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docx" ContentType="application/vnd.openxmlformats-officedocument.wordprocessingml.document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53" r:id="rId3"/>
  </p:sldMasterIdLst>
  <p:notesMasterIdLst>
    <p:notesMasterId r:id="rId14"/>
  </p:notesMasterIdLst>
  <p:sldIdLst>
    <p:sldId id="256" r:id="rId4"/>
    <p:sldId id="272" r:id="rId5"/>
    <p:sldId id="261" r:id="rId6"/>
    <p:sldId id="276" r:id="rId7"/>
    <p:sldId id="277" r:id="rId8"/>
    <p:sldId id="278" r:id="rId9"/>
    <p:sldId id="279" r:id="rId10"/>
    <p:sldId id="275" r:id="rId11"/>
    <p:sldId id="274" r:id="rId12"/>
    <p:sldId id="265" r:id="rId1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E8C"/>
    <a:srgbClr val="054189"/>
    <a:srgbClr val="861310"/>
    <a:srgbClr val="9B0D15"/>
    <a:srgbClr val="AE3B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9"/>
    <p:restoredTop sz="94700"/>
  </p:normalViewPr>
  <p:slideViewPr>
    <p:cSldViewPr snapToGrid="0" snapToObjects="1">
      <p:cViewPr varScale="1">
        <p:scale>
          <a:sx n="106" d="100"/>
          <a:sy n="106" d="100"/>
        </p:scale>
        <p:origin x="7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5" d="100"/>
          <a:sy n="85" d="100"/>
        </p:scale>
        <p:origin x="392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notesMaster" Target="notesMasters/notesMaster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F8E002-16B1-1C4F-A378-064730A649B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D79FA7-A573-B545-933A-35227924ED20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e8c65b977c22150f108f75cb31850dd2"/>
          <p:cNvPicPr>
            <a:picLocks noChangeAspect="1"/>
          </p:cNvPicPr>
          <p:nvPr userDrawn="1"/>
        </p:nvPicPr>
        <p:blipFill>
          <a:blip r:embed="rId2">
            <a:alphaModFix amt="35000"/>
          </a:blip>
          <a:srcRect t="4351" b="11247"/>
          <a:stretch>
            <a:fillRect/>
          </a:stretch>
        </p:blipFill>
        <p:spPr>
          <a:xfrm>
            <a:off x="6985" y="0"/>
            <a:ext cx="12186920" cy="6858000"/>
          </a:xfrm>
          <a:prstGeom prst="rect">
            <a:avLst/>
          </a:prstGeom>
        </p:spPr>
      </p:pic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4949825" cy="1650365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6985" y="6502400"/>
            <a:ext cx="12186920" cy="355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4449445" y="640588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zh-CN" altLang="en-US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  <a:endParaRPr lang="zh-CN" altLang="en-US" sz="24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隶书" panose="02010509060101010101" charset="-122"/>
              <a:ea typeface="隶书" panose="02010509060101010101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灯片编号占位符 27"/>
          <p:cNvSpPr>
            <a:spLocks noGrp="1"/>
          </p:cNvSpPr>
          <p:nvPr>
            <p:ph type="sldNum" sz="quarter" idx="12"/>
          </p:nvPr>
        </p:nvSpPr>
        <p:spPr>
          <a:xfrm>
            <a:off x="10818743" y="6414841"/>
            <a:ext cx="78519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3074" name="标题 1"/>
          <p:cNvSpPr>
            <a:spLocks noGrp="1"/>
          </p:cNvSpPr>
          <p:nvPr userDrawn="1">
            <p:custDataLst>
              <p:tags r:id="rId2"/>
            </p:custDataLst>
          </p:nvPr>
        </p:nvSpPr>
        <p:spPr>
          <a:xfrm>
            <a:off x="455930" y="259715"/>
            <a:ext cx="11131550" cy="70612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/>
          <a:lstStyle/>
          <a:p>
            <a:pPr lvl="0" fontAlgn="base">
              <a:lnSpc>
                <a:spcPct val="100000"/>
              </a:lnSpc>
              <a:buNone/>
            </a:pPr>
            <a:endParaRPr lang="zh-CN" sz="3600" u="none" baseline="0">
              <a:solidFill>
                <a:srgbClr val="262626"/>
              </a:solidFill>
              <a:latin typeface="Arial" panose="020B0604020202020204" pitchFamily="34" charset="0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-7620" y="13335"/>
            <a:ext cx="12199620" cy="720725"/>
          </a:xfrm>
          <a:prstGeom prst="rect">
            <a:avLst/>
          </a:prstGeom>
          <a:gradFill>
            <a:gsLst>
              <a:gs pos="0">
                <a:srgbClr val="054189"/>
              </a:gs>
              <a:gs pos="8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 userDrawn="1"/>
        </p:nvSpPr>
        <p:spPr>
          <a:xfrm>
            <a:off x="657225" y="109220"/>
            <a:ext cx="11292840" cy="5353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p>
            <a:endParaRPr lang="zh-CN" altLang="en-US" sz="3600">
              <a:ln>
                <a:noFill/>
              </a:ln>
            </a:endParaRPr>
          </a:p>
        </p:txBody>
      </p:sp>
      <p:pic>
        <p:nvPicPr>
          <p:cNvPr id="18" name="图片 17" descr="92ea0b78d254f3a8780703680fc60c2a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6890" y="-60960"/>
            <a:ext cx="2785110" cy="962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4949825" cy="16503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379730" y="1029335"/>
            <a:ext cx="11488420" cy="76200"/>
          </a:xfrm>
          <a:prstGeom prst="rect">
            <a:avLst/>
          </a:prstGeom>
          <a:gradFill>
            <a:gsLst>
              <a:gs pos="0">
                <a:srgbClr val="054189"/>
              </a:gs>
              <a:gs pos="8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8" name="图片 17" descr="92ea0b78d254f3a8780703680fc60c2a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6890" y="30480"/>
            <a:ext cx="2785110" cy="962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1"/>
          <p:cNvSpPr>
            <a:spLocks noGrp="1"/>
          </p:cNvSpPr>
          <p:nvPr userDrawn="1"/>
        </p:nvSpPr>
        <p:spPr>
          <a:xfrm>
            <a:off x="6789738" y="6426200"/>
            <a:ext cx="468312" cy="36512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 algn="r"/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7" name="文本框 28"/>
          <p:cNvSpPr txBox="1"/>
          <p:nvPr userDrawn="1"/>
        </p:nvSpPr>
        <p:spPr>
          <a:xfrm>
            <a:off x="9128839" y="6256891"/>
            <a:ext cx="2648482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chemeClr val="bg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学 无 止 境     气 有 浩 然</a:t>
            </a:r>
            <a:endParaRPr lang="zh-CN" altLang="en-US" b="1" dirty="0">
              <a:solidFill>
                <a:schemeClr val="bg1"/>
              </a:solidFill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810"/>
            <a:ext cx="4949825" cy="16503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210810"/>
            <a:ext cx="8441055" cy="1647190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8441690" y="5210810"/>
            <a:ext cx="3750310" cy="1647190"/>
          </a:xfrm>
          <a:prstGeom prst="rect">
            <a:avLst/>
          </a:prstGeom>
          <a:solidFill>
            <a:srgbClr val="054189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n>
                <a:solidFill>
                  <a:srgbClr val="054189"/>
                </a:solidFill>
              </a:ln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8829040" y="642620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zh-CN" altLang="en-US" sz="2400" b="1"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  <a:endParaRPr lang="zh-CN" altLang="en-US" sz="2400" b="1"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  <a:latin typeface="隶书" panose="02010509060101010101" charset="-122"/>
              <a:ea typeface="隶书" panose="02010509060101010101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灯片编号占位符 1"/>
          <p:cNvSpPr>
            <a:spLocks noGrp="1"/>
          </p:cNvSpPr>
          <p:nvPr userDrawn="1"/>
        </p:nvSpPr>
        <p:spPr>
          <a:xfrm>
            <a:off x="6789738" y="6426200"/>
            <a:ext cx="468312" cy="36512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 algn="r"/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9" name="文本框 28"/>
          <p:cNvSpPr txBox="1"/>
          <p:nvPr userDrawn="1"/>
        </p:nvSpPr>
        <p:spPr>
          <a:xfrm>
            <a:off x="9128839" y="6256891"/>
            <a:ext cx="2648482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chemeClr val="bg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学 无 止 境     气 有 浩 然</a:t>
            </a:r>
            <a:endParaRPr lang="zh-CN" altLang="en-US" b="1" dirty="0">
              <a:solidFill>
                <a:schemeClr val="bg1"/>
              </a:solidFill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  <p:pic>
        <p:nvPicPr>
          <p:cNvPr id="10" name="图片 9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7620"/>
            <a:ext cx="4949825" cy="165036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210810"/>
            <a:ext cx="8441055" cy="1647190"/>
          </a:xfrm>
          <a:prstGeom prst="rect">
            <a:avLst/>
          </a:prstGeom>
        </p:spPr>
      </p:pic>
      <p:sp>
        <p:nvSpPr>
          <p:cNvPr id="12" name="矩形 11"/>
          <p:cNvSpPr/>
          <p:nvPr userDrawn="1"/>
        </p:nvSpPr>
        <p:spPr>
          <a:xfrm>
            <a:off x="8441690" y="5210810"/>
            <a:ext cx="3750310" cy="1647190"/>
          </a:xfrm>
          <a:prstGeom prst="rect">
            <a:avLst/>
          </a:prstGeom>
          <a:solidFill>
            <a:srgbClr val="003E8C"/>
          </a:solidFill>
          <a:ln>
            <a:solidFill>
              <a:srgbClr val="054189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n>
                <a:solidFill>
                  <a:srgbClr val="054189"/>
                </a:solidFill>
              </a:ln>
            </a:endParaRPr>
          </a:p>
        </p:txBody>
      </p:sp>
      <p:sp>
        <p:nvSpPr>
          <p:cNvPr id="13" name="矩形 12"/>
          <p:cNvSpPr/>
          <p:nvPr userDrawn="1"/>
        </p:nvSpPr>
        <p:spPr>
          <a:xfrm>
            <a:off x="8806180" y="642620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zh-CN" altLang="en-US" sz="2400" b="1"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  <a:endParaRPr lang="zh-CN" altLang="en-US" sz="2400" b="1"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  <a:latin typeface="隶书" panose="02010509060101010101" charset="-122"/>
              <a:ea typeface="隶书" panose="02010509060101010101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5BA32-F772-594B-8236-8E9B378D9B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4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6B01D-A149-D441-BBAD-2ADDF289A05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5BA32-F772-594B-8236-8E9B378D9B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.v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.png"/><Relationship Id="rId2" Type="http://schemas.openxmlformats.org/officeDocument/2006/relationships/image" Target="../media/image5.wmf"/><Relationship Id="rId1" Type="http://schemas.openxmlformats.org/officeDocument/2006/relationships/package" Target="../embeddings/Document1.docx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1.png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8"/>
          <p:cNvSpPr txBox="1"/>
          <p:nvPr/>
        </p:nvSpPr>
        <p:spPr>
          <a:xfrm>
            <a:off x="1779905" y="1463040"/>
            <a:ext cx="8648065" cy="18491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dirty="0">
                <a:latin typeface="Cambria" panose="02040503050406030204" charset="0"/>
                <a:ea typeface="宋体" panose="02010600030101010101" pitchFamily="2" charset="-122"/>
                <a:cs typeface="Cambria" panose="02040503050406030204" charset="0"/>
              </a:rPr>
              <a:t>Towards Accurate and Robust Domain Adaptation</a:t>
            </a:r>
            <a:endParaRPr lang="en-US" altLang="zh-CN" sz="3200" b="1" dirty="0">
              <a:latin typeface="Cambria" panose="02040503050406030204" charset="0"/>
              <a:ea typeface="宋体" panose="02010600030101010101" pitchFamily="2" charset="-122"/>
              <a:cs typeface="Cambria" panose="0204050305040603020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926521" y="4058941"/>
            <a:ext cx="4355465" cy="119888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lnSpc>
                <a:spcPct val="15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Presented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 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by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 </a:t>
            </a:r>
            <a:r>
              <a:rPr lang="zh-CN" altLang="en-US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刘玉浩</a:t>
            </a:r>
            <a:endParaRPr lang="en-US" altLang="zh-CN" sz="2400" b="1" dirty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charset="0"/>
              <a:cs typeface="Cambria" panose="02040503050406030204" charset="0"/>
            </a:endParaRPr>
          </a:p>
          <a:p>
            <a:pPr lvl="0" algn="ctr">
              <a:lnSpc>
                <a:spcPct val="150000"/>
              </a:lnSpc>
            </a:pPr>
            <a:r>
              <a:rPr lang="en-US" altLang="zh-CN" sz="2400" dirty="0">
                <a:solidFill>
                  <a:srgbClr val="485C80"/>
                </a:solidFill>
                <a:latin typeface="Cambria" panose="02040503050406030204" charset="0"/>
                <a:cs typeface="Cambria" panose="02040503050406030204" charset="0"/>
              </a:rPr>
              <a:t>2026.07.12</a:t>
            </a:r>
            <a:endParaRPr lang="en-US" altLang="zh-CN" sz="2400" dirty="0">
              <a:solidFill>
                <a:srgbClr val="485C80"/>
              </a:solidFill>
              <a:latin typeface="Cambria" panose="02040503050406030204" charset="0"/>
              <a:cs typeface="Cambria" panose="020405030504060302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523490" y="3944097"/>
            <a:ext cx="211699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/>
            <a:r>
              <a:rPr lang="en-US" altLang="zh-CN" sz="4400" strike="noStrike" cap="none" spc="0" noProof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anose="02040503050406030204" charset="0"/>
                <a:ea typeface="+mn-ea"/>
                <a:cs typeface="Cambria" panose="02040503050406030204" charset="0"/>
              </a:rPr>
              <a:t>Thanks!</a:t>
            </a:r>
            <a:endParaRPr lang="en-US" altLang="zh-CN" sz="4400" strike="noStrike" cap="none" spc="0" noProof="1">
              <a:solidFill>
                <a:schemeClr val="tx1">
                  <a:lumMod val="75000"/>
                  <a:lumOff val="25000"/>
                </a:schemeClr>
              </a:solidFill>
              <a:effectLst/>
              <a:latin typeface="Cambria" panose="02040503050406030204" charset="0"/>
              <a:cs typeface="Cambria" panose="02040503050406030204" charset="0"/>
            </a:endParaRPr>
          </a:p>
        </p:txBody>
      </p:sp>
      <p:sp>
        <p:nvSpPr>
          <p:cNvPr id="3" name="文本框 25"/>
          <p:cNvSpPr txBox="1"/>
          <p:nvPr/>
        </p:nvSpPr>
        <p:spPr>
          <a:xfrm>
            <a:off x="1772443" y="1522169"/>
            <a:ext cx="8647113" cy="165596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ctr">
              <a:lnSpc>
                <a:spcPct val="180000"/>
              </a:lnSpc>
            </a:pPr>
            <a:r>
              <a:rPr lang="en-US" altLang="zh-CN" sz="6600" b="1" dirty="0">
                <a:latin typeface="Cambria" panose="02040503050406030204" charset="0"/>
                <a:ea typeface="微软雅黑" panose="020B0503020204020204" pitchFamily="34" charset="-122"/>
              </a:rPr>
              <a:t>Q &amp; A</a:t>
            </a:r>
            <a:endParaRPr lang="en-US" altLang="zh-CN" sz="6600" b="1" dirty="0">
              <a:latin typeface="Cambria" panose="0204050305040603020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5"/>
          <p:cNvSpPr txBox="1">
            <a:spLocks noGrp="1"/>
          </p:cNvSpPr>
          <p:nvPr>
            <p:ph type="title"/>
          </p:nvPr>
        </p:nvSpPr>
        <p:spPr>
          <a:xfrm>
            <a:off x="424800" y="3707"/>
            <a:ext cx="8228012" cy="1088390"/>
          </a:xfr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spc="0" noProof="0" dirty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Cambria" panose="02040503050406030204" charset="0"/>
                <a:sym typeface="+mn-ea"/>
              </a:rPr>
              <a:t>汇报内容：</a:t>
            </a:r>
            <a:endParaRPr lang="zh-CN" altLang="en-US" sz="3600" b="1" spc="0" noProof="0" dirty="0">
              <a:ln>
                <a:noFill/>
              </a:ln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cs typeface="Cambria" panose="02040503050406030204" charset="0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73405" y="135318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</a:rPr>
              <a:t>论文methon部分撰写</a:t>
            </a:r>
            <a:endParaRPr lang="en-US" altLang="zh-CN" sz="2400" b="1" dirty="0">
              <a:solidFill>
                <a:schemeClr val="tx1">
                  <a:lumMod val="85000"/>
                  <a:lumOff val="15000"/>
                </a:schemeClr>
              </a:solidFill>
              <a:cs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73405" y="214312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</a:rPr>
              <a:t>周总结</a:t>
            </a:r>
            <a:endParaRPr lang="en-US" altLang="zh-CN" sz="2400" b="1" dirty="0">
              <a:solidFill>
                <a:schemeClr val="tx1">
                  <a:lumMod val="85000"/>
                  <a:lumOff val="15000"/>
                </a:schemeClr>
              </a:solidFill>
              <a:cs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73405" y="293306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</a:rPr>
              <a:t>后续计划</a:t>
            </a:r>
            <a:endParaRPr lang="en-US" altLang="zh-CN" sz="2400" b="1" dirty="0">
              <a:solidFill>
                <a:schemeClr val="tx1">
                  <a:lumMod val="85000"/>
                  <a:lumOff val="15000"/>
                </a:schemeClr>
              </a:solidFill>
              <a:cs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>
                <a:latin typeface="楷体" panose="02010609060101010101" charset="-122"/>
                <a:ea typeface="楷体" panose="02010609060101010101" charset="-122"/>
              </a:rPr>
              <a:t>论文</a:t>
            </a:r>
            <a:r>
              <a:rPr lang="zh-CN" altLang="en-US" sz="3200">
                <a:latin typeface="楷体" panose="02010609060101010101" charset="-122"/>
                <a:ea typeface="楷体" panose="02010609060101010101" charset="-122"/>
              </a:rPr>
              <a:t>汇报</a:t>
            </a:r>
            <a:endParaRPr lang="zh-CN" altLang="en-US" sz="32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graphicFrame>
        <p:nvGraphicFramePr>
          <p:cNvPr id="2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8726170" y="142240"/>
          <a:ext cx="458470" cy="4495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" showAsIcon="1" r:id="rId1" imgW="971550" imgH="952500" progId="Word.Document.12">
                  <p:embed/>
                </p:oleObj>
              </mc:Choice>
              <mc:Fallback>
                <p:oleObj name="" showAsIcon="1" r:id="rId1" imgW="971550" imgH="952500" progId="Word.Document.12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8726170" y="142240"/>
                        <a:ext cx="458470" cy="4495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0910" y="744855"/>
            <a:ext cx="5983605" cy="60350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625" y="31750"/>
            <a:ext cx="4838700" cy="67945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6325" y="31750"/>
            <a:ext cx="471043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5315" y="36830"/>
            <a:ext cx="5074285" cy="67437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9600" y="774065"/>
            <a:ext cx="4476750" cy="37147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6840" y="0"/>
            <a:ext cx="4254500" cy="28194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1340" y="0"/>
            <a:ext cx="448818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2430" y="0"/>
            <a:ext cx="4545330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935" y="773430"/>
            <a:ext cx="4826000" cy="51879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73405" y="135318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algn="l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</a:pP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</a:rPr>
              <a:t>论文methon部分撰写</a:t>
            </a:r>
            <a:endParaRPr lang="en-US" altLang="zh-CN" sz="2400" b="1" dirty="0">
              <a:solidFill>
                <a:schemeClr val="tx1">
                  <a:lumMod val="85000"/>
                  <a:lumOff val="15000"/>
                </a:schemeClr>
              </a:solidFill>
              <a:cs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31190" y="236410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algn="l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</a:pP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</a:rPr>
              <a:t>学习c++、高数、背诵英语单词</a:t>
            </a:r>
            <a:endParaRPr lang="en-US" altLang="zh-CN" sz="2400" b="1" dirty="0">
              <a:solidFill>
                <a:schemeClr val="tx1">
                  <a:lumMod val="85000"/>
                  <a:lumOff val="15000"/>
                </a:schemeClr>
              </a:solidFill>
              <a:cs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>
                <a:latin typeface="楷体" panose="02010609060101010101" charset="-122"/>
                <a:ea typeface="楷体" panose="02010609060101010101" charset="-122"/>
              </a:rPr>
              <a:t>周</a:t>
            </a:r>
            <a:r>
              <a:rPr lang="zh-CN" altLang="en-US" sz="3200">
                <a:latin typeface="楷体" panose="02010609060101010101" charset="-122"/>
                <a:ea typeface="楷体" panose="02010609060101010101" charset="-122"/>
              </a:rPr>
              <a:t>总结</a:t>
            </a:r>
            <a:endParaRPr lang="zh-CN" altLang="en-US" sz="320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1325" y="3702685"/>
            <a:ext cx="1941830" cy="23774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2270" y="4906645"/>
            <a:ext cx="2607310" cy="187325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150" y="3716655"/>
            <a:ext cx="1739900" cy="227838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2270" y="3163570"/>
            <a:ext cx="2794635" cy="160655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rcRect b="36853"/>
          <a:stretch>
            <a:fillRect/>
          </a:stretch>
        </p:blipFill>
        <p:spPr>
          <a:xfrm>
            <a:off x="3269615" y="3716655"/>
            <a:ext cx="2104390" cy="236347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rcRect r="24899"/>
          <a:stretch>
            <a:fillRect/>
          </a:stretch>
        </p:blipFill>
        <p:spPr>
          <a:xfrm>
            <a:off x="4940935" y="3753485"/>
            <a:ext cx="1537970" cy="232664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15525" y="3163570"/>
            <a:ext cx="2033270" cy="34442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3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后续计划</a:t>
            </a:r>
            <a:endParaRPr lang="zh-CN" altLang="en-US" sz="32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endParaRPr lang="zh-CN" altLang="en-US" sz="32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73405" y="135318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algn="l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</a:pP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</a:rPr>
              <a:t>根据老师布置内容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</a:rPr>
              <a:t>进行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73405" y="218503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algn="l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</a:pP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</a:rPr>
              <a:t>继续</a:t>
            </a: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ea"/>
              </a:rPr>
              <a:t>学习c++、高数、背诵英语单词</a:t>
            </a:r>
            <a:endParaRPr lang="en-US" altLang="zh-CN" sz="2400" b="1" dirty="0">
              <a:solidFill>
                <a:schemeClr val="tx1">
                  <a:lumMod val="85000"/>
                  <a:lumOff val="15000"/>
                </a:schemeClr>
              </a:solidFill>
              <a:cs typeface="+mn-ea"/>
            </a:endParaRPr>
          </a:p>
          <a:p>
            <a:pPr marL="457200" indent="-457200" algn="l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</a:pPr>
            <a:endParaRPr lang="en-US" altLang="zh-CN" sz="2400" b="1" dirty="0">
              <a:solidFill>
                <a:schemeClr val="tx1">
                  <a:lumMod val="85000"/>
                  <a:lumOff val="15000"/>
                </a:schemeClr>
              </a:solidFill>
              <a:cs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192</Words>
  <Application>WPS 演示</Application>
  <PresentationFormat>宽屏</PresentationFormat>
  <Paragraphs>55</Paragraphs>
  <Slides>10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5" baseType="lpstr">
      <vt:lpstr>Arial</vt:lpstr>
      <vt:lpstr>宋体</vt:lpstr>
      <vt:lpstr>Wingdings</vt:lpstr>
      <vt:lpstr>隶书</vt:lpstr>
      <vt:lpstr>微软雅黑</vt:lpstr>
      <vt:lpstr>华文隶书</vt:lpstr>
      <vt:lpstr>Cambria</vt:lpstr>
      <vt:lpstr>Times New Roman</vt:lpstr>
      <vt:lpstr>楷体</vt:lpstr>
      <vt:lpstr>等线</vt:lpstr>
      <vt:lpstr>Arial Unicode MS</vt:lpstr>
      <vt:lpstr>等线 Light</vt:lpstr>
      <vt:lpstr>Office 主题​​</vt:lpstr>
      <vt:lpstr>自定义设计方案</vt:lpstr>
      <vt:lpstr>Word.Document.12</vt:lpstr>
      <vt:lpstr>PowerPoint 演示文稿</vt:lpstr>
      <vt:lpstr>汇报内容：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Hong Tao</dc:creator>
  <cp:lastModifiedBy>邮恋</cp:lastModifiedBy>
  <cp:revision>38</cp:revision>
  <dcterms:created xsi:type="dcterms:W3CDTF">2020-11-02T08:12:00Z</dcterms:created>
  <dcterms:modified xsi:type="dcterms:W3CDTF">2026-07-12T09:08:15Z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2052-12.1.0.26375</vt:lpwstr>
  </property>
  <property fmtid="{D5CDD505-2E9C-101B-9397-08002B2CF9AE}" pid="3" name="ICV">
    <vt:lpwstr>B846F18F8C664A1882947199FB53DA79_13</vt:lpwstr>
  </property>
</Properties>
</file>