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3"/>
  </p:sldMasterIdLst>
  <p:notesMasterIdLst>
    <p:notesMasterId r:id="rId22"/>
  </p:notesMasterIdLst>
  <p:sldIdLst>
    <p:sldId id="256" r:id="rId4"/>
    <p:sldId id="272" r:id="rId5"/>
    <p:sldId id="261" r:id="rId6"/>
    <p:sldId id="273" r:id="rId7"/>
    <p:sldId id="274" r:id="rId8"/>
    <p:sldId id="275" r:id="rId9"/>
    <p:sldId id="276" r:id="rId10"/>
    <p:sldId id="277" r:id="rId11"/>
    <p:sldId id="288" r:id="rId12"/>
    <p:sldId id="279" r:id="rId13"/>
    <p:sldId id="289" r:id="rId14"/>
    <p:sldId id="291" r:id="rId15"/>
    <p:sldId id="292" r:id="rId16"/>
    <p:sldId id="290" r:id="rId17"/>
    <p:sldId id="293" r:id="rId18"/>
    <p:sldId id="294" r:id="rId19"/>
    <p:sldId id="295" r:id="rId20"/>
    <p:sldId id="265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近期学习</a:t>
            </a:r>
            <a:r>
              <a:rPr lang="zh-CN" altLang="en-US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汇报</a:t>
            </a:r>
            <a:endParaRPr lang="zh-CN" altLang="en-US" sz="3200" b="1" dirty="0">
              <a:latin typeface="Cambria" panose="02040503050406030204" charset="0"/>
              <a:ea typeface="宋体" panose="02010600030101010101" pitchFamily="2" charset="-122"/>
              <a:cs typeface="Cambria" panose="020405030504060302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赵悦含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2026.7.12</a:t>
            </a:r>
            <a:endParaRPr lang="en-US" altLang="zh-CN" sz="2400" dirty="0">
              <a:solidFill>
                <a:srgbClr val="485C80"/>
              </a:solidFill>
              <a:latin typeface="Cambria" panose="02040503050406030204" charset="0"/>
              <a:cs typeface="Cambria" panose="0204050305040603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7" name="图片 6" descr="屏幕截图 2026-07-12 1719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894705" cy="6858000"/>
          </a:xfrm>
          <a:prstGeom prst="rect">
            <a:avLst/>
          </a:prstGeom>
        </p:spPr>
      </p:pic>
      <p:pic>
        <p:nvPicPr>
          <p:cNvPr id="8" name="图片 7" descr="屏幕截图 2026-07-12 1719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4705" y="-74930"/>
            <a:ext cx="63595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76580" y="11436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pic>
        <p:nvPicPr>
          <p:cNvPr id="20" name="图片 19" descr="屏幕截图 2026-07-12 1719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45465" y="142240"/>
            <a:ext cx="6896100" cy="6381750"/>
          </a:xfrm>
          <a:prstGeom prst="rect">
            <a:avLst/>
          </a:prstGeom>
        </p:spPr>
      </p:pic>
      <p:pic>
        <p:nvPicPr>
          <p:cNvPr id="22" name="图片 21" descr="屏幕截图 2026-07-12 1719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1710" y="47625"/>
            <a:ext cx="62255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6" name="图片 5" descr="屏幕截图 2026-07-12 1719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48070" cy="6858000"/>
          </a:xfrm>
          <a:prstGeom prst="rect">
            <a:avLst/>
          </a:prstGeom>
        </p:spPr>
      </p:pic>
      <p:pic>
        <p:nvPicPr>
          <p:cNvPr id="9" name="图片 8" descr="屏幕截图 2026-07-12 1719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42240"/>
            <a:ext cx="6350000" cy="64960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6" name="图片 5" descr="屏幕截图 2026-07-12 1719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4930"/>
            <a:ext cx="6111875" cy="6858000"/>
          </a:xfrm>
          <a:prstGeom prst="rect">
            <a:avLst/>
          </a:prstGeom>
        </p:spPr>
      </p:pic>
      <p:pic>
        <p:nvPicPr>
          <p:cNvPr id="7" name="图片 6" descr="屏幕截图 2026-07-12 1720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0165" y="706120"/>
            <a:ext cx="6934200" cy="41719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 descr="屏幕截图 2026-07-12 1720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624955" cy="6858000"/>
          </a:xfrm>
          <a:prstGeom prst="rect">
            <a:avLst/>
          </a:prstGeom>
        </p:spPr>
      </p:pic>
      <p:pic>
        <p:nvPicPr>
          <p:cNvPr id="6" name="图片 5" descr="屏幕截图 2026-07-12 1720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875" y="-123190"/>
            <a:ext cx="589978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 descr="屏幕截图 2026-07-12 1720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0" y="0"/>
            <a:ext cx="5893435" cy="6858000"/>
          </a:xfrm>
          <a:prstGeom prst="rect">
            <a:avLst/>
          </a:prstGeom>
        </p:spPr>
      </p:pic>
      <p:pic>
        <p:nvPicPr>
          <p:cNvPr id="6" name="图片 5" descr="屏幕截图 2026-07-12 1720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365" y="0"/>
            <a:ext cx="6576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 descr="屏幕截图 2026-07-12 1720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16320" cy="6858000"/>
          </a:xfrm>
          <a:prstGeom prst="rect">
            <a:avLst/>
          </a:prstGeom>
        </p:spPr>
      </p:pic>
      <p:pic>
        <p:nvPicPr>
          <p:cNvPr id="6" name="图片 5" descr="屏幕截图 2026-07-12 1720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265" y="-78105"/>
            <a:ext cx="66878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 descr="屏幕截图 2026-07-12 1720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111875" cy="6858000"/>
          </a:xfrm>
          <a:prstGeom prst="rect">
            <a:avLst/>
          </a:prstGeom>
        </p:spPr>
      </p:pic>
      <p:pic>
        <p:nvPicPr>
          <p:cNvPr id="6" name="图片 5" descr="屏幕截图 2026-07-12 1720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875" y="0"/>
            <a:ext cx="634936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  <a:endParaRPr lang="en-US" altLang="zh-CN" sz="6600" b="1" dirty="0">
              <a:latin typeface="Cambria" panose="0204050305040603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  <a:endParaRPr lang="zh-CN" altLang="en-US" sz="3600" b="1" spc="0" noProof="0" dirty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Cambria" panose="02040503050406030204" charset="0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ea"/>
                <a:ea typeface="+mj-ea"/>
                <a:sym typeface="+mn-ea"/>
              </a:rPr>
              <a:t>写完方法论</a:t>
            </a:r>
            <a:endParaRPr lang="en-US" altLang="zh-CN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573405" y="214312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prstClr val="black"/>
                </a:solidFill>
                <a:latin typeface="+mj-ea"/>
                <a:ea typeface="+mj-ea"/>
                <a:sym typeface="+mn-ea"/>
              </a:rPr>
              <a:t>背英语六级单词</a:t>
            </a:r>
            <a:endParaRPr lang="en-US" altLang="zh-CN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573405" y="293306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000" b="1">
                <a:sym typeface="+mn-ea"/>
              </a:rPr>
              <a:t>后续学习计划</a:t>
            </a:r>
            <a:endParaRPr lang="en-US" altLang="zh-CN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1.1</a:t>
            </a:r>
            <a:r>
              <a:rPr lang="zh-CN" altLang="en-US" sz="3200" b="1" spc="100" dirty="0">
                <a:solidFill>
                  <a:schemeClr val="bg1">
                    <a:lumMod val="95000"/>
                  </a:schemeClr>
                </a:solidFill>
                <a:latin typeface="+mj-ea"/>
                <a:ea typeface="+mj-ea"/>
                <a:sym typeface="+mn-ea"/>
              </a:rPr>
              <a:t>想解决的问题</a:t>
            </a:r>
            <a:endParaRPr lang="zh-CN" altLang="en-US" sz="3200" b="1" spc="100" dirty="0">
              <a:solidFill>
                <a:schemeClr val="bg1">
                  <a:lumMod val="95000"/>
                </a:schemeClr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ym typeface="+mn-ea"/>
              </a:rPr>
              <a:t>在农业病虫害检测中，如何在计算成本受限的条件下，准确检测小病斑、虫斑等细粒度目标，并减少复杂背景造成的误检和漏检。</a:t>
            </a:r>
            <a:endParaRPr lang="zh-CN" altLang="en-US"/>
          </a:p>
          <a:p>
            <a:r>
              <a:rPr lang="zh-CN" altLang="en-US">
                <a:sym typeface="+mn-ea"/>
              </a:rPr>
              <a:t>具体来说，由</a:t>
            </a:r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个核心问题：</a:t>
            </a:r>
            <a:endParaRPr lang="zh-CN" altLang="en-US"/>
          </a:p>
          <a:p>
            <a:r>
              <a:rPr lang="en-US" altLang="zh-CN">
                <a:sym typeface="+mn-ea"/>
              </a:rPr>
              <a:t>1.</a:t>
            </a:r>
            <a:r>
              <a:rPr lang="zh-CN" altLang="en-US">
                <a:sym typeface="+mn-ea"/>
              </a:rPr>
              <a:t>小目标不明显，容易漏检</a:t>
            </a:r>
            <a:endParaRPr lang="zh-CN" altLang="en-US"/>
          </a:p>
          <a:p>
            <a:r>
              <a:rPr lang="en-US" altLang="zh-CN">
                <a:sym typeface="+mn-ea"/>
              </a:rPr>
              <a:t>2.</a:t>
            </a:r>
            <a:r>
              <a:rPr lang="zh-CN" altLang="en-US">
                <a:sym typeface="+mn-ea"/>
              </a:rPr>
              <a:t>背景复杂，容易误检</a:t>
            </a:r>
            <a:endParaRPr lang="zh-CN" altLang="en-US"/>
          </a:p>
          <a:p>
            <a:r>
              <a:rPr lang="en-US" altLang="zh-CN">
                <a:sym typeface="+mn-ea"/>
              </a:rPr>
              <a:t>3.</a:t>
            </a:r>
            <a:r>
              <a:rPr lang="zh-CN" altLang="en-US">
                <a:sym typeface="+mn-ea"/>
              </a:rPr>
              <a:t>实际应用需要轻量化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1.2</a:t>
            </a:r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提出的方法</a:t>
            </a:r>
            <a:endParaRPr lang="zh-CN" altLang="en-US" sz="3200">
              <a:solidFill>
                <a:schemeClr val="bg1">
                  <a:lumMod val="95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23850" y="1431925"/>
            <a:ext cx="3638550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sym typeface="+mn-ea"/>
              </a:rPr>
              <a:t>1.</a:t>
            </a:r>
            <a:r>
              <a:rPr lang="zh-CN" altLang="en-US">
                <a:sym typeface="+mn-ea"/>
              </a:rPr>
              <a:t>提出了</a:t>
            </a:r>
            <a:r>
              <a:rPr lang="en-US" altLang="zh-CN">
                <a:sym typeface="+mn-ea"/>
              </a:rPr>
              <a:t>LSNS-YOLO26(LS</a:t>
            </a:r>
            <a:r>
              <a:rPr lang="zh-CN" altLang="en-US">
                <a:sym typeface="+mn-ea"/>
              </a:rPr>
              <a:t>：代表</a:t>
            </a:r>
            <a:r>
              <a:rPr lang="en-US" altLang="zh-CN">
                <a:sym typeface="+mn-ea"/>
              </a:rPr>
              <a:t>LSNet</a:t>
            </a:r>
            <a:r>
              <a:rPr lang="zh-CN" altLang="en-US">
                <a:sym typeface="+mn-ea"/>
              </a:rPr>
              <a:t>，；</a:t>
            </a:r>
            <a:endParaRPr lang="zh-CN" altLang="en-US"/>
          </a:p>
          <a:p>
            <a:r>
              <a:rPr lang="zh-CN" altLang="en-US">
                <a:sym typeface="+mn-ea"/>
              </a:rPr>
              <a:t> </a:t>
            </a:r>
            <a:r>
              <a:rPr lang="en-US" altLang="zh-CN">
                <a:sym typeface="+mn-ea"/>
              </a:rPr>
              <a:t>                                  NS</a:t>
            </a:r>
            <a:r>
              <a:rPr lang="zh-CN" altLang="en-US">
                <a:sym typeface="+mn-ea"/>
              </a:rPr>
              <a:t>代表</a:t>
            </a:r>
            <a:r>
              <a:rPr lang="en-US" altLang="zh-CN">
                <a:sym typeface="+mn-ea"/>
              </a:rPr>
              <a:t>Noise-Suppression FPN（NS-FPN）)</a:t>
            </a:r>
            <a:endParaRPr lang="en-US" altLang="zh-CN"/>
          </a:p>
          <a:p>
            <a:r>
              <a:rPr lang="en-US" altLang="zh-CN">
                <a:sym typeface="+mn-ea"/>
              </a:rPr>
              <a:t>2.</a:t>
            </a:r>
            <a:r>
              <a:rPr lang="zh-CN" altLang="en-US">
                <a:sym typeface="+mn-ea"/>
              </a:rPr>
              <a:t>基于</a:t>
            </a:r>
            <a:r>
              <a:rPr lang="en-US" altLang="zh-CN">
                <a:sym typeface="+mn-ea"/>
              </a:rPr>
              <a:t>LSNet</a:t>
            </a:r>
            <a:r>
              <a:rPr lang="zh-CN" altLang="en-US">
                <a:sym typeface="+mn-ea"/>
              </a:rPr>
              <a:t>改进的轻量化</a:t>
            </a:r>
            <a:r>
              <a:rPr lang="en-US" altLang="zh-CN">
                <a:sym typeface="+mn-ea"/>
              </a:rPr>
              <a:t>Backbone</a:t>
            </a:r>
            <a:r>
              <a:rPr lang="zh-CN" altLang="en-US">
                <a:sym typeface="+mn-ea"/>
              </a:rPr>
              <a:t>；</a:t>
            </a:r>
            <a:endParaRPr lang="zh-CN" altLang="en-US"/>
          </a:p>
          <a:p>
            <a:r>
              <a:rPr lang="en-US" altLang="zh-CN">
                <a:sym typeface="+mn-ea"/>
              </a:rPr>
              <a:t>3. NS-FPN </a:t>
            </a:r>
            <a:r>
              <a:rPr lang="zh-CN" altLang="en-US">
                <a:sym typeface="+mn-ea"/>
              </a:rPr>
              <a:t>噪声抑制特征金字塔模块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7" name="图片 6" descr="屏幕截图 2026-07-11 2322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2400" y="0"/>
            <a:ext cx="735520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6" name="图片 5" descr="屏幕截图 2026-07-11 2347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1165" y="735965"/>
            <a:ext cx="6114415" cy="61220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976630" y="81915"/>
            <a:ext cx="8559165" cy="6115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1.2.2</a:t>
            </a:r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方法</a:t>
            </a:r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(</a:t>
            </a:r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基于LSNet改进的轻量化Backbone</a:t>
            </a:r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)</a:t>
            </a:r>
            <a:endParaRPr lang="zh-CN" altLang="en-US" sz="3200">
              <a:solidFill>
                <a:schemeClr val="bg1">
                  <a:lumMod val="95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6" name="图片 5" descr="屏幕截图 2026-07-12 1136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8805" y="806450"/>
            <a:ext cx="7435850" cy="52451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78840" y="128270"/>
            <a:ext cx="8470900" cy="6781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1.2.2方法(基于LSNet改进的轻量化Backbone)</a:t>
            </a:r>
            <a:endParaRPr lang="zh-CN" altLang="en-US">
              <a:solidFill>
                <a:schemeClr val="bg1">
                  <a:lumMod val="95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6" name="图片 5" descr="屏幕截图 2026-07-12 15413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1473200"/>
            <a:ext cx="12077700" cy="39116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89025" y="273050"/>
            <a:ext cx="84804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1.2.3 </a:t>
            </a:r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NS-FPN 噪声抑制特征金字塔模块</a:t>
            </a:r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endParaRPr lang="zh-CN" altLang="en-US" sz="3200">
              <a:solidFill>
                <a:schemeClr val="bg1">
                  <a:lumMod val="95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1.2.3 </a:t>
            </a:r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NS-FPN 噪声抑制特征金字塔模块</a:t>
            </a:r>
            <a:r>
              <a:rPr lang="zh-CN" altLang="en-US" sz="3200">
                <a:solidFill>
                  <a:schemeClr val="bg1">
                    <a:lumMod val="95000"/>
                  </a:schemeClr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endParaRPr lang="en-US" altLang="zh-CN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8" name="图片 7" descr="屏幕截图 2026-07-12 1543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01520" y="692150"/>
            <a:ext cx="7531100" cy="54737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90295" y="1160145"/>
            <a:ext cx="10662285" cy="3263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9" name="图片 8" descr="屏幕截图 2026-07-12 17190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7620" y="0"/>
            <a:ext cx="6119495" cy="6637655"/>
          </a:xfrm>
          <a:prstGeom prst="rect">
            <a:avLst/>
          </a:prstGeom>
        </p:spPr>
      </p:pic>
      <p:pic>
        <p:nvPicPr>
          <p:cNvPr id="10" name="图片 9" descr="屏幕截图 2026-07-12 1719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210" y="47625"/>
            <a:ext cx="6447790" cy="6858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DIAGRAM_VIRTUALLY_FRAME" val="{&quot;height&quot;:301,&quot;left&quot;:45.15,&quot;top&quot;:106.55,&quot;width&quot;:881.3}"/>
</p:tagLst>
</file>

<file path=ppt/tags/tag3.xml><?xml version="1.0" encoding="utf-8"?>
<p:tagLst xmlns:p="http://schemas.openxmlformats.org/presentationml/2006/main">
  <p:tag name="KSO_WM_DIAGRAM_VIRTUALLY_FRAME" val="{&quot;height&quot;:301,&quot;left&quot;:45.15,&quot;top&quot;:106.55,&quot;width&quot;:881.3}"/>
</p:tagLst>
</file>

<file path=ppt/tags/tag4.xml><?xml version="1.0" encoding="utf-8"?>
<p:tagLst xmlns:p="http://schemas.openxmlformats.org/presentationml/2006/main">
  <p:tag name="KSO_WM_DIAGRAM_VIRTUALLY_FRAME" val="{&quot;height&quot;:301,&quot;left&quot;:45.15,&quot;top&quot;:106.55,&quot;width&quot;:881.3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626</Words>
  <Application>WPS 演示</Application>
  <PresentationFormat>宽屏</PresentationFormat>
  <Paragraphs>133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32" baseType="lpstr">
      <vt:lpstr>Arial</vt:lpstr>
      <vt:lpstr>宋体</vt:lpstr>
      <vt:lpstr>Wingdings</vt:lpstr>
      <vt:lpstr>隶书</vt:lpstr>
      <vt:lpstr>微软雅黑</vt:lpstr>
      <vt:lpstr>华文隶书</vt:lpstr>
      <vt:lpstr>Cambria</vt:lpstr>
      <vt:lpstr>Times New Roman</vt:lpstr>
      <vt:lpstr>楷体</vt:lpstr>
      <vt:lpstr>等线</vt:lpstr>
      <vt:lpstr>Arial Unicode MS</vt:lpstr>
      <vt:lpstr>等线 Light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赵悦含</cp:lastModifiedBy>
  <cp:revision>36</cp:revision>
  <dcterms:created xsi:type="dcterms:W3CDTF">2020-11-02T08:12:00Z</dcterms:created>
  <dcterms:modified xsi:type="dcterms:W3CDTF">2026-07-12T09:29:23Z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B641337CA2F546979D5E816071590329_13</vt:lpwstr>
  </property>
</Properties>
</file>