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54" r:id="rId3"/>
  </p:sldMasterIdLst>
  <p:notesMasterIdLst>
    <p:notesMasterId r:id="rId27"/>
  </p:notesMasterIdLst>
  <p:sldIdLst>
    <p:sldId id="256" r:id="rId4"/>
    <p:sldId id="272" r:id="rId5"/>
    <p:sldId id="283" r:id="rId6"/>
    <p:sldId id="289" r:id="rId7"/>
    <p:sldId id="273" r:id="rId8"/>
    <p:sldId id="284" r:id="rId9"/>
    <p:sldId id="285" r:id="rId10"/>
    <p:sldId id="288" r:id="rId11"/>
    <p:sldId id="286" r:id="rId12"/>
    <p:sldId id="290" r:id="rId13"/>
    <p:sldId id="291" r:id="rId14"/>
    <p:sldId id="292" r:id="rId15"/>
    <p:sldId id="293" r:id="rId16"/>
    <p:sldId id="295" r:id="rId17"/>
    <p:sldId id="296" r:id="rId18"/>
    <p:sldId id="274" r:id="rId19"/>
    <p:sldId id="275" r:id="rId20"/>
    <p:sldId id="276" r:id="rId21"/>
    <p:sldId id="277" r:id="rId22"/>
    <p:sldId id="278" r:id="rId23"/>
    <p:sldId id="281" r:id="rId24"/>
    <p:sldId id="279" r:id="rId25"/>
    <p:sldId id="265" r:id="rId26"/>
  </p:sldIdLst>
  <p:sldSz cx="12192000" cy="6858000"/>
  <p:notesSz cx="6858000" cy="9144000"/>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BB1D3"/>
    <a:srgbClr val="003E8C"/>
    <a:srgbClr val="054189"/>
    <a:srgbClr val="861310"/>
    <a:srgbClr val="9B0D15"/>
    <a:srgbClr val="AE3B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34E02D9-B0B6-4669-BE2E-410ECBA34C4B}" styleName="表样式 1 25">
    <a:wholeTbl>
      <a:tcTxStyle>
        <a:fontRef idx="none">
          <a:schemeClr val="tx1"/>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34000"/>
                  <a:lumOff val="66000"/>
                </a:schemeClr>
              </a:solidFill>
              <a:prstDash val="solid"/>
            </a:ln>
          </a:insideH>
          <a:insideV>
            <a:ln w="9525" cmpd="sng">
              <a:solidFill>
                <a:schemeClr val="accent1">
                  <a:lumMod val="34000"/>
                  <a:lumOff val="66000"/>
                </a:schemeClr>
              </a:solidFill>
              <a:prstDash val="solid"/>
            </a:ln>
          </a:insideV>
        </a:tcBdr>
        <a:fill>
          <a:solidFill>
            <a:schemeClr val="bg1">
              <a:alpha val="0"/>
            </a:schemeClr>
          </a:solidFill>
        </a:fill>
      </a:tcStyle>
    </a:wholeTbl>
    <a:band2H>
      <a:tcTxStyle>
        <a:fontRef idx="none">
          <a:schemeClr val="tx1"/>
        </a:fontRef>
      </a:tcTxStyle>
      <a:tcStyle>
        <a:tcBdr/>
        <a:fill>
          <a:solidFill>
            <a:schemeClr val="accent1">
              <a:alpha val="25000"/>
              <a:lumMod val="40000"/>
              <a:lumOff val="60000"/>
            </a:schemeClr>
          </a:solidFill>
        </a:fill>
      </a:tcStyle>
    </a:band2H>
    <a:band1V>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w="9525" cmpd="sng">
              <a:solidFill>
                <a:schemeClr val="accent1">
                  <a:lumMod val="40000"/>
                  <a:lumOff val="60000"/>
                </a:schemeClr>
              </a:solidFill>
              <a:prstDash val="solid"/>
            </a:ln>
          </a:insideV>
        </a:tcBdr>
        <a:fill>
          <a:solidFill>
            <a:schemeClr val="accent1">
              <a:alpha val="25000"/>
              <a:lumMod val="40000"/>
              <a:lumOff val="60000"/>
            </a:schemeClr>
          </a:solidFill>
        </a:fill>
      </a:tcStyle>
    </a:band1V>
    <a:band2V>
      <a:tcStyle>
        <a:tcBdr>
          <a:left>
            <a:ln w="9525" cmpd="sng">
              <a:solidFill>
                <a:schemeClr val="accent1">
                  <a:lumMod val="40000"/>
                  <a:lumOff val="60000"/>
                </a:schemeClr>
              </a:solidFill>
              <a:prstDash val="solid"/>
            </a:ln>
          </a:left>
          <a:right>
            <a:ln w="9525" cmpd="sng">
              <a:solidFill>
                <a:schemeClr val="accent1">
                  <a:lumMod val="40000"/>
                  <a:lumOff val="60000"/>
                </a:schemeClr>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fill>
          <a:solidFill>
            <a:schemeClr val="bg1">
              <a:alpha val="0"/>
            </a:schemeClr>
          </a:solidFill>
        </a:fill>
      </a:tcStyle>
    </a:band2V>
    <a:lastCol>
      <a:tcTxStyle b="on">
        <a:fontRef idx="none">
          <a:schemeClr val="tx1"/>
        </a:fontRef>
      </a:tcTxStyle>
      <a:tcStyle>
        <a:tcBdr>
          <a:left>
            <a:ln w="9525" cmpd="sng">
              <a:solidFill>
                <a:schemeClr val="accent1">
                  <a:lumMod val="34000"/>
                  <a:lumOff val="66000"/>
                </a:schemeClr>
              </a:solidFill>
              <a:prstDash val="solid"/>
            </a:ln>
          </a:left>
          <a:right>
            <a:ln w="9525" cmpd="sng">
              <a:solidFill>
                <a:schemeClr val="accent1"/>
              </a:solidFill>
              <a:prstDash val="solid"/>
            </a:ln>
          </a:right>
          <a:top>
            <a:ln w="9525" cmpd="sng">
              <a:solidFill>
                <a:schemeClr val="accent1">
                  <a:lumMod val="34000"/>
                  <a:lumOff val="66000"/>
                </a:schemeClr>
              </a:solidFill>
              <a:prstDash val="solid"/>
            </a:ln>
          </a:top>
          <a:bottom>
            <a:ln w="9525" cmpd="sng">
              <a:solidFill>
                <a:schemeClr val="accent1"/>
              </a:solidFill>
              <a:prstDash val="solid"/>
            </a:ln>
          </a:bottom>
          <a:insideH>
            <a:ln w="9525" cmpd="sng">
              <a:solidFill>
                <a:schemeClr val="accent1">
                  <a:lumMod val="34000"/>
                  <a:lumOff val="66000"/>
                </a:schemeClr>
              </a:solidFill>
              <a:prstDash val="solid"/>
            </a:ln>
          </a:insideH>
          <a:insideV>
            <a:ln>
              <a:noFill/>
            </a:ln>
          </a:insideV>
        </a:tcBdr>
        <a:fill>
          <a:solidFill>
            <a:schemeClr val="bg1">
              <a:alpha val="0"/>
            </a:schemeClr>
          </a:solidFill>
        </a:fill>
      </a:tcStyle>
    </a:lastCol>
    <a:firstCol>
      <a:tcTxStyle b="on">
        <a:fontRef idx="none">
          <a:schemeClr val="tx1"/>
        </a:fontRef>
      </a:tcTxStyle>
      <a:tcStyle>
        <a:tcBdr>
          <a:left>
            <a:ln w="9525" cmpd="sng">
              <a:solidFill>
                <a:schemeClr val="accent1"/>
              </a:solidFill>
              <a:prstDash val="solid"/>
            </a:ln>
          </a:left>
          <a:right>
            <a:ln w="9525" cmpd="sng">
              <a:solidFill>
                <a:schemeClr val="accent1">
                  <a:lumMod val="34000"/>
                  <a:lumOff val="66000"/>
                </a:schemeClr>
              </a:solidFill>
              <a:prstDash val="solid"/>
            </a:ln>
          </a:right>
          <a:top>
            <a:ln w="9525" cmpd="sng">
              <a:solidFill>
                <a:schemeClr val="accent1">
                  <a:lumMod val="34000"/>
                  <a:lumOff val="66000"/>
                </a:schemeClr>
              </a:solidFill>
              <a:prstDash val="solid"/>
            </a:ln>
          </a:top>
          <a:bottom>
            <a:ln w="9525" cmpd="sng">
              <a:solidFill>
                <a:schemeClr val="accent1"/>
              </a:solidFill>
              <a:prstDash val="solid"/>
            </a:ln>
          </a:bottom>
          <a:insideH>
            <a:ln w="9525" cmpd="sng">
              <a:solidFill>
                <a:schemeClr val="accent1">
                  <a:lumMod val="34000"/>
                  <a:lumOff val="66000"/>
                </a:schemeClr>
              </a:solidFill>
              <a:prstDash val="solid"/>
            </a:ln>
          </a:insideH>
          <a:insideV>
            <a:ln>
              <a:noFill/>
            </a:ln>
          </a:insideV>
        </a:tcBdr>
        <a:fill>
          <a:solidFill>
            <a:schemeClr val="bg1">
              <a:alpha val="0"/>
            </a:schemeClr>
          </a:solidFill>
        </a:fill>
      </a:tcStyle>
    </a:firstCol>
    <a:lastRow>
      <a:tcTxStyle b="on">
        <a:fontRef idx="none">
          <a:schemeClr val="tx1"/>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chemeClr val="bg1">
              <a:alpha val="0"/>
            </a:schemeClr>
          </a:solidFill>
        </a:fill>
      </a:tcStyle>
    </a:lastRow>
    <a:seCell>
      <a:tcStyle>
        <a:tcBdr>
          <a:left>
            <a:ln>
              <a:noFill/>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chemeClr val="bg1">
              <a:alpha val="0"/>
            </a:schemeClr>
          </a:solidFill>
        </a:fill>
      </a:tcStyle>
    </a:seCell>
    <a:swCell>
      <a:tcTxStyle b="on">
        <a:fontRef idx="none">
          <a:schemeClr val="accent1"/>
        </a:fontRef>
      </a:tcTxStyle>
      <a:tcStyle>
        <a:tcBdr>
          <a:left>
            <a:ln w="9525" cmpd="sng">
              <a:solidFill>
                <a:schemeClr val="accent1"/>
              </a:solidFill>
              <a:prstDash val="solid"/>
            </a:ln>
          </a:left>
          <a:right>
            <a:ln>
              <a:noFill/>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chemeClr val="bg1">
              <a:alpha val="0"/>
            </a:schemeClr>
          </a:solidFill>
        </a:fill>
      </a:tcStyle>
    </a:swCell>
    <a:firstRow>
      <a:tcTxStyle b="on">
        <a:fontRef idx="none">
          <a:schemeClr val="tx1"/>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lumMod val="34000"/>
                  <a:lumOff val="66000"/>
                </a:schemeClr>
              </a:solidFill>
              <a:prstDash val="solid"/>
            </a:ln>
          </a:bottom>
          <a:insideH>
            <a:ln>
              <a:noFill/>
            </a:ln>
          </a:insideH>
          <a:insideV>
            <a:ln w="9525" cmpd="sng">
              <a:solidFill>
                <a:schemeClr val="accent1">
                  <a:alpha val="20000"/>
                  <a:lumMod val="35000"/>
                  <a:lumOff val="65000"/>
                </a:schemeClr>
              </a:solidFill>
              <a:prstDash val="solid"/>
            </a:ln>
          </a:insideV>
        </a:tcBdr>
        <a:fill>
          <a:solidFill>
            <a:schemeClr val="accent1">
              <a:alpha val="50000"/>
              <a:lumMod val="40000"/>
              <a:lumOff val="60000"/>
            </a:schemeClr>
          </a:solidFill>
        </a:fill>
      </a:tcStyle>
    </a:firstRow>
  </a:tblStyle>
  <a:tblStyle styleId="{0FE74BAE-5336-41CE-9783-A712595E4BA6}" styleName="表样式 1 25">
    <a:wholeTbl>
      <a:tcTxStyle>
        <a:fontRef idx="none">
          <a:srgbClr val="000000"/>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34000"/>
                  <a:lumOff val="66000"/>
                </a:schemeClr>
              </a:solidFill>
              <a:prstDash val="solid"/>
            </a:ln>
          </a:insideH>
          <a:insideV>
            <a:ln w="9525" cmpd="sng">
              <a:solidFill>
                <a:schemeClr val="accent1">
                  <a:lumMod val="34000"/>
                  <a:lumOff val="66000"/>
                </a:schemeClr>
              </a:solidFill>
              <a:prstDash val="solid"/>
            </a:ln>
          </a:insideV>
        </a:tcBdr>
        <a:fill>
          <a:solidFill>
            <a:srgbClr val="FFFFFF"/>
          </a:solidFill>
        </a:fill>
      </a:tcStyle>
    </a:wholeTbl>
    <a:band2H>
      <a:tcTxStyle>
        <a:fontRef idx="none">
          <a:srgbClr val="08090C"/>
        </a:fontRef>
      </a:tcTxStyle>
      <a:tcStyle>
        <a:tcBdr/>
        <a:fill>
          <a:solidFill>
            <a:schemeClr val="accent1">
              <a:lumMod val="10000"/>
              <a:lumOff val="90000"/>
            </a:schemeClr>
          </a:solidFill>
        </a:fill>
      </a:tcStyle>
    </a:band2H>
    <a:band1V>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w="9525" cmpd="sng">
              <a:solidFill>
                <a:schemeClr val="accent1">
                  <a:lumMod val="40000"/>
                  <a:lumOff val="60000"/>
                </a:schemeClr>
              </a:solidFill>
              <a:prstDash val="solid"/>
            </a:ln>
          </a:insideV>
        </a:tcBdr>
        <a:fill>
          <a:solidFill>
            <a:schemeClr val="accent1">
              <a:lumMod val="10000"/>
              <a:lumOff val="90000"/>
            </a:schemeClr>
          </a:solidFill>
        </a:fill>
      </a:tcStyle>
    </a:band1V>
    <a:band2V>
      <a:tcStyle>
        <a:tcBdr>
          <a:left>
            <a:ln w="9525" cmpd="sng">
              <a:solidFill>
                <a:schemeClr val="accent1">
                  <a:lumMod val="40000"/>
                  <a:lumOff val="60000"/>
                </a:schemeClr>
              </a:solidFill>
              <a:prstDash val="solid"/>
            </a:ln>
          </a:left>
          <a:right>
            <a:ln w="9525" cmpd="sng">
              <a:solidFill>
                <a:schemeClr val="accent1">
                  <a:lumMod val="40000"/>
                  <a:lumOff val="60000"/>
                </a:schemeClr>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tcStyle>
    </a:band2V>
    <a:lastCol>
      <a:tcTxStyle b="on">
        <a:fontRef idx="none">
          <a:srgbClr val="08090C"/>
        </a:fontRef>
      </a:tcTxStyle>
      <a:tcStyle>
        <a:tcBdr>
          <a:left>
            <a:ln w="9525" cmpd="sng">
              <a:solidFill>
                <a:schemeClr val="accent1">
                  <a:lumMod val="34000"/>
                  <a:lumOff val="66000"/>
                </a:schemeClr>
              </a:solidFill>
              <a:prstDash val="solid"/>
            </a:ln>
          </a:left>
          <a:right>
            <a:ln w="9525" cmpd="sng">
              <a:solidFill>
                <a:schemeClr val="accent1"/>
              </a:solidFill>
              <a:prstDash val="solid"/>
            </a:ln>
          </a:right>
          <a:top>
            <a:ln w="9525" cmpd="sng">
              <a:solidFill>
                <a:schemeClr val="accent1">
                  <a:lumMod val="34000"/>
                  <a:lumOff val="66000"/>
                </a:schemeClr>
              </a:solidFill>
              <a:prstDash val="solid"/>
            </a:ln>
          </a:top>
          <a:bottom>
            <a:ln w="9525" cmpd="sng">
              <a:solidFill>
                <a:schemeClr val="accent1"/>
              </a:solidFill>
              <a:prstDash val="solid"/>
            </a:ln>
          </a:bottom>
          <a:insideH>
            <a:ln w="9525" cmpd="sng">
              <a:solidFill>
                <a:schemeClr val="accent1">
                  <a:lumMod val="34000"/>
                  <a:lumOff val="66000"/>
                </a:schemeClr>
              </a:solidFill>
              <a:prstDash val="solid"/>
            </a:ln>
          </a:insideH>
          <a:insideV>
            <a:ln>
              <a:noFill/>
            </a:ln>
          </a:insideV>
        </a:tcBdr>
        <a:fill>
          <a:solidFill>
            <a:srgbClr val="FFFFFF"/>
          </a:solidFill>
        </a:fill>
      </a:tcStyle>
    </a:lastCol>
    <a:firstCol>
      <a:tcTxStyle b="on">
        <a:fontRef idx="none">
          <a:srgbClr val="08090C"/>
        </a:fontRef>
      </a:tcTxStyle>
      <a:tcStyle>
        <a:tcBdr>
          <a:left>
            <a:ln w="9525" cmpd="sng">
              <a:solidFill>
                <a:schemeClr val="accent1"/>
              </a:solidFill>
              <a:prstDash val="solid"/>
            </a:ln>
          </a:left>
          <a:right>
            <a:ln w="9525" cmpd="sng">
              <a:solidFill>
                <a:schemeClr val="accent1">
                  <a:lumMod val="34000"/>
                  <a:lumOff val="66000"/>
                </a:schemeClr>
              </a:solidFill>
              <a:prstDash val="solid"/>
            </a:ln>
          </a:right>
          <a:top>
            <a:ln w="9525" cmpd="sng">
              <a:solidFill>
                <a:schemeClr val="accent1">
                  <a:lumMod val="34000"/>
                  <a:lumOff val="66000"/>
                </a:schemeClr>
              </a:solidFill>
              <a:prstDash val="solid"/>
            </a:ln>
          </a:top>
          <a:bottom>
            <a:ln w="9525" cmpd="sng">
              <a:solidFill>
                <a:schemeClr val="accent1"/>
              </a:solidFill>
              <a:prstDash val="solid"/>
            </a:ln>
          </a:bottom>
          <a:insideH>
            <a:ln w="9525" cmpd="sng">
              <a:solidFill>
                <a:schemeClr val="accent1">
                  <a:lumMod val="34000"/>
                  <a:lumOff val="66000"/>
                </a:schemeClr>
              </a:solidFill>
              <a:prstDash val="solid"/>
            </a:ln>
          </a:insideH>
          <a:insideV>
            <a:ln>
              <a:noFill/>
            </a:ln>
          </a:insideV>
        </a:tcBdr>
        <a:fill>
          <a:solidFill>
            <a:srgbClr val="FFFFFF"/>
          </a:solidFill>
        </a:fill>
      </a:tcStyle>
    </a:firstCol>
    <a:lastRow>
      <a:tcTxStyle b="on">
        <a:fontRef idx="none">
          <a:srgbClr val="08090C"/>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rgbClr val="FFFFFF"/>
          </a:solidFill>
        </a:fill>
      </a:tcStyle>
    </a:lastRow>
    <a:seCell>
      <a:tcStyle>
        <a:tcBdr>
          <a:left>
            <a:ln>
              <a:noFill/>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rgbClr val="FFFFFF"/>
          </a:solidFill>
        </a:fill>
      </a:tcStyle>
    </a:seCell>
    <a:swCell>
      <a:tcTxStyle b="on">
        <a:fontRef idx="none">
          <a:schemeClr val="accent1"/>
        </a:fontRef>
      </a:tcTxStyle>
      <a:tcStyle>
        <a:tcBdr>
          <a:left>
            <a:ln w="9525" cmpd="sng">
              <a:solidFill>
                <a:schemeClr val="accent1"/>
              </a:solidFill>
              <a:prstDash val="solid"/>
            </a:ln>
          </a:left>
          <a:right>
            <a:ln>
              <a:noFill/>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rgbClr val="FFFFFF"/>
          </a:solidFill>
        </a:fill>
      </a:tcStyle>
    </a:swCell>
    <a:firstRow>
      <a:tcTxStyle b="on">
        <a:fontRef idx="none">
          <a:srgbClr val="08090C"/>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lumMod val="34000"/>
                  <a:lumOff val="66000"/>
                </a:schemeClr>
              </a:solidFill>
              <a:prstDash val="solid"/>
            </a:ln>
          </a:bottom>
          <a:insideH>
            <a:ln>
              <a:noFill/>
            </a:ln>
          </a:insideH>
          <a:insideV>
            <a:ln w="9525" cmpd="sng">
              <a:solidFill>
                <a:srgbClr val="FFFFFF"/>
              </a:solidFill>
              <a:prstDash val="solid"/>
            </a:ln>
          </a:insideV>
        </a:tcBdr>
        <a:fill>
          <a:solidFill>
            <a:schemeClr val="accent1">
              <a:lumMod val="20000"/>
              <a:lumOff val="80000"/>
            </a:schemeClr>
          </a:solidFill>
        </a:fill>
      </a:tcStyle>
    </a:firstRow>
  </a:tblStyle>
  <a:tblStyle styleId="{69708863-A407-4DFD-811D-827D444D8A6E}" styleName="表样式 1 25">
    <a:wholeTbl>
      <a:tcTxStyle>
        <a:fontRef idx="none">
          <a:srgbClr val="000000"/>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34000"/>
                  <a:lumOff val="66000"/>
                </a:schemeClr>
              </a:solidFill>
              <a:prstDash val="solid"/>
            </a:ln>
          </a:insideH>
          <a:insideV>
            <a:ln w="9525" cmpd="sng">
              <a:solidFill>
                <a:schemeClr val="accent1">
                  <a:lumMod val="34000"/>
                  <a:lumOff val="66000"/>
                </a:schemeClr>
              </a:solidFill>
              <a:prstDash val="solid"/>
            </a:ln>
          </a:insideV>
        </a:tcBdr>
        <a:fill>
          <a:solidFill>
            <a:srgbClr val="FFFFFF"/>
          </a:solidFill>
        </a:fill>
      </a:tcStyle>
    </a:wholeTbl>
    <a:band2H>
      <a:tcTxStyle>
        <a:fontRef idx="none">
          <a:srgbClr val="08090C"/>
        </a:fontRef>
      </a:tcTxStyle>
      <a:tcStyle>
        <a:tcBdr/>
        <a:fill>
          <a:solidFill>
            <a:schemeClr val="accent1">
              <a:lumMod val="10000"/>
              <a:lumOff val="90000"/>
            </a:schemeClr>
          </a:solidFill>
        </a:fill>
      </a:tcStyle>
    </a:band2H>
    <a:band1V>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w="9525" cmpd="sng">
              <a:solidFill>
                <a:schemeClr val="accent1">
                  <a:lumMod val="40000"/>
                  <a:lumOff val="60000"/>
                </a:schemeClr>
              </a:solidFill>
              <a:prstDash val="solid"/>
            </a:ln>
          </a:insideV>
        </a:tcBdr>
        <a:fill>
          <a:solidFill>
            <a:schemeClr val="accent1">
              <a:lumMod val="10000"/>
              <a:lumOff val="90000"/>
            </a:schemeClr>
          </a:solidFill>
        </a:fill>
      </a:tcStyle>
    </a:band1V>
    <a:band2V>
      <a:tcStyle>
        <a:tcBdr>
          <a:left>
            <a:ln w="9525" cmpd="sng">
              <a:solidFill>
                <a:schemeClr val="accent1">
                  <a:lumMod val="40000"/>
                  <a:lumOff val="60000"/>
                </a:schemeClr>
              </a:solidFill>
              <a:prstDash val="solid"/>
            </a:ln>
          </a:left>
          <a:right>
            <a:ln w="9525" cmpd="sng">
              <a:solidFill>
                <a:schemeClr val="accent1">
                  <a:lumMod val="40000"/>
                  <a:lumOff val="60000"/>
                </a:schemeClr>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tcStyle>
    </a:band2V>
    <a:lastCol>
      <a:tcTxStyle b="on">
        <a:fontRef idx="none">
          <a:srgbClr val="08090C"/>
        </a:fontRef>
      </a:tcTxStyle>
      <a:tcStyle>
        <a:tcBdr>
          <a:left>
            <a:ln w="9525" cmpd="sng">
              <a:solidFill>
                <a:schemeClr val="accent1">
                  <a:lumMod val="34000"/>
                  <a:lumOff val="66000"/>
                </a:schemeClr>
              </a:solidFill>
              <a:prstDash val="solid"/>
            </a:ln>
          </a:left>
          <a:right>
            <a:ln w="9525" cmpd="sng">
              <a:solidFill>
                <a:schemeClr val="accent1"/>
              </a:solidFill>
              <a:prstDash val="solid"/>
            </a:ln>
          </a:right>
          <a:top>
            <a:ln w="9525" cmpd="sng">
              <a:solidFill>
                <a:schemeClr val="accent1">
                  <a:lumMod val="34000"/>
                  <a:lumOff val="66000"/>
                </a:schemeClr>
              </a:solidFill>
              <a:prstDash val="solid"/>
            </a:ln>
          </a:top>
          <a:bottom>
            <a:ln w="9525" cmpd="sng">
              <a:solidFill>
                <a:schemeClr val="accent1"/>
              </a:solidFill>
              <a:prstDash val="solid"/>
            </a:ln>
          </a:bottom>
          <a:insideH>
            <a:ln w="9525" cmpd="sng">
              <a:solidFill>
                <a:schemeClr val="accent1">
                  <a:lumMod val="34000"/>
                  <a:lumOff val="66000"/>
                </a:schemeClr>
              </a:solidFill>
              <a:prstDash val="solid"/>
            </a:ln>
          </a:insideH>
          <a:insideV>
            <a:ln>
              <a:noFill/>
            </a:ln>
          </a:insideV>
        </a:tcBdr>
        <a:fill>
          <a:solidFill>
            <a:srgbClr val="FFFFFF"/>
          </a:solidFill>
        </a:fill>
      </a:tcStyle>
    </a:lastCol>
    <a:firstCol>
      <a:tcTxStyle b="on">
        <a:fontRef idx="none">
          <a:srgbClr val="08090C"/>
        </a:fontRef>
      </a:tcTxStyle>
      <a:tcStyle>
        <a:tcBdr>
          <a:left>
            <a:ln w="9525" cmpd="sng">
              <a:solidFill>
                <a:schemeClr val="accent1"/>
              </a:solidFill>
              <a:prstDash val="solid"/>
            </a:ln>
          </a:left>
          <a:right>
            <a:ln w="9525" cmpd="sng">
              <a:solidFill>
                <a:schemeClr val="accent1">
                  <a:lumMod val="34000"/>
                  <a:lumOff val="66000"/>
                </a:schemeClr>
              </a:solidFill>
              <a:prstDash val="solid"/>
            </a:ln>
          </a:right>
          <a:top>
            <a:ln w="9525" cmpd="sng">
              <a:solidFill>
                <a:schemeClr val="accent1">
                  <a:lumMod val="34000"/>
                  <a:lumOff val="66000"/>
                </a:schemeClr>
              </a:solidFill>
              <a:prstDash val="solid"/>
            </a:ln>
          </a:top>
          <a:bottom>
            <a:ln w="9525" cmpd="sng">
              <a:solidFill>
                <a:schemeClr val="accent1"/>
              </a:solidFill>
              <a:prstDash val="solid"/>
            </a:ln>
          </a:bottom>
          <a:insideH>
            <a:ln w="9525" cmpd="sng">
              <a:solidFill>
                <a:schemeClr val="accent1">
                  <a:lumMod val="34000"/>
                  <a:lumOff val="66000"/>
                </a:schemeClr>
              </a:solidFill>
              <a:prstDash val="solid"/>
            </a:ln>
          </a:insideH>
          <a:insideV>
            <a:ln>
              <a:noFill/>
            </a:ln>
          </a:insideV>
        </a:tcBdr>
        <a:fill>
          <a:solidFill>
            <a:srgbClr val="FFFFFF"/>
          </a:solidFill>
        </a:fill>
      </a:tcStyle>
    </a:firstCol>
    <a:lastRow>
      <a:tcTxStyle b="on">
        <a:fontRef idx="none">
          <a:srgbClr val="08090C"/>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rgbClr val="FFFFFF"/>
          </a:solidFill>
        </a:fill>
      </a:tcStyle>
    </a:lastRow>
    <a:seCell>
      <a:tcStyle>
        <a:tcBdr>
          <a:left>
            <a:ln>
              <a:noFill/>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rgbClr val="FFFFFF"/>
          </a:solidFill>
        </a:fill>
      </a:tcStyle>
    </a:seCell>
    <a:swCell>
      <a:tcTxStyle b="on">
        <a:fontRef idx="none">
          <a:schemeClr val="accent1"/>
        </a:fontRef>
      </a:tcTxStyle>
      <a:tcStyle>
        <a:tcBdr>
          <a:left>
            <a:ln w="9525" cmpd="sng">
              <a:solidFill>
                <a:schemeClr val="accent1"/>
              </a:solidFill>
              <a:prstDash val="solid"/>
            </a:ln>
          </a:left>
          <a:right>
            <a:ln>
              <a:noFill/>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rgbClr val="FFFFFF"/>
          </a:solidFill>
        </a:fill>
      </a:tcStyle>
    </a:swCell>
    <a:firstRow>
      <a:tcTxStyle b="on">
        <a:fontRef idx="none">
          <a:srgbClr val="08090C"/>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lumMod val="34000"/>
                  <a:lumOff val="66000"/>
                </a:schemeClr>
              </a:solidFill>
              <a:prstDash val="solid"/>
            </a:ln>
          </a:bottom>
          <a:insideH>
            <a:ln>
              <a:noFill/>
            </a:ln>
          </a:insideH>
          <a:insideV>
            <a:ln w="9525" cmpd="sng">
              <a:solidFill>
                <a:srgbClr val="FFFFFF"/>
              </a:solidFill>
              <a:prstDash val="solid"/>
            </a:ln>
          </a:insideV>
        </a:tcBdr>
        <a:fill>
          <a:solidFill>
            <a:schemeClr val="accent1">
              <a:lumMod val="20000"/>
              <a:lumOff val="8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9"/>
    <p:restoredTop sz="94700"/>
  </p:normalViewPr>
  <p:slideViewPr>
    <p:cSldViewPr snapToGrid="0" snapToObjects="1">
      <p:cViewPr varScale="1">
        <p:scale>
          <a:sx n="106" d="100"/>
          <a:sy n="106" d="100"/>
        </p:scale>
        <p:origin x="792" y="184"/>
      </p:cViewPr>
      <p:guideLst/>
    </p:cSldViewPr>
  </p:slideViewPr>
  <p:notesTextViewPr>
    <p:cViewPr>
      <p:scale>
        <a:sx n="1" d="1"/>
        <a:sy n="1" d="1"/>
      </p:scale>
      <p:origin x="0" y="0"/>
    </p:cViewPr>
  </p:notesTextViewPr>
  <p:notesViewPr>
    <p:cSldViewPr snapToGrid="0" snapToObjects="1">
      <p:cViewPr varScale="1">
        <p:scale>
          <a:sx n="85" d="100"/>
          <a:sy n="85" d="100"/>
        </p:scale>
        <p:origin x="3928" y="184"/>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1" Type="http://schemas.openxmlformats.org/officeDocument/2006/relationships/tags" Target="tags/tag5.xml"/><Relationship Id="rId30" Type="http://schemas.openxmlformats.org/officeDocument/2006/relationships/tableStyles" Target="tableStyles.xml"/><Relationship Id="rId3" Type="http://schemas.openxmlformats.org/officeDocument/2006/relationships/slideMaster" Target="slideMasters/slideMaster2.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notesMaster" Target="notesMasters/notesMaster1.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F8E002-16B1-1C4F-A378-064730A649BE}"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D79FA7-A573-B545-933A-35227924ED20}"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descr="e8c65b977c22150f108f75cb31850dd2"/>
          <p:cNvPicPr>
            <a:picLocks noChangeAspect="1"/>
          </p:cNvPicPr>
          <p:nvPr userDrawn="1"/>
        </p:nvPicPr>
        <p:blipFill>
          <a:blip r:embed="rId2">
            <a:alphaModFix amt="35000"/>
          </a:blip>
          <a:srcRect t="4351" b="11247"/>
          <a:stretch>
            <a:fillRect/>
          </a:stretch>
        </p:blipFill>
        <p:spPr>
          <a:xfrm>
            <a:off x="6985" y="0"/>
            <a:ext cx="12186920" cy="6858000"/>
          </a:xfrm>
          <a:prstGeom prst="rect">
            <a:avLst/>
          </a:prstGeom>
        </p:spPr>
      </p:pic>
      <p:pic>
        <p:nvPicPr>
          <p:cNvPr id="4" name="图片 3" descr="c54fc0ab0b296deb4d12fad9bff7faf4"/>
          <p:cNvPicPr>
            <a:picLocks noChangeAspect="1"/>
          </p:cNvPicPr>
          <p:nvPr userDrawn="1"/>
        </p:nvPicPr>
        <p:blipFill>
          <a:blip r:embed="rId3">
            <a:clrChange>
              <a:clrFrom>
                <a:srgbClr val="FEFEFE">
                  <a:alpha val="100000"/>
                </a:srgbClr>
              </a:clrFrom>
              <a:clrTo>
                <a:srgbClr val="FEFEFE">
                  <a:alpha val="100000"/>
                  <a:alpha val="0"/>
                </a:srgbClr>
              </a:clrTo>
            </a:clrChange>
          </a:blip>
          <a:stretch>
            <a:fillRect/>
          </a:stretch>
        </p:blipFill>
        <p:spPr>
          <a:xfrm>
            <a:off x="0" y="0"/>
            <a:ext cx="4949825" cy="1650365"/>
          </a:xfrm>
          <a:prstGeom prst="rect">
            <a:avLst/>
          </a:prstGeom>
        </p:spPr>
      </p:pic>
      <p:sp>
        <p:nvSpPr>
          <p:cNvPr id="5" name="矩形 4"/>
          <p:cNvSpPr/>
          <p:nvPr userDrawn="1"/>
        </p:nvSpPr>
        <p:spPr>
          <a:xfrm>
            <a:off x="6985" y="6502400"/>
            <a:ext cx="12186920" cy="35560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1"/>
              </a:solidFill>
            </a:endParaRPr>
          </a:p>
        </p:txBody>
      </p:sp>
      <p:sp>
        <p:nvSpPr>
          <p:cNvPr id="6" name="矩形 5"/>
          <p:cNvSpPr/>
          <p:nvPr userDrawn="1"/>
        </p:nvSpPr>
        <p:spPr>
          <a:xfrm>
            <a:off x="4449445" y="6405880"/>
            <a:ext cx="3302000" cy="349250"/>
          </a:xfrm>
          <a:prstGeom prst="rect">
            <a:avLst/>
          </a:prstGeom>
          <a:noFill/>
          <a:ln>
            <a:noFill/>
          </a:ln>
        </p:spPr>
        <p:txBody>
          <a:bodyPr wrap="none" rtlCol="0" anchor="t">
            <a:noAutofit/>
          </a:bodyPr>
          <a:p>
            <a:pPr algn="ctr"/>
            <a:r>
              <a:rPr lang="zh-CN" altLang="en-US" sz="24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隶书" panose="02010509060101010101" charset="-122"/>
                <a:ea typeface="隶书" panose="02010509060101010101" charset="-122"/>
              </a:rPr>
              <a:t>修身、博学、求索、笃行</a:t>
            </a:r>
            <a:endParaRPr lang="zh-CN" altLang="en-US" sz="24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隶书" panose="02010509060101010101" charset="-122"/>
              <a:ea typeface="隶书" panose="02010509060101010101"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8" name="灯片编号占位符 27"/>
          <p:cNvSpPr>
            <a:spLocks noGrp="1"/>
          </p:cNvSpPr>
          <p:nvPr>
            <p:ph type="sldNum" sz="quarter" idx="12"/>
          </p:nvPr>
        </p:nvSpPr>
        <p:spPr>
          <a:xfrm>
            <a:off x="10818743" y="6414841"/>
            <a:ext cx="785191" cy="365125"/>
          </a:xfrm>
        </p:spPr>
        <p:txBody>
          <a:bodyPr/>
          <a:lstStyle>
            <a:lvl1pPr>
              <a:defRPr>
                <a:solidFill>
                  <a:schemeClr val="bg1"/>
                </a:solidFill>
              </a:defRPr>
            </a:lvl1pPr>
          </a:lstStyle>
          <a:p>
            <a:fld id="{A256B01D-A149-D441-BBAD-2ADDF289A053}" type="slidenum">
              <a:rPr kumimoji="1" lang="zh-CN" altLang="en-US" smtClean="0"/>
            </a:fld>
            <a:endParaRPr kumimoji="1" lang="zh-CN" altLang="en-US" dirty="0"/>
          </a:p>
        </p:txBody>
      </p:sp>
      <p:sp>
        <p:nvSpPr>
          <p:cNvPr id="3074" name="标题 1"/>
          <p:cNvSpPr>
            <a:spLocks noGrp="1"/>
          </p:cNvSpPr>
          <p:nvPr userDrawn="1">
            <p:custDataLst>
              <p:tags r:id="rId2"/>
            </p:custDataLst>
          </p:nvPr>
        </p:nvSpPr>
        <p:spPr>
          <a:xfrm>
            <a:off x="455930" y="259715"/>
            <a:ext cx="11131550" cy="706120"/>
          </a:xfrm>
          <a:prstGeom prst="rect">
            <a:avLst/>
          </a:prstGeom>
          <a:noFill/>
          <a:ln w="9525">
            <a:noFill/>
          </a:ln>
        </p:spPr>
        <p:txBody>
          <a:bodyPr lIns="90000" tIns="46800" rIns="90000" bIns="46800" anchor="ctr"/>
          <a:lstStyle/>
          <a:p>
            <a:pPr lvl="0" fontAlgn="base">
              <a:lnSpc>
                <a:spcPct val="100000"/>
              </a:lnSpc>
              <a:buNone/>
            </a:pPr>
            <a:endParaRPr lang="zh-CN" sz="3600" u="none" baseline="0">
              <a:solidFill>
                <a:srgbClr val="262626"/>
              </a:solidFill>
              <a:latin typeface="Arial" panose="020B0604020202020204" pitchFamily="34" charset="0"/>
              <a:ea typeface="微软雅黑" panose="020B0503020204020204" pitchFamily="34" charset="-122"/>
              <a:sym typeface="微软雅黑" panose="020B0503020204020204" pitchFamily="34" charset="-122"/>
            </a:endParaRPr>
          </a:p>
        </p:txBody>
      </p:sp>
      <p:sp>
        <p:nvSpPr>
          <p:cNvPr id="6" name="矩形 5"/>
          <p:cNvSpPr/>
          <p:nvPr userDrawn="1"/>
        </p:nvSpPr>
        <p:spPr>
          <a:xfrm>
            <a:off x="-7620" y="13335"/>
            <a:ext cx="12199620" cy="720725"/>
          </a:xfrm>
          <a:prstGeom prst="rect">
            <a:avLst/>
          </a:prstGeom>
          <a:gradFill>
            <a:gsLst>
              <a:gs pos="0">
                <a:srgbClr val="054189"/>
              </a:gs>
              <a:gs pos="84000">
                <a:schemeClr val="accent1">
                  <a:lumMod val="45000"/>
                  <a:lumOff val="55000"/>
                </a:schemeClr>
              </a:gs>
              <a:gs pos="83000">
                <a:schemeClr val="accent1">
                  <a:lumMod val="45000"/>
                  <a:lumOff val="55000"/>
                </a:schemeClr>
              </a:gs>
              <a:gs pos="100000">
                <a:schemeClr val="accent1">
                  <a:lumMod val="30000"/>
                  <a:lumOff val="70000"/>
                </a:schemeClr>
              </a:gs>
            </a:gsLst>
            <a:lin ang="0" scaled="0"/>
          </a:gra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userDrawn="1"/>
        </p:nvSpPr>
        <p:spPr>
          <a:xfrm>
            <a:off x="657225" y="109220"/>
            <a:ext cx="11292840" cy="535305"/>
          </a:xfrm>
          <a:prstGeom prst="rect">
            <a:avLst/>
          </a:prstGeom>
          <a:noFill/>
          <a:ln>
            <a:noFill/>
          </a:ln>
        </p:spPr>
        <p:txBody>
          <a:bodyPr wrap="square" rtlCol="0">
            <a:noAutofit/>
          </a:bodyPr>
          <a:p>
            <a:endParaRPr lang="zh-CN" altLang="en-US" sz="3600">
              <a:ln>
                <a:noFill/>
              </a:ln>
            </a:endParaRPr>
          </a:p>
        </p:txBody>
      </p:sp>
      <p:pic>
        <p:nvPicPr>
          <p:cNvPr id="18" name="图片 17" descr="92ea0b78d254f3a8780703680fc60c2a"/>
          <p:cNvPicPr>
            <a:picLocks noChangeAspect="1"/>
          </p:cNvPicPr>
          <p:nvPr userDrawn="1"/>
        </p:nvPicPr>
        <p:blipFill>
          <a:blip r:embed="rId3">
            <a:clrChange>
              <a:clrFrom>
                <a:srgbClr val="FEFEFE">
                  <a:alpha val="100000"/>
                </a:srgbClr>
              </a:clrFrom>
              <a:clrTo>
                <a:srgbClr val="FEFEFE">
                  <a:alpha val="100000"/>
                  <a:alpha val="0"/>
                </a:srgbClr>
              </a:clrTo>
            </a:clrChange>
          </a:blip>
          <a:stretch>
            <a:fillRect/>
          </a:stretch>
        </p:blipFill>
        <p:spPr>
          <a:xfrm>
            <a:off x="9406890" y="-60960"/>
            <a:ext cx="2785110" cy="96202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4" name="图片 3" descr="c54fc0ab0b296deb4d12fad9bff7faf4"/>
          <p:cNvPicPr>
            <a:picLocks noChangeAspect="1"/>
          </p:cNvPicPr>
          <p:nvPr userDrawn="1"/>
        </p:nvPicPr>
        <p:blipFill>
          <a:blip r:embed="rId2">
            <a:clrChange>
              <a:clrFrom>
                <a:srgbClr val="FEFEFE">
                  <a:alpha val="100000"/>
                </a:srgbClr>
              </a:clrFrom>
              <a:clrTo>
                <a:srgbClr val="FEFEFE">
                  <a:alpha val="100000"/>
                  <a:alpha val="0"/>
                </a:srgbClr>
              </a:clrTo>
            </a:clrChange>
          </a:blip>
          <a:stretch>
            <a:fillRect/>
          </a:stretch>
        </p:blipFill>
        <p:spPr>
          <a:xfrm>
            <a:off x="0" y="0"/>
            <a:ext cx="4949825" cy="165036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3" name="矩形 2"/>
          <p:cNvSpPr/>
          <p:nvPr userDrawn="1"/>
        </p:nvSpPr>
        <p:spPr>
          <a:xfrm>
            <a:off x="379730" y="1029335"/>
            <a:ext cx="11488420" cy="76200"/>
          </a:xfrm>
          <a:prstGeom prst="rect">
            <a:avLst/>
          </a:prstGeom>
          <a:gradFill>
            <a:gsLst>
              <a:gs pos="0">
                <a:srgbClr val="054189"/>
              </a:gs>
              <a:gs pos="84000">
                <a:schemeClr val="accent1">
                  <a:lumMod val="45000"/>
                  <a:lumOff val="55000"/>
                </a:schemeClr>
              </a:gs>
              <a:gs pos="83000">
                <a:schemeClr val="accent1">
                  <a:lumMod val="45000"/>
                  <a:lumOff val="55000"/>
                </a:schemeClr>
              </a:gs>
              <a:gs pos="100000">
                <a:schemeClr val="accent1">
                  <a:lumMod val="30000"/>
                  <a:lumOff val="70000"/>
                </a:schemeClr>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8" name="图片 17" descr="92ea0b78d254f3a8780703680fc60c2a"/>
          <p:cNvPicPr>
            <a:picLocks noChangeAspect="1"/>
          </p:cNvPicPr>
          <p:nvPr userDrawn="1"/>
        </p:nvPicPr>
        <p:blipFill>
          <a:blip r:embed="rId2">
            <a:clrChange>
              <a:clrFrom>
                <a:srgbClr val="FEFEFE">
                  <a:alpha val="100000"/>
                </a:srgbClr>
              </a:clrFrom>
              <a:clrTo>
                <a:srgbClr val="FEFEFE">
                  <a:alpha val="100000"/>
                  <a:alpha val="0"/>
                </a:srgbClr>
              </a:clrTo>
            </a:clrChange>
          </a:blip>
          <a:stretch>
            <a:fillRect/>
          </a:stretch>
        </p:blipFill>
        <p:spPr>
          <a:xfrm>
            <a:off x="9406890" y="30480"/>
            <a:ext cx="2785110" cy="96202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3" name="灯片编号占位符 1"/>
          <p:cNvSpPr>
            <a:spLocks noGrp="1"/>
          </p:cNvSpPr>
          <p:nvPr userDrawn="1"/>
        </p:nvSpPr>
        <p:spPr>
          <a:xfrm>
            <a:off x="6789738" y="6426200"/>
            <a:ext cx="468312" cy="365125"/>
          </a:xfrm>
          <a:prstGeom prst="rect">
            <a:avLst/>
          </a:prstGeom>
          <a:noFill/>
          <a:ln w="9525">
            <a:noFill/>
          </a:ln>
        </p:spPr>
        <p:txBody>
          <a:bodyPr lIns="91440" tIns="45720" rIns="91440" bIns="45720" anchor="ctr"/>
          <a:lstStyle/>
          <a:p>
            <a:pPr lvl="0" algn="r"/>
            <a:endParaRPr lang="zh-CN" altLang="en-US" sz="1200" dirty="0">
              <a:solidFill>
                <a:schemeClr val="bg1"/>
              </a:solidFill>
              <a:latin typeface="Arial" panose="020B0604020202020204" pitchFamily="34" charset="0"/>
              <a:ea typeface="微软雅黑" panose="020B0503020204020204" pitchFamily="34" charset="-122"/>
            </a:endParaRPr>
          </a:p>
        </p:txBody>
      </p:sp>
      <p:sp>
        <p:nvSpPr>
          <p:cNvPr id="17" name="文本框 28"/>
          <p:cNvSpPr txBox="1"/>
          <p:nvPr userDrawn="1"/>
        </p:nvSpPr>
        <p:spPr>
          <a:xfrm>
            <a:off x="9128839" y="6256891"/>
            <a:ext cx="2648482" cy="369332"/>
          </a:xfrm>
          <a:prstGeom prst="rect">
            <a:avLst/>
          </a:prstGeom>
          <a:noFill/>
          <a:ln w="9525">
            <a:noFill/>
          </a:ln>
        </p:spPr>
        <p:txBody>
          <a:bodyPr wrap="none" anchor="t">
            <a:spAutoFit/>
          </a:bodyPr>
          <a:lstStyle/>
          <a:p>
            <a:pPr lvl="0"/>
            <a:r>
              <a:rPr lang="zh-CN" altLang="en-US" b="1" dirty="0">
                <a:solidFill>
                  <a:schemeClr val="bg1"/>
                </a:solidFill>
                <a:latin typeface="华文隶书" panose="02010800040101010101" charset="-122"/>
                <a:ea typeface="华文隶书" panose="02010800040101010101" charset="-122"/>
                <a:cs typeface="华文隶书" panose="02010800040101010101" charset="-122"/>
              </a:rPr>
              <a:t>学 无 止 境     气 有 浩 然</a:t>
            </a:r>
            <a:endParaRPr lang="zh-CN" altLang="en-US" b="1" dirty="0">
              <a:solidFill>
                <a:schemeClr val="bg1"/>
              </a:solidFill>
              <a:latin typeface="华文隶书" panose="02010800040101010101" charset="-122"/>
              <a:ea typeface="华文隶书" panose="02010800040101010101" charset="-122"/>
              <a:cs typeface="华文隶书" panose="02010800040101010101" charset="-122"/>
            </a:endParaRPr>
          </a:p>
        </p:txBody>
      </p:sp>
      <p:pic>
        <p:nvPicPr>
          <p:cNvPr id="4" name="图片 3" descr="c54fc0ab0b296deb4d12fad9bff7faf4"/>
          <p:cNvPicPr>
            <a:picLocks noChangeAspect="1"/>
          </p:cNvPicPr>
          <p:nvPr userDrawn="1"/>
        </p:nvPicPr>
        <p:blipFill>
          <a:blip r:embed="rId2">
            <a:clrChange>
              <a:clrFrom>
                <a:srgbClr val="FEFEFE">
                  <a:alpha val="100000"/>
                </a:srgbClr>
              </a:clrFrom>
              <a:clrTo>
                <a:srgbClr val="FEFEFE">
                  <a:alpha val="100000"/>
                  <a:alpha val="0"/>
                </a:srgbClr>
              </a:clrTo>
            </a:clrChange>
          </a:blip>
          <a:stretch>
            <a:fillRect/>
          </a:stretch>
        </p:blipFill>
        <p:spPr>
          <a:xfrm>
            <a:off x="0" y="3810"/>
            <a:ext cx="4949825" cy="1650365"/>
          </a:xfrm>
          <a:prstGeom prst="rect">
            <a:avLst/>
          </a:prstGeom>
        </p:spPr>
      </p:pic>
      <p:pic>
        <p:nvPicPr>
          <p:cNvPr id="5" name="图片 4"/>
          <p:cNvPicPr>
            <a:picLocks noChangeAspect="1"/>
          </p:cNvPicPr>
          <p:nvPr userDrawn="1"/>
        </p:nvPicPr>
        <p:blipFill>
          <a:blip r:embed="rId3"/>
          <a:stretch>
            <a:fillRect/>
          </a:stretch>
        </p:blipFill>
        <p:spPr>
          <a:xfrm>
            <a:off x="0" y="5210810"/>
            <a:ext cx="8441055" cy="1647190"/>
          </a:xfrm>
          <a:prstGeom prst="rect">
            <a:avLst/>
          </a:prstGeom>
        </p:spPr>
      </p:pic>
      <p:sp>
        <p:nvSpPr>
          <p:cNvPr id="6" name="矩形 5"/>
          <p:cNvSpPr/>
          <p:nvPr userDrawn="1"/>
        </p:nvSpPr>
        <p:spPr>
          <a:xfrm>
            <a:off x="8441690" y="5210810"/>
            <a:ext cx="3750310" cy="1647190"/>
          </a:xfrm>
          <a:prstGeom prst="rect">
            <a:avLst/>
          </a:prstGeom>
          <a:solidFill>
            <a:srgbClr val="054189"/>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solidFill>
                  <a:srgbClr val="054189"/>
                </a:solidFill>
              </a:ln>
            </a:endParaRPr>
          </a:p>
        </p:txBody>
      </p:sp>
      <p:sp>
        <p:nvSpPr>
          <p:cNvPr id="7" name="矩形 6"/>
          <p:cNvSpPr/>
          <p:nvPr userDrawn="1"/>
        </p:nvSpPr>
        <p:spPr>
          <a:xfrm>
            <a:off x="8829040" y="6426200"/>
            <a:ext cx="3302000" cy="349250"/>
          </a:xfrm>
          <a:prstGeom prst="rect">
            <a:avLst/>
          </a:prstGeom>
          <a:noFill/>
          <a:ln>
            <a:noFill/>
          </a:ln>
        </p:spPr>
        <p:txBody>
          <a:bodyPr wrap="none" rtlCol="0" anchor="t">
            <a:noAutofit/>
          </a:bodyPr>
          <a:p>
            <a:pPr algn="ctr"/>
            <a:r>
              <a:rPr lang="zh-CN" altLang="en-US" sz="2400" b="1">
                <a:solidFill>
                  <a:srgbClr val="C00000"/>
                </a:solidFill>
                <a:effectLst>
                  <a:reflection blurRad="6350" stA="53000" endA="300" endPos="35500" dir="5400000" sy="-90000" algn="bl" rotWithShape="0"/>
                </a:effectLst>
                <a:latin typeface="隶书" panose="02010509060101010101" charset="-122"/>
                <a:ea typeface="隶书" panose="02010509060101010101" charset="-122"/>
              </a:rPr>
              <a:t>修身、博学、求索、笃行</a:t>
            </a:r>
            <a:endParaRPr lang="zh-CN" altLang="en-US" sz="2400" b="1">
              <a:solidFill>
                <a:srgbClr val="C00000"/>
              </a:solidFill>
              <a:effectLst>
                <a:reflection blurRad="6350" stA="53000" endA="300" endPos="35500" dir="5400000" sy="-90000" algn="bl" rotWithShape="0"/>
              </a:effectLst>
              <a:latin typeface="隶书" panose="02010509060101010101" charset="-122"/>
              <a:ea typeface="隶书" panose="02010509060101010101" charset="-122"/>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8" name="灯片编号占位符 1"/>
          <p:cNvSpPr>
            <a:spLocks noGrp="1"/>
          </p:cNvSpPr>
          <p:nvPr userDrawn="1"/>
        </p:nvSpPr>
        <p:spPr>
          <a:xfrm>
            <a:off x="6789738" y="6426200"/>
            <a:ext cx="468312" cy="365125"/>
          </a:xfrm>
          <a:prstGeom prst="rect">
            <a:avLst/>
          </a:prstGeom>
          <a:noFill/>
          <a:ln w="9525">
            <a:noFill/>
          </a:ln>
        </p:spPr>
        <p:txBody>
          <a:bodyPr lIns="91440" tIns="45720" rIns="91440" bIns="45720" anchor="ctr"/>
          <a:lstStyle/>
          <a:p>
            <a:pPr lvl="0" algn="r"/>
            <a:endParaRPr lang="zh-CN" altLang="en-US" sz="1200" dirty="0">
              <a:solidFill>
                <a:schemeClr val="bg1"/>
              </a:solidFill>
              <a:latin typeface="Arial" panose="020B0604020202020204" pitchFamily="34" charset="0"/>
              <a:ea typeface="微软雅黑" panose="020B0503020204020204" pitchFamily="34" charset="-122"/>
            </a:endParaRPr>
          </a:p>
        </p:txBody>
      </p:sp>
      <p:sp>
        <p:nvSpPr>
          <p:cNvPr id="9" name="文本框 28"/>
          <p:cNvSpPr txBox="1"/>
          <p:nvPr userDrawn="1"/>
        </p:nvSpPr>
        <p:spPr>
          <a:xfrm>
            <a:off x="9128839" y="6256891"/>
            <a:ext cx="2648482" cy="369332"/>
          </a:xfrm>
          <a:prstGeom prst="rect">
            <a:avLst/>
          </a:prstGeom>
          <a:noFill/>
          <a:ln w="9525">
            <a:noFill/>
          </a:ln>
        </p:spPr>
        <p:txBody>
          <a:bodyPr wrap="none" anchor="t">
            <a:spAutoFit/>
          </a:bodyPr>
          <a:lstStyle/>
          <a:p>
            <a:pPr lvl="0"/>
            <a:r>
              <a:rPr lang="zh-CN" altLang="en-US" b="1" dirty="0">
                <a:solidFill>
                  <a:schemeClr val="bg1"/>
                </a:solidFill>
                <a:latin typeface="华文隶书" panose="02010800040101010101" charset="-122"/>
                <a:ea typeface="华文隶书" panose="02010800040101010101" charset="-122"/>
                <a:cs typeface="华文隶书" panose="02010800040101010101" charset="-122"/>
              </a:rPr>
              <a:t>学 无 止 境     气 有 浩 然</a:t>
            </a:r>
            <a:endParaRPr lang="zh-CN" altLang="en-US" b="1" dirty="0">
              <a:solidFill>
                <a:schemeClr val="bg1"/>
              </a:solidFill>
              <a:latin typeface="华文隶书" panose="02010800040101010101" charset="-122"/>
              <a:ea typeface="华文隶书" panose="02010800040101010101" charset="-122"/>
              <a:cs typeface="华文隶书" panose="02010800040101010101" charset="-122"/>
            </a:endParaRPr>
          </a:p>
        </p:txBody>
      </p:sp>
      <p:pic>
        <p:nvPicPr>
          <p:cNvPr id="10" name="图片 9" descr="c54fc0ab0b296deb4d12fad9bff7faf4"/>
          <p:cNvPicPr>
            <a:picLocks noChangeAspect="1"/>
          </p:cNvPicPr>
          <p:nvPr userDrawn="1"/>
        </p:nvPicPr>
        <p:blipFill>
          <a:blip r:embed="rId2">
            <a:clrChange>
              <a:clrFrom>
                <a:srgbClr val="FEFEFE">
                  <a:alpha val="100000"/>
                </a:srgbClr>
              </a:clrFrom>
              <a:clrTo>
                <a:srgbClr val="FEFEFE">
                  <a:alpha val="100000"/>
                  <a:alpha val="0"/>
                </a:srgbClr>
              </a:clrTo>
            </a:clrChange>
          </a:blip>
          <a:stretch>
            <a:fillRect/>
          </a:stretch>
        </p:blipFill>
        <p:spPr>
          <a:xfrm>
            <a:off x="0" y="7620"/>
            <a:ext cx="4949825" cy="1650365"/>
          </a:xfrm>
          <a:prstGeom prst="rect">
            <a:avLst/>
          </a:prstGeom>
        </p:spPr>
      </p:pic>
      <p:pic>
        <p:nvPicPr>
          <p:cNvPr id="11" name="图片 10"/>
          <p:cNvPicPr>
            <a:picLocks noChangeAspect="1"/>
          </p:cNvPicPr>
          <p:nvPr userDrawn="1"/>
        </p:nvPicPr>
        <p:blipFill>
          <a:blip r:embed="rId3"/>
          <a:stretch>
            <a:fillRect/>
          </a:stretch>
        </p:blipFill>
        <p:spPr>
          <a:xfrm>
            <a:off x="0" y="5210810"/>
            <a:ext cx="8441055" cy="1647190"/>
          </a:xfrm>
          <a:prstGeom prst="rect">
            <a:avLst/>
          </a:prstGeom>
        </p:spPr>
      </p:pic>
      <p:sp>
        <p:nvSpPr>
          <p:cNvPr id="12" name="矩形 11"/>
          <p:cNvSpPr/>
          <p:nvPr userDrawn="1"/>
        </p:nvSpPr>
        <p:spPr>
          <a:xfrm>
            <a:off x="8441690" y="5210810"/>
            <a:ext cx="3750310" cy="1647190"/>
          </a:xfrm>
          <a:prstGeom prst="rect">
            <a:avLst/>
          </a:prstGeom>
          <a:solidFill>
            <a:srgbClr val="003E8C"/>
          </a:solidFill>
          <a:ln>
            <a:solidFill>
              <a:srgbClr val="054189"/>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solidFill>
                  <a:srgbClr val="054189"/>
                </a:solidFill>
              </a:ln>
            </a:endParaRPr>
          </a:p>
        </p:txBody>
      </p:sp>
      <p:sp>
        <p:nvSpPr>
          <p:cNvPr id="13" name="矩形 12"/>
          <p:cNvSpPr/>
          <p:nvPr userDrawn="1"/>
        </p:nvSpPr>
        <p:spPr>
          <a:xfrm>
            <a:off x="8806180" y="6426200"/>
            <a:ext cx="3302000" cy="349250"/>
          </a:xfrm>
          <a:prstGeom prst="rect">
            <a:avLst/>
          </a:prstGeom>
          <a:noFill/>
          <a:ln>
            <a:noFill/>
          </a:ln>
        </p:spPr>
        <p:txBody>
          <a:bodyPr wrap="none" rtlCol="0" anchor="t">
            <a:noAutofit/>
          </a:bodyPr>
          <a:p>
            <a:pPr algn="ctr"/>
            <a:r>
              <a:rPr lang="zh-CN" altLang="en-US" sz="2400" b="1">
                <a:solidFill>
                  <a:srgbClr val="C00000"/>
                </a:solidFill>
                <a:effectLst>
                  <a:reflection blurRad="6350" stA="53000" endA="300" endPos="35500" dir="5400000" sy="-90000" algn="bl" rotWithShape="0"/>
                </a:effectLst>
                <a:latin typeface="隶书" panose="02010509060101010101" charset="-122"/>
                <a:ea typeface="隶书" panose="02010509060101010101" charset="-122"/>
              </a:rPr>
              <a:t>修身、博学、求索、笃行</a:t>
            </a:r>
            <a:endParaRPr lang="zh-CN" altLang="en-US" sz="2400" b="1">
              <a:solidFill>
                <a:srgbClr val="C00000"/>
              </a:solidFill>
              <a:effectLst>
                <a:reflection blurRad="6350" stA="53000" endA="300" endPos="35500" dir="5400000" sy="-90000" algn="bl" rotWithShape="0"/>
              </a:effectLst>
              <a:latin typeface="隶书" panose="02010509060101010101" charset="-122"/>
              <a:ea typeface="隶书" panose="02010509060101010101" charset="-122"/>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kumimoji="1" lang="zh-CN" altLang="en-US"/>
          </a:p>
        </p:txBody>
      </p:sp>
      <p:sp>
        <p:nvSpPr>
          <p:cNvPr id="3" name="页脚占位符 2"/>
          <p:cNvSpPr>
            <a:spLocks noGrp="1"/>
          </p:cNvSpPr>
          <p:nvPr>
            <p:ph type="ftr" sz="quarter" idx="11"/>
          </p:nvPr>
        </p:nvSpPr>
        <p:spPr/>
        <p:txBody>
          <a:bodyPr/>
          <a:lstStyle/>
          <a:p>
            <a:r>
              <a:rPr kumimoji="1" lang="en-GB" altLang="zh-CN"/>
              <a:t>Your Title</a:t>
            </a:r>
            <a:endParaRPr kumimoji="1" lang="zh-CN" altLang="en-US"/>
          </a:p>
        </p:txBody>
      </p:sp>
      <p:sp>
        <p:nvSpPr>
          <p:cNvPr id="4" name="灯片编号占位符 3"/>
          <p:cNvSpPr>
            <a:spLocks noGrp="1"/>
          </p:cNvSpPr>
          <p:nvPr>
            <p:ph type="sldNum" sz="quarter" idx="12"/>
          </p:nvPr>
        </p:nvSpPr>
        <p:spPr/>
        <p:txBody>
          <a:bodyPr/>
          <a:lstStyle/>
          <a:p>
            <a:fld id="{7045BA32-F772-594B-8236-8E9B378D9B74}" type="slidenum">
              <a:rPr kumimoji="1" lang="zh-CN" altLang="en-US" smtClean="0"/>
            </a:fld>
            <a:endParaRPr kumimoji="1"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GB" altLang="zh-CN"/>
              <a:t>Your Title</a:t>
            </a:r>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56B01D-A149-D441-BBAD-2ADDF289A053}"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GB" altLang="zh-CN"/>
              <a:t>Your Title</a:t>
            </a:r>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5BA32-F772-594B-8236-8E9B378D9B74}"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hyeongyu-kim.github.io/actta/" TargetMode="Externa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hyperlink" Target="https://hyeongyu-kim.github.io/actta/" TargetMode="Externa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hyeongyu-kim.github.io/actta/" TargetMode="Externa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hyeongyu-kim.github.io/actta/" TargetMode="Externa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hyeongyu-kim.github.io/actta/" TargetMode="Externa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hyeongyu-kim.github.io/actta/" TargetMode="Externa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6.png"/><Relationship Id="rId1"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openaccess.thecvf.com/content/CVPR2026/papers/Ge_Condensed_Test-Time_Adaptation_of_VLMs_for_Action_Recognition_CVPR_2026_paper.pdf" TargetMode="Externa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s://openaccess.thecvf.com/content/CVPR2026/papers/Ge_Condensed_Test-Time_Adaptation_of_VLMs_for_Action_Recognition_CVPR_2026_paper.pdf&#13;" TargetMode="Externa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openaccess.thecvf.com/content/CVPR2026/papers/Ge_Condensed_Test-Time_Adaptation_of_VLMs_for_Action_Recognition_CVPR_2026_paper.pdf&#13;" TargetMode="External"/><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openaccess.thecvf.com/content/CVPR2026/papers/Ge_Condensed_Test-Time_Adaptation_of_VLMs_for_Action_Recognition_CVPR_2026_paper.pdf&#13;"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openaccess.thecvf.com/content/CVPR2026/papers/Ge_Condensed_Test-Time_Adaptation_of_VLMs_for_Action_Recognition_CVPR_2026_paper.pdf&#13;" TargetMode="Externa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openaccess.thecvf.com/content/CVPR2026/papers/Ge_Condensed_Test-Time_Adaptation_of_VLMs_for_Action_Recognition_CVPR_2026_paper.pdf&#1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8"/>
          <p:cNvSpPr txBox="1"/>
          <p:nvPr/>
        </p:nvSpPr>
        <p:spPr>
          <a:xfrm>
            <a:off x="1779905" y="1463040"/>
            <a:ext cx="8648065" cy="1849120"/>
          </a:xfrm>
          <a:prstGeom prst="rect">
            <a:avLst/>
          </a:prstGeom>
          <a:noFill/>
        </p:spPr>
        <p:txBody>
          <a:bodyPr wrap="square"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fontAlgn="auto">
              <a:lnSpc>
                <a:spcPct val="100000"/>
              </a:lnSpc>
              <a:spcBef>
                <a:spcPts val="0"/>
              </a:spcBef>
              <a:spcAft>
                <a:spcPts val="0"/>
              </a:spcAft>
              <a:defRPr/>
            </a:pPr>
            <a:r>
              <a:rPr lang="en-US" altLang="zh-CN" sz="6000" b="1" dirty="0">
                <a:latin typeface="Cambria" panose="02040503050406030204" charset="0"/>
                <a:ea typeface="宋体" panose="02010600030101010101" pitchFamily="2" charset="-122"/>
                <a:cs typeface="Cambria" panose="02040503050406030204" charset="0"/>
              </a:rPr>
              <a:t>work report</a:t>
            </a:r>
            <a:endParaRPr lang="en-US" altLang="zh-CN" sz="6000" b="1" dirty="0">
              <a:latin typeface="Cambria" panose="02040503050406030204" charset="0"/>
              <a:ea typeface="宋体" panose="02010600030101010101" pitchFamily="2" charset="-122"/>
              <a:cs typeface="Cambria" panose="02040503050406030204" charset="0"/>
            </a:endParaRPr>
          </a:p>
          <a:p>
            <a:pPr algn="ctr" defTabSz="914400" fontAlgn="auto">
              <a:lnSpc>
                <a:spcPct val="100000"/>
              </a:lnSpc>
              <a:spcBef>
                <a:spcPts val="0"/>
              </a:spcBef>
              <a:spcAft>
                <a:spcPts val="0"/>
              </a:spcAft>
              <a:defRPr/>
            </a:pPr>
            <a:r>
              <a:rPr lang="zh-CN" altLang="en-US" sz="6000" b="1" dirty="0">
                <a:latin typeface="Cambria" panose="02040503050406030204" charset="0"/>
                <a:ea typeface="宋体" panose="02010600030101010101" pitchFamily="2" charset="-122"/>
                <a:cs typeface="Cambria" panose="02040503050406030204" charset="0"/>
              </a:rPr>
              <a:t>工作汇报</a:t>
            </a:r>
            <a:endParaRPr lang="zh-CN" altLang="en-US" sz="6000" b="1" dirty="0">
              <a:latin typeface="Cambria" panose="02040503050406030204" charset="0"/>
              <a:ea typeface="宋体" panose="02010600030101010101" pitchFamily="2" charset="-122"/>
              <a:cs typeface="Cambria" panose="02040503050406030204" charset="0"/>
            </a:endParaRPr>
          </a:p>
        </p:txBody>
      </p:sp>
      <p:sp>
        <p:nvSpPr>
          <p:cNvPr id="5" name="矩形 4"/>
          <p:cNvSpPr/>
          <p:nvPr/>
        </p:nvSpPr>
        <p:spPr>
          <a:xfrm>
            <a:off x="3926521" y="3863996"/>
            <a:ext cx="4355465" cy="1383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150000"/>
              </a:lnSpc>
            </a:pPr>
            <a:r>
              <a:rPr lang="en-US" altLang="zh-CN" sz="2800" dirty="0">
                <a:solidFill>
                  <a:schemeClr val="tx1">
                    <a:lumMod val="85000"/>
                    <a:lumOff val="15000"/>
                  </a:schemeClr>
                </a:solidFill>
                <a:latin typeface="Cambria" panose="02040503050406030204" charset="0"/>
                <a:cs typeface="Cambria" panose="02040503050406030204" charset="0"/>
              </a:rPr>
              <a:t>Presented</a:t>
            </a:r>
            <a:r>
              <a:rPr lang="zh-CN" altLang="en-US" sz="2800" dirty="0">
                <a:solidFill>
                  <a:schemeClr val="tx1">
                    <a:lumMod val="85000"/>
                    <a:lumOff val="15000"/>
                  </a:schemeClr>
                </a:solidFill>
                <a:latin typeface="Cambria" panose="02040503050406030204" charset="0"/>
                <a:cs typeface="Cambria" panose="02040503050406030204" charset="0"/>
              </a:rPr>
              <a:t> </a:t>
            </a:r>
            <a:r>
              <a:rPr lang="en-US" altLang="zh-CN" sz="2800" dirty="0">
                <a:solidFill>
                  <a:schemeClr val="tx1">
                    <a:lumMod val="85000"/>
                    <a:lumOff val="15000"/>
                  </a:schemeClr>
                </a:solidFill>
                <a:latin typeface="Cambria" panose="02040503050406030204" charset="0"/>
                <a:cs typeface="Cambria" panose="02040503050406030204" charset="0"/>
              </a:rPr>
              <a:t>by</a:t>
            </a:r>
            <a:r>
              <a:rPr lang="zh-CN" altLang="en-US" sz="2800" dirty="0">
                <a:solidFill>
                  <a:schemeClr val="tx1">
                    <a:lumMod val="85000"/>
                    <a:lumOff val="15000"/>
                  </a:schemeClr>
                </a:solidFill>
                <a:latin typeface="Cambria" panose="02040503050406030204" charset="0"/>
                <a:cs typeface="Cambria" panose="02040503050406030204" charset="0"/>
              </a:rPr>
              <a:t> </a:t>
            </a:r>
            <a:r>
              <a:rPr lang="zh-CN" altLang="en-US" sz="2800" b="1" dirty="0">
                <a:solidFill>
                  <a:schemeClr val="tx1">
                    <a:lumMod val="85000"/>
                    <a:lumOff val="15000"/>
                  </a:schemeClr>
                </a:solidFill>
                <a:latin typeface="Cambria" panose="02040503050406030204" charset="0"/>
                <a:cs typeface="Cambria" panose="02040503050406030204" charset="0"/>
              </a:rPr>
              <a:t>于晴</a:t>
            </a:r>
            <a:endParaRPr lang="en-US" altLang="zh-CN" sz="2800" b="1" dirty="0">
              <a:solidFill>
                <a:schemeClr val="tx1">
                  <a:lumMod val="85000"/>
                  <a:lumOff val="15000"/>
                </a:schemeClr>
              </a:solidFill>
              <a:latin typeface="Cambria" panose="02040503050406030204" charset="0"/>
              <a:cs typeface="Cambria" panose="02040503050406030204" charset="0"/>
            </a:endParaRPr>
          </a:p>
          <a:p>
            <a:pPr lvl="0" algn="ctr">
              <a:lnSpc>
                <a:spcPct val="150000"/>
              </a:lnSpc>
            </a:pPr>
            <a:r>
              <a:rPr lang="en-US" altLang="zh-CN" sz="2800" dirty="0">
                <a:solidFill>
                  <a:srgbClr val="485C80"/>
                </a:solidFill>
                <a:latin typeface="Cambria" panose="02040503050406030204" charset="0"/>
                <a:cs typeface="Cambria" panose="02040503050406030204" charset="0"/>
              </a:rPr>
              <a:t>2026.07.11</a:t>
            </a:r>
            <a:endParaRPr lang="en-US" altLang="zh-CN" sz="2800" dirty="0">
              <a:solidFill>
                <a:srgbClr val="485C80"/>
              </a:solidFill>
              <a:latin typeface="Cambria" panose="02040503050406030204" charset="0"/>
              <a:cs typeface="Cambria" panose="0204050305040603020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1"/>
          <a:stretch>
            <a:fillRect/>
          </a:stretch>
        </p:blipFill>
        <p:spPr>
          <a:xfrm>
            <a:off x="1620520" y="1284605"/>
            <a:ext cx="9070975" cy="2051050"/>
          </a:xfrm>
          <a:prstGeom prst="rect">
            <a:avLst/>
          </a:prstGeom>
        </p:spPr>
      </p:pic>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endParaRPr lang="zh-CN" altLang="en-US" sz="3200">
              <a:latin typeface="楷体" panose="02010609060101010101" charset="-122"/>
              <a:ea typeface="楷体" panose="02010609060101010101" charset="-122"/>
            </a:endParaRPr>
          </a:p>
        </p:txBody>
      </p:sp>
      <p:sp>
        <p:nvSpPr>
          <p:cNvPr id="2" name="椭圆 1"/>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2</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sp>
        <p:nvSpPr>
          <p:cNvPr id="7" name="文本框 6"/>
          <p:cNvSpPr txBox="1"/>
          <p:nvPr/>
        </p:nvSpPr>
        <p:spPr>
          <a:xfrm>
            <a:off x="0" y="1892935"/>
            <a:ext cx="12192635" cy="460375"/>
          </a:xfrm>
          <a:prstGeom prst="rect">
            <a:avLst/>
          </a:prstGeom>
          <a:noFill/>
        </p:spPr>
        <p:txBody>
          <a:bodyPr wrap="square" rtlCol="0" anchor="t">
            <a:spAutoFit/>
          </a:bodyPr>
          <a:p>
            <a:pPr algn="ctr"/>
            <a:r>
              <a:rPr lang="en-US" altLang="zh-CN" sz="2400" b="1">
                <a:latin typeface="宋体" panose="02010600030101010101" pitchFamily="2" charset="-122"/>
                <a:ea typeface="宋体" panose="02010600030101010101" pitchFamily="2" charset="-122"/>
                <a:cs typeface="宋体" panose="02010600030101010101" pitchFamily="2" charset="-122"/>
              </a:rPr>
              <a:t>AcTTA：</a:t>
            </a:r>
            <a:r>
              <a:rPr lang="zh-CN" altLang="en-US" sz="2400" b="1">
                <a:latin typeface="宋体" panose="02010600030101010101" pitchFamily="2" charset="-122"/>
                <a:ea typeface="宋体" panose="02010600030101010101" pitchFamily="2" charset="-122"/>
                <a:cs typeface="宋体" panose="02010600030101010101" pitchFamily="2" charset="-122"/>
              </a:rPr>
              <a:t>通过动态激活重新思考测试时适应机制</a:t>
            </a:r>
            <a:endParaRPr lang="zh-CN" altLang="en-US" sz="2400" b="1">
              <a:latin typeface="宋体" panose="02010600030101010101" pitchFamily="2" charset="-122"/>
              <a:ea typeface="宋体" panose="02010600030101010101" pitchFamily="2" charset="-122"/>
              <a:cs typeface="宋体" panose="02010600030101010101" pitchFamily="2" charset="-122"/>
            </a:endParaRPr>
          </a:p>
        </p:txBody>
      </p:sp>
      <p:sp>
        <p:nvSpPr>
          <p:cNvPr id="8" name="文本占位符 7"/>
          <p:cNvSpPr>
            <a:spLocks noGrp="1"/>
          </p:cNvSpPr>
          <p:nvPr>
            <p:ph type="body" sz="quarter" idx="1"/>
          </p:nvPr>
        </p:nvSpPr>
        <p:spPr>
          <a:xfrm>
            <a:off x="800044" y="3904456"/>
            <a:ext cx="10711376" cy="1737888"/>
          </a:xfrm>
        </p:spPr>
        <p:txBody>
          <a:bodyPr>
            <a:noAutofit/>
          </a:bodyPr>
          <a:lstStyle/>
          <a:p>
            <a:pPr algn="l"/>
            <a:r>
              <a:rPr lang="zh-CN" altLang="en-US" sz="2400" dirty="0"/>
              <a:t>论文题目：</a:t>
            </a:r>
            <a:r>
              <a:rPr lang="en-US" altLang="zh-CN" sz="2400" dirty="0"/>
              <a:t> AcTTA: Rethinking Test-Time Adaptation via Dynamic Activation</a:t>
            </a:r>
            <a:endParaRPr lang="en-US" altLang="zh-CN" sz="2400" dirty="0"/>
          </a:p>
          <a:p>
            <a:pPr algn="l"/>
            <a:r>
              <a:rPr lang="zh-CN" altLang="en-US" sz="2400" dirty="0"/>
              <a:t>论文来源：</a:t>
            </a:r>
            <a:r>
              <a:rPr lang="en-US" altLang="zh-CN" sz="2400" dirty="0"/>
              <a:t> CVPR 2026</a:t>
            </a:r>
            <a:endParaRPr lang="zh-CN" altLang="en-US" sz="2400" dirty="0"/>
          </a:p>
          <a:p>
            <a:pPr algn="l"/>
            <a:r>
              <a:rPr lang="zh-CN" altLang="en-US" sz="2400" dirty="0"/>
              <a:t>论文地址：</a:t>
            </a:r>
            <a:r>
              <a:rPr lang="en-US" altLang="zh-CN" sz="2400" dirty="0"/>
              <a:t> </a:t>
            </a:r>
            <a:r>
              <a:rPr lang="en-US" altLang="zh-CN" sz="2400" dirty="0">
                <a:hlinkClick r:id="rId2" action="ppaction://hlinkfile"/>
              </a:rPr>
              <a:t>https://hyeongyu-kim.github.io/actta/</a:t>
            </a:r>
            <a:endParaRPr lang="en-US" altLang="zh-CN"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endParaRPr lang="zh-CN" altLang="en-US" sz="3200">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1</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sp>
        <p:nvSpPr>
          <p:cNvPr id="9" name="文本框 8"/>
          <p:cNvSpPr txBox="1"/>
          <p:nvPr/>
        </p:nvSpPr>
        <p:spPr>
          <a:xfrm>
            <a:off x="6528435" y="187325"/>
            <a:ext cx="2599690" cy="460375"/>
          </a:xfrm>
          <a:prstGeom prst="rect">
            <a:avLst/>
          </a:prstGeom>
          <a:noFill/>
        </p:spPr>
        <p:txBody>
          <a:bodyPr wrap="square" rtlCol="0" anchor="t">
            <a:spAutoFit/>
          </a:bodyPr>
          <a:p>
            <a:r>
              <a:rPr lang="zh-CN" altLang="en-US" sz="2400" dirty="0">
                <a:solidFill>
                  <a:schemeClr val="bg1"/>
                </a:solidFill>
                <a:latin typeface="Times New Roman" panose="02020603050405020304" charset="0"/>
                <a:cs typeface="Times New Roman" panose="02020603050405020304" charset="0"/>
                <a:sym typeface="+mn-ea"/>
              </a:rPr>
              <a:t>（</a:t>
            </a:r>
            <a:r>
              <a:rPr lang="en-US" altLang="zh-CN" sz="2400" dirty="0">
                <a:solidFill>
                  <a:schemeClr val="bg1"/>
                </a:solidFill>
                <a:latin typeface="Times New Roman" panose="02020603050405020304" charset="0"/>
                <a:cs typeface="Times New Roman" panose="02020603050405020304" charset="0"/>
                <a:sym typeface="+mn-ea"/>
              </a:rPr>
              <a:t>CVPR 2026</a:t>
            </a:r>
            <a:r>
              <a:rPr lang="zh-CN" altLang="en-US" sz="2400" dirty="0">
                <a:solidFill>
                  <a:schemeClr val="bg1"/>
                </a:solidFill>
                <a:latin typeface="Times New Roman" panose="02020603050405020304" charset="0"/>
                <a:cs typeface="Times New Roman" panose="02020603050405020304" charset="0"/>
                <a:sym typeface="+mn-ea"/>
              </a:rPr>
              <a:t>）</a:t>
            </a:r>
            <a:endParaRPr lang="zh-CN" altLang="en-US" sz="2400" dirty="0">
              <a:solidFill>
                <a:schemeClr val="bg1"/>
              </a:solidFill>
              <a:latin typeface="Times New Roman" panose="02020603050405020304" charset="0"/>
              <a:cs typeface="Times New Roman" panose="02020603050405020304" charset="0"/>
              <a:sym typeface="+mn-ea"/>
            </a:endParaRPr>
          </a:p>
        </p:txBody>
      </p:sp>
      <p:sp>
        <p:nvSpPr>
          <p:cNvPr id="10" name="文本框 9"/>
          <p:cNvSpPr txBox="1"/>
          <p:nvPr/>
        </p:nvSpPr>
        <p:spPr>
          <a:xfrm>
            <a:off x="5393055" y="6414770"/>
            <a:ext cx="4300855" cy="368300"/>
          </a:xfrm>
          <a:prstGeom prst="rect">
            <a:avLst/>
          </a:prstGeom>
          <a:noFill/>
        </p:spPr>
        <p:txBody>
          <a:bodyPr wrap="square" rtlCol="0" anchor="t">
            <a:spAutoFit/>
          </a:bodyPr>
          <a:p>
            <a:pPr algn="l"/>
            <a:r>
              <a:rPr lang="en-US" altLang="zh-CN" dirty="0">
                <a:sym typeface="+mn-ea"/>
                <a:hlinkClick r:id="rId1" action="ppaction://hlinkfile"/>
              </a:rPr>
              <a:t>https://hyeongyu-kim.github.io/actta/</a:t>
            </a:r>
            <a:endParaRPr lang="en-US" altLang="zh-CN" dirty="0">
              <a:sym typeface="+mn-ea"/>
            </a:endParaRPr>
          </a:p>
        </p:txBody>
      </p:sp>
      <p:pic>
        <p:nvPicPr>
          <p:cNvPr id="2" name="图片 1"/>
          <p:cNvPicPr>
            <a:picLocks noChangeAspect="1"/>
          </p:cNvPicPr>
          <p:nvPr/>
        </p:nvPicPr>
        <p:blipFill>
          <a:blip r:embed="rId2"/>
          <a:stretch>
            <a:fillRect/>
          </a:stretch>
        </p:blipFill>
        <p:spPr>
          <a:xfrm>
            <a:off x="214630" y="1706245"/>
            <a:ext cx="5571490" cy="4184015"/>
          </a:xfrm>
          <a:prstGeom prst="rect">
            <a:avLst/>
          </a:prstGeom>
        </p:spPr>
      </p:pic>
      <p:pic>
        <p:nvPicPr>
          <p:cNvPr id="3" name="图片 2"/>
          <p:cNvPicPr>
            <a:picLocks noChangeAspect="1"/>
          </p:cNvPicPr>
          <p:nvPr/>
        </p:nvPicPr>
        <p:blipFill>
          <a:blip r:embed="rId3"/>
          <a:stretch>
            <a:fillRect/>
          </a:stretch>
        </p:blipFill>
        <p:spPr>
          <a:xfrm>
            <a:off x="5956300" y="2157095"/>
            <a:ext cx="5866765" cy="339915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r>
              <a:rPr lang="zh-CN" altLang="en-US" sz="3200">
                <a:solidFill>
                  <a:schemeClr val="bg1"/>
                </a:solidFill>
                <a:latin typeface="楷体" panose="02010609060101010101" charset="-122"/>
                <a:ea typeface="楷体" panose="02010609060101010101" charset="-122"/>
              </a:rPr>
              <a:t>这篇文章想解决什么问题?</a:t>
            </a:r>
            <a:endParaRPr lang="zh-CN" altLang="en-US" sz="3200">
              <a:solidFill>
                <a:schemeClr val="bg1"/>
              </a:solidFill>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1</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sp>
        <p:nvSpPr>
          <p:cNvPr id="6" name="文本框 5"/>
          <p:cNvSpPr txBox="1"/>
          <p:nvPr/>
        </p:nvSpPr>
        <p:spPr>
          <a:xfrm>
            <a:off x="351790" y="980440"/>
            <a:ext cx="11262360" cy="1517015"/>
          </a:xfrm>
          <a:prstGeom prst="rect">
            <a:avLst/>
          </a:prstGeom>
          <a:noFill/>
        </p:spPr>
        <p:txBody>
          <a:bodyPr wrap="square" rtlCol="0" anchor="t">
            <a:noAutofit/>
          </a:bodyPr>
          <a:p>
            <a:r>
              <a:rPr lang="zh-CN" altLang="en-US" sz="2800"/>
              <a:t>总述： 文章旨在解决深度神经网络在分布偏移（</a:t>
            </a:r>
            <a:r>
              <a:rPr lang="en-US" altLang="zh-CN" sz="2800"/>
              <a:t>Distribution Shifts）</a:t>
            </a:r>
            <a:r>
              <a:rPr lang="zh-CN" altLang="en-US" sz="2800"/>
              <a:t>下性能下降的问题，通过在测试时自适应（</a:t>
            </a:r>
            <a:r>
              <a:rPr lang="en-US" altLang="zh-CN" sz="2800"/>
              <a:t>TTA）</a:t>
            </a:r>
            <a:r>
              <a:rPr lang="zh-CN" altLang="en-US" sz="2800"/>
              <a:t>中引入动态激活函数的视角来提升模型的鲁棒性</a:t>
            </a:r>
            <a:endParaRPr lang="zh-CN" altLang="en-US" sz="2800"/>
          </a:p>
        </p:txBody>
      </p:sp>
      <p:sp>
        <p:nvSpPr>
          <p:cNvPr id="8" name="文本框 7"/>
          <p:cNvSpPr txBox="1"/>
          <p:nvPr/>
        </p:nvSpPr>
        <p:spPr>
          <a:xfrm>
            <a:off x="631190" y="2497455"/>
            <a:ext cx="10637520" cy="2306955"/>
          </a:xfrm>
          <a:prstGeom prst="rect">
            <a:avLst/>
          </a:prstGeom>
          <a:noFill/>
        </p:spPr>
        <p:txBody>
          <a:bodyPr wrap="square" rtlCol="0" anchor="t">
            <a:spAutoFit/>
          </a:bodyPr>
          <a:p>
            <a:r>
              <a:rPr lang="zh-CN" altLang="en-US" sz="2400" b="1">
                <a:solidFill>
                  <a:srgbClr val="FF0000"/>
                </a:solidFill>
                <a:sym typeface="+mn-ea"/>
              </a:rPr>
              <a:t>问题一：</a:t>
            </a:r>
            <a:r>
              <a:rPr lang="zh-CN" altLang="en-US" sz="2400">
                <a:sym typeface="+mn-ea"/>
              </a:rPr>
              <a:t> 现有的 </a:t>
            </a:r>
            <a:r>
              <a:rPr lang="en-US" altLang="zh-CN" sz="2400">
                <a:sym typeface="+mn-ea"/>
              </a:rPr>
              <a:t>TTA </a:t>
            </a:r>
            <a:r>
              <a:rPr lang="zh-CN" altLang="en-US" sz="2400">
                <a:sym typeface="+mn-ea"/>
              </a:rPr>
              <a:t>方法过于偏向“以归一化为中心”的观点，主要通过调整归一化层的仿射参数和统计数据来应对域偏移，从而忽略了激活函数这一在特征表征中极具影响力的非线性组件.  </a:t>
            </a:r>
            <a:endParaRPr lang="zh-CN" altLang="en-US" sz="2400">
              <a:sym typeface="+mn-ea"/>
            </a:endParaRPr>
          </a:p>
          <a:p>
            <a:r>
              <a:rPr lang="zh-CN" altLang="en-US" sz="2400" b="1">
                <a:solidFill>
                  <a:srgbClr val="FF0000"/>
                </a:solidFill>
                <a:sym typeface="+mn-ea"/>
              </a:rPr>
              <a:t>问题二：</a:t>
            </a:r>
            <a:r>
              <a:rPr lang="zh-CN" altLang="en-US" sz="2400">
                <a:sym typeface="+mn-ea"/>
              </a:rPr>
              <a:t> 在分布偏移下特征会发生漂移，而传统激活函数（如 </a:t>
            </a:r>
            <a:r>
              <a:rPr lang="en-US" altLang="zh-CN" sz="2400">
                <a:sym typeface="+mn-ea"/>
              </a:rPr>
              <a:t>ReLU、GELU）</a:t>
            </a:r>
            <a:r>
              <a:rPr lang="zh-CN" altLang="en-US" sz="2400">
                <a:sym typeface="+mn-ea"/>
              </a:rPr>
              <a:t>具有固定的零中心边界，这会导致有信息量的响应在负特征区域被抑制，从而造成信息丢失和梯度消失. </a:t>
            </a:r>
            <a:endParaRPr lang="zh-CN" altLang="en-US" sz="2400">
              <a:sym typeface="+mn-ea"/>
            </a:endParaRPr>
          </a:p>
        </p:txBody>
      </p:sp>
      <p:sp>
        <p:nvSpPr>
          <p:cNvPr id="9" name="文本框 8"/>
          <p:cNvSpPr txBox="1"/>
          <p:nvPr/>
        </p:nvSpPr>
        <p:spPr>
          <a:xfrm>
            <a:off x="6528435" y="187325"/>
            <a:ext cx="2599690" cy="460375"/>
          </a:xfrm>
          <a:prstGeom prst="rect">
            <a:avLst/>
          </a:prstGeom>
          <a:noFill/>
        </p:spPr>
        <p:txBody>
          <a:bodyPr wrap="square" rtlCol="0" anchor="t">
            <a:spAutoFit/>
          </a:bodyPr>
          <a:p>
            <a:r>
              <a:rPr lang="zh-CN" altLang="en-US" sz="2400" dirty="0">
                <a:solidFill>
                  <a:schemeClr val="bg1"/>
                </a:solidFill>
                <a:latin typeface="Times New Roman" panose="02020603050405020304" charset="0"/>
                <a:cs typeface="Times New Roman" panose="02020603050405020304" charset="0"/>
                <a:sym typeface="+mn-ea"/>
              </a:rPr>
              <a:t>（</a:t>
            </a:r>
            <a:r>
              <a:rPr lang="en-US" altLang="zh-CN" sz="2400" dirty="0">
                <a:solidFill>
                  <a:schemeClr val="bg1"/>
                </a:solidFill>
                <a:latin typeface="Times New Roman" panose="02020603050405020304" charset="0"/>
                <a:cs typeface="Times New Roman" panose="02020603050405020304" charset="0"/>
                <a:sym typeface="+mn-ea"/>
              </a:rPr>
              <a:t>CVPR 2026</a:t>
            </a:r>
            <a:r>
              <a:rPr lang="zh-CN" altLang="en-US" sz="2400" dirty="0">
                <a:solidFill>
                  <a:schemeClr val="bg1"/>
                </a:solidFill>
                <a:latin typeface="Times New Roman" panose="02020603050405020304" charset="0"/>
                <a:cs typeface="Times New Roman" panose="02020603050405020304" charset="0"/>
                <a:sym typeface="+mn-ea"/>
              </a:rPr>
              <a:t>）</a:t>
            </a:r>
            <a:endParaRPr lang="zh-CN" altLang="en-US" sz="2400" dirty="0">
              <a:solidFill>
                <a:schemeClr val="bg1"/>
              </a:solidFill>
              <a:latin typeface="Times New Roman" panose="02020603050405020304" charset="0"/>
              <a:cs typeface="Times New Roman" panose="02020603050405020304" charset="0"/>
              <a:sym typeface="+mn-ea"/>
            </a:endParaRPr>
          </a:p>
        </p:txBody>
      </p:sp>
      <p:sp>
        <p:nvSpPr>
          <p:cNvPr id="2" name="文本框 1"/>
          <p:cNvSpPr txBox="1"/>
          <p:nvPr/>
        </p:nvSpPr>
        <p:spPr>
          <a:xfrm>
            <a:off x="5393055" y="6414770"/>
            <a:ext cx="4300855" cy="368300"/>
          </a:xfrm>
          <a:prstGeom prst="rect">
            <a:avLst/>
          </a:prstGeom>
          <a:noFill/>
        </p:spPr>
        <p:txBody>
          <a:bodyPr wrap="square" rtlCol="0" anchor="t">
            <a:spAutoFit/>
          </a:bodyPr>
          <a:p>
            <a:pPr algn="l"/>
            <a:r>
              <a:rPr lang="en-US" altLang="zh-CN" dirty="0">
                <a:sym typeface="+mn-ea"/>
                <a:hlinkClick r:id="rId1" action="ppaction://hlinkfile"/>
              </a:rPr>
              <a:t>https://hyeongyu-kim.github.io/actta/</a:t>
            </a:r>
            <a:endParaRPr lang="en-US" altLang="zh-CN" dirty="0">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r>
              <a:rPr lang="zh-CN" altLang="en-US" sz="3200">
                <a:solidFill>
                  <a:schemeClr val="bg1"/>
                </a:solidFill>
                <a:latin typeface="楷体" panose="02010609060101010101" charset="-122"/>
                <a:ea typeface="楷体" panose="02010609060101010101" charset="-122"/>
              </a:rPr>
              <a:t>论文用什么方法解决了提出的问题?</a:t>
            </a:r>
            <a:endParaRPr lang="zh-CN" altLang="en-US" sz="3200">
              <a:solidFill>
                <a:schemeClr val="bg1"/>
              </a:solidFill>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1</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sp>
        <p:nvSpPr>
          <p:cNvPr id="2" name="文本框 1"/>
          <p:cNvSpPr txBox="1"/>
          <p:nvPr/>
        </p:nvSpPr>
        <p:spPr>
          <a:xfrm>
            <a:off x="690245" y="1044575"/>
            <a:ext cx="10587355" cy="3599815"/>
          </a:xfrm>
          <a:prstGeom prst="rect">
            <a:avLst/>
          </a:prstGeom>
          <a:noFill/>
        </p:spPr>
        <p:txBody>
          <a:bodyPr wrap="square" rtlCol="0" anchor="t">
            <a:spAutoFit/>
          </a:bodyPr>
          <a:p>
            <a:r>
              <a:rPr lang="zh-CN" altLang="en-US" sz="2800"/>
              <a:t>总述： 提出了一个名为 </a:t>
            </a:r>
            <a:r>
              <a:rPr lang="en-US" altLang="zh-CN" sz="2800"/>
              <a:t>AcTTA（Activation-aware TTA）</a:t>
            </a:r>
            <a:r>
              <a:rPr lang="zh-CN" altLang="en-US" sz="2800"/>
              <a:t>的激活感知测试时自适应框架，将传统激活函数重新参数化为可学习的形式，在推理阶段动态且自适应地进行调整.  </a:t>
            </a:r>
            <a:endParaRPr lang="zh-CN" altLang="en-US" sz="2800"/>
          </a:p>
          <a:p>
            <a:r>
              <a:rPr lang="zh-CN" altLang="en-US" sz="2400" b="1"/>
              <a:t>方法一： 可学习中心参数调制： </a:t>
            </a:r>
            <a:endParaRPr lang="zh-CN" altLang="en-US" sz="2400" b="1"/>
          </a:p>
          <a:p>
            <a:r>
              <a:rPr lang="zh-CN" altLang="en-US" sz="2400"/>
              <a:t>引入参数 </a:t>
            </a:r>
            <a:r>
              <a:rPr lang="en-US" altLang="zh-CN" sz="2400"/>
              <a:t>c</a:t>
            </a:r>
            <a:r>
              <a:rPr lang="zh-CN" altLang="en-US" sz="2400"/>
              <a:t>来重新定位激活边界，允许激活函数根据目标域的特征统计动态重新对齐中心，以此来补偿和纠正特征偏差.  </a:t>
            </a:r>
            <a:endParaRPr lang="zh-CN" altLang="en-US" sz="2400"/>
          </a:p>
          <a:p>
            <a:r>
              <a:rPr lang="zh-CN" altLang="en-US" sz="2400" b="1"/>
              <a:t>方法二： 非对称斜率调节： </a:t>
            </a:r>
            <a:endParaRPr lang="zh-CN" altLang="en-US" sz="2400" b="1"/>
          </a:p>
          <a:p>
            <a:r>
              <a:rPr lang="zh-CN" altLang="en-US" sz="2400"/>
              <a:t>显式暴露激活函数的斜率函数，通过联合学习正负区域的渐近斜率，动态调节梯度敏感性并维持学习流，使模型在不改变核心网络权重的前提下进行微调. </a:t>
            </a:r>
            <a:endParaRPr lang="zh-CN" altLang="en-US" sz="2400"/>
          </a:p>
        </p:txBody>
      </p:sp>
      <p:sp>
        <p:nvSpPr>
          <p:cNvPr id="9" name="文本框 8"/>
          <p:cNvSpPr txBox="1"/>
          <p:nvPr/>
        </p:nvSpPr>
        <p:spPr>
          <a:xfrm>
            <a:off x="6985635" y="174625"/>
            <a:ext cx="2599690" cy="460375"/>
          </a:xfrm>
          <a:prstGeom prst="rect">
            <a:avLst/>
          </a:prstGeom>
          <a:noFill/>
        </p:spPr>
        <p:txBody>
          <a:bodyPr wrap="square" rtlCol="0" anchor="t">
            <a:spAutoFit/>
          </a:bodyPr>
          <a:p>
            <a:r>
              <a:rPr lang="zh-CN" altLang="en-US" sz="2400" dirty="0">
                <a:solidFill>
                  <a:schemeClr val="bg1"/>
                </a:solidFill>
                <a:latin typeface="Times New Roman" panose="02020603050405020304" charset="0"/>
                <a:cs typeface="Times New Roman" panose="02020603050405020304" charset="0"/>
                <a:sym typeface="+mn-ea"/>
              </a:rPr>
              <a:t>（</a:t>
            </a:r>
            <a:r>
              <a:rPr lang="en-US" altLang="zh-CN" sz="2400" dirty="0">
                <a:solidFill>
                  <a:schemeClr val="bg1"/>
                </a:solidFill>
                <a:latin typeface="Times New Roman" panose="02020603050405020304" charset="0"/>
                <a:cs typeface="Times New Roman" panose="02020603050405020304" charset="0"/>
                <a:sym typeface="+mn-ea"/>
              </a:rPr>
              <a:t>CVPR 2026</a:t>
            </a:r>
            <a:r>
              <a:rPr lang="zh-CN" altLang="en-US" sz="2400" dirty="0">
                <a:solidFill>
                  <a:schemeClr val="bg1"/>
                </a:solidFill>
                <a:latin typeface="Times New Roman" panose="02020603050405020304" charset="0"/>
                <a:cs typeface="Times New Roman" panose="02020603050405020304" charset="0"/>
                <a:sym typeface="+mn-ea"/>
              </a:rPr>
              <a:t>）</a:t>
            </a:r>
            <a:endParaRPr lang="zh-CN" altLang="en-US" sz="2400" dirty="0">
              <a:solidFill>
                <a:schemeClr val="bg1"/>
              </a:solidFill>
              <a:latin typeface="Times New Roman" panose="02020603050405020304" charset="0"/>
              <a:cs typeface="Times New Roman" panose="02020603050405020304" charset="0"/>
              <a:sym typeface="+mn-ea"/>
            </a:endParaRPr>
          </a:p>
        </p:txBody>
      </p:sp>
      <p:sp>
        <p:nvSpPr>
          <p:cNvPr id="6" name="文本框 5"/>
          <p:cNvSpPr txBox="1"/>
          <p:nvPr/>
        </p:nvSpPr>
        <p:spPr>
          <a:xfrm>
            <a:off x="5393055" y="6414770"/>
            <a:ext cx="4300855" cy="368300"/>
          </a:xfrm>
          <a:prstGeom prst="rect">
            <a:avLst/>
          </a:prstGeom>
          <a:noFill/>
        </p:spPr>
        <p:txBody>
          <a:bodyPr wrap="square" rtlCol="0" anchor="t">
            <a:spAutoFit/>
          </a:bodyPr>
          <a:p>
            <a:pPr algn="l"/>
            <a:r>
              <a:rPr lang="en-US" altLang="zh-CN" dirty="0">
                <a:sym typeface="+mn-ea"/>
                <a:hlinkClick r:id="rId1" action="ppaction://hlinkfile"/>
              </a:rPr>
              <a:t>https://hyeongyu-kim.github.io/actta/</a:t>
            </a:r>
            <a:endParaRPr lang="en-US" altLang="zh-CN" dirty="0">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r>
              <a:rPr lang="zh-CN" altLang="en-US" sz="3200">
                <a:solidFill>
                  <a:schemeClr val="bg1"/>
                </a:solidFill>
                <a:latin typeface="楷体" panose="02010609060101010101" charset="-122"/>
                <a:ea typeface="楷体" panose="02010609060101010101" charset="-122"/>
              </a:rPr>
              <a:t>论文做了哪些实验？有哪些数据集？</a:t>
            </a:r>
            <a:endParaRPr lang="zh-CN" altLang="en-US" sz="3200">
              <a:solidFill>
                <a:schemeClr val="bg1"/>
              </a:solidFill>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1</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sp>
        <p:nvSpPr>
          <p:cNvPr id="6" name="文本框 5"/>
          <p:cNvSpPr txBox="1"/>
          <p:nvPr/>
        </p:nvSpPr>
        <p:spPr>
          <a:xfrm>
            <a:off x="655955" y="900430"/>
            <a:ext cx="11323955" cy="5262245"/>
          </a:xfrm>
          <a:prstGeom prst="rect">
            <a:avLst/>
          </a:prstGeom>
          <a:noFill/>
        </p:spPr>
        <p:txBody>
          <a:bodyPr wrap="square" rtlCol="0" anchor="t">
            <a:spAutoFit/>
          </a:bodyPr>
          <a:p>
            <a:r>
              <a:rPr lang="zh-CN" altLang="en-US" sz="2400"/>
              <a:t>总述： 实验在多个主流图像分类鲁棒性数据集上进行，涵盖了 </a:t>
            </a:r>
            <a:r>
              <a:rPr lang="en-US" altLang="zh-CN" sz="2400"/>
              <a:t>CNN </a:t>
            </a:r>
            <a:r>
              <a:rPr lang="zh-CN" altLang="en-US" sz="2400"/>
              <a:t>和 </a:t>
            </a:r>
            <a:r>
              <a:rPr lang="en-US" altLang="zh-CN" sz="2400"/>
              <a:t>Transformer </a:t>
            </a:r>
            <a:r>
              <a:rPr lang="zh-CN" altLang="en-US" sz="2400"/>
              <a:t>等多种骨干网络，将 </a:t>
            </a:r>
            <a:r>
              <a:rPr lang="en-US" altLang="zh-CN" sz="2400"/>
              <a:t>AcTTA </a:t>
            </a:r>
            <a:r>
              <a:rPr lang="zh-CN" altLang="en-US" sz="2400"/>
              <a:t>作为即插即用组件与多种前沿 </a:t>
            </a:r>
            <a:r>
              <a:rPr lang="en-US" altLang="zh-CN" sz="2400"/>
              <a:t>TTA </a:t>
            </a:r>
            <a:r>
              <a:rPr lang="zh-CN" altLang="en-US" sz="2400"/>
              <a:t>目标函数进行了结合评估. </a:t>
            </a:r>
            <a:endParaRPr lang="zh-CN" altLang="en-US" sz="2400"/>
          </a:p>
          <a:p>
            <a:r>
              <a:rPr lang="zh-CN" altLang="en-US" sz="2400"/>
              <a:t> </a:t>
            </a:r>
            <a:r>
              <a:rPr lang="zh-CN" altLang="en-US" sz="2400" b="1"/>
              <a:t>实验一： 多数据集评估：</a:t>
            </a:r>
            <a:endParaRPr lang="zh-CN" altLang="en-US" sz="2400"/>
          </a:p>
          <a:p>
            <a:r>
              <a:rPr lang="zh-CN" altLang="en-US" sz="2400"/>
              <a:t> 在 </a:t>
            </a:r>
            <a:r>
              <a:rPr lang="en-US" altLang="zh-CN" sz="2400">
                <a:solidFill>
                  <a:srgbClr val="FF0000"/>
                </a:solidFill>
              </a:rPr>
              <a:t>CIFAR10-C、CIFAR100-C </a:t>
            </a:r>
            <a:r>
              <a:rPr lang="zh-CN" altLang="en-US" sz="2400">
                <a:solidFill>
                  <a:srgbClr val="FF0000"/>
                </a:solidFill>
              </a:rPr>
              <a:t>和 </a:t>
            </a:r>
            <a:r>
              <a:rPr lang="en-US" altLang="zh-CN" sz="2400">
                <a:solidFill>
                  <a:srgbClr val="FF0000"/>
                </a:solidFill>
              </a:rPr>
              <a:t>ImageNet-C</a:t>
            </a:r>
            <a:r>
              <a:rPr lang="en-US" altLang="zh-CN" sz="2400"/>
              <a:t>（</a:t>
            </a:r>
            <a:r>
              <a:rPr lang="zh-CN" altLang="en-US" sz="2400"/>
              <a:t>均包含 15 种破坏类型且严重级别为最高级 5）上进行了广泛测试，证明了 </a:t>
            </a:r>
            <a:r>
              <a:rPr lang="en-US" altLang="zh-CN" sz="2400"/>
              <a:t>AcTTA </a:t>
            </a:r>
            <a:r>
              <a:rPr lang="zh-CN" altLang="en-US" sz="2400"/>
              <a:t>始终优于仅依赖归一化的传统方法.  </a:t>
            </a:r>
            <a:endParaRPr lang="zh-CN" altLang="en-US" sz="2400"/>
          </a:p>
          <a:p>
            <a:r>
              <a:rPr lang="zh-CN" altLang="en-US" sz="2400" b="1"/>
              <a:t>实验二： 多模型与前沿方法对比：</a:t>
            </a:r>
            <a:r>
              <a:rPr lang="zh-CN" altLang="en-US" sz="2400"/>
              <a:t> </a:t>
            </a:r>
            <a:endParaRPr lang="zh-CN" altLang="en-US" sz="2400"/>
          </a:p>
          <a:p>
            <a:r>
              <a:rPr lang="zh-CN" altLang="en-US" sz="2400"/>
              <a:t>评估的骨干网络包括 </a:t>
            </a:r>
            <a:r>
              <a:rPr lang="en-US" altLang="zh-CN" sz="2400">
                <a:solidFill>
                  <a:srgbClr val="00B0F0"/>
                </a:solidFill>
              </a:rPr>
              <a:t>WRN-28、ResNeXt、WRN-40、ResNet50 (BN/GN) </a:t>
            </a:r>
            <a:r>
              <a:rPr lang="zh-CN" altLang="en-US" sz="2400">
                <a:solidFill>
                  <a:srgbClr val="00B0F0"/>
                </a:solidFill>
              </a:rPr>
              <a:t>和 </a:t>
            </a:r>
            <a:r>
              <a:rPr lang="en-US" altLang="zh-CN" sz="2400">
                <a:solidFill>
                  <a:srgbClr val="00B0F0"/>
                </a:solidFill>
              </a:rPr>
              <a:t>ViT-B/16</a:t>
            </a:r>
            <a:r>
              <a:rPr lang="en-US" altLang="zh-CN" sz="2400"/>
              <a:t>。</a:t>
            </a:r>
            <a:endParaRPr lang="en-US" altLang="zh-CN" sz="2400"/>
          </a:p>
          <a:p>
            <a:r>
              <a:rPr lang="zh-CN" altLang="en-US" sz="2400"/>
              <a:t>例如，</a:t>
            </a:r>
            <a:endParaRPr lang="zh-CN" altLang="en-US" sz="2400"/>
          </a:p>
          <a:p>
            <a:r>
              <a:rPr lang="zh-CN" altLang="en-US" sz="2400"/>
              <a:t>在以 </a:t>
            </a:r>
            <a:r>
              <a:rPr lang="en-US" altLang="zh-CN" sz="2400"/>
              <a:t>Tent </a:t>
            </a:r>
            <a:r>
              <a:rPr lang="zh-CN" altLang="en-US" sz="2400"/>
              <a:t>为基线时：  在 </a:t>
            </a:r>
            <a:r>
              <a:rPr lang="en-US" altLang="zh-CN" sz="2400"/>
              <a:t>CIFAR10-C (WRN-28) </a:t>
            </a:r>
            <a:r>
              <a:rPr lang="zh-CN" altLang="en-US" sz="2400"/>
              <a:t>上，将平均分类错误率从 18.51% 降至 17.03%。  </a:t>
            </a:r>
            <a:endParaRPr lang="zh-CN" altLang="en-US" sz="2400"/>
          </a:p>
          <a:p>
            <a:r>
              <a:rPr lang="zh-CN" altLang="en-US" sz="2400"/>
              <a:t>在 </a:t>
            </a:r>
            <a:r>
              <a:rPr lang="en-US" altLang="zh-CN" sz="2400"/>
              <a:t>ImageNet-C (ViT-B/16) </a:t>
            </a:r>
            <a:r>
              <a:rPr lang="zh-CN" altLang="en-US" sz="2400"/>
              <a:t>上，将分类错误率从 53.85% 降至 51.79%。  </a:t>
            </a:r>
            <a:endParaRPr lang="zh-CN" altLang="en-US" sz="2400"/>
          </a:p>
          <a:p>
            <a:endParaRPr lang="zh-CN" altLang="en-US" sz="2400"/>
          </a:p>
        </p:txBody>
      </p:sp>
      <p:sp>
        <p:nvSpPr>
          <p:cNvPr id="9" name="文本框 8"/>
          <p:cNvSpPr txBox="1"/>
          <p:nvPr/>
        </p:nvSpPr>
        <p:spPr>
          <a:xfrm>
            <a:off x="7053580" y="187325"/>
            <a:ext cx="2599690" cy="460375"/>
          </a:xfrm>
          <a:prstGeom prst="rect">
            <a:avLst/>
          </a:prstGeom>
          <a:noFill/>
        </p:spPr>
        <p:txBody>
          <a:bodyPr wrap="square" rtlCol="0" anchor="t">
            <a:spAutoFit/>
          </a:bodyPr>
          <a:p>
            <a:r>
              <a:rPr lang="zh-CN" altLang="en-US" sz="2400" dirty="0">
                <a:solidFill>
                  <a:schemeClr val="bg1"/>
                </a:solidFill>
                <a:latin typeface="Times New Roman" panose="02020603050405020304" charset="0"/>
                <a:cs typeface="Times New Roman" panose="02020603050405020304" charset="0"/>
                <a:sym typeface="+mn-ea"/>
              </a:rPr>
              <a:t>（</a:t>
            </a:r>
            <a:r>
              <a:rPr lang="en-US" altLang="zh-CN" sz="2400" dirty="0">
                <a:solidFill>
                  <a:schemeClr val="bg1"/>
                </a:solidFill>
                <a:latin typeface="Times New Roman" panose="02020603050405020304" charset="0"/>
                <a:cs typeface="Times New Roman" panose="02020603050405020304" charset="0"/>
                <a:sym typeface="+mn-ea"/>
              </a:rPr>
              <a:t>CVPR 2026</a:t>
            </a:r>
            <a:r>
              <a:rPr lang="zh-CN" altLang="en-US" sz="2400" dirty="0">
                <a:solidFill>
                  <a:schemeClr val="bg1"/>
                </a:solidFill>
                <a:latin typeface="Times New Roman" panose="02020603050405020304" charset="0"/>
                <a:cs typeface="Times New Roman" panose="02020603050405020304" charset="0"/>
                <a:sym typeface="+mn-ea"/>
              </a:rPr>
              <a:t>）</a:t>
            </a:r>
            <a:endParaRPr lang="zh-CN" altLang="en-US" sz="2400" dirty="0">
              <a:solidFill>
                <a:schemeClr val="bg1"/>
              </a:solidFill>
              <a:latin typeface="Times New Roman" panose="02020603050405020304" charset="0"/>
              <a:cs typeface="Times New Roman" panose="02020603050405020304" charset="0"/>
              <a:sym typeface="+mn-ea"/>
            </a:endParaRPr>
          </a:p>
        </p:txBody>
      </p:sp>
      <p:sp>
        <p:nvSpPr>
          <p:cNvPr id="2" name="文本框 1"/>
          <p:cNvSpPr txBox="1"/>
          <p:nvPr/>
        </p:nvSpPr>
        <p:spPr>
          <a:xfrm>
            <a:off x="7303135" y="6417945"/>
            <a:ext cx="4300855" cy="368300"/>
          </a:xfrm>
          <a:prstGeom prst="rect">
            <a:avLst/>
          </a:prstGeom>
          <a:noFill/>
        </p:spPr>
        <p:txBody>
          <a:bodyPr wrap="square" rtlCol="0" anchor="t">
            <a:spAutoFit/>
          </a:bodyPr>
          <a:p>
            <a:pPr algn="l"/>
            <a:r>
              <a:rPr lang="en-US" altLang="zh-CN" dirty="0">
                <a:sym typeface="+mn-ea"/>
                <a:hlinkClick r:id="rId1" action="ppaction://hlinkfile"/>
              </a:rPr>
              <a:t>https://hyeongyu-kim.github.io/actta/</a:t>
            </a:r>
            <a:endParaRPr lang="en-US" altLang="zh-CN" dirty="0">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r>
              <a:rPr lang="zh-CN" altLang="en-US" sz="3200">
                <a:solidFill>
                  <a:schemeClr val="bg1"/>
                </a:solidFill>
                <a:latin typeface="楷体" panose="02010609060101010101" charset="-122"/>
                <a:ea typeface="楷体" panose="02010609060101010101" charset="-122"/>
              </a:rPr>
              <a:t>论文或方法有哪些局限性，未来工作是什么？</a:t>
            </a:r>
            <a:endParaRPr lang="zh-CN" altLang="en-US" sz="3200">
              <a:solidFill>
                <a:schemeClr val="bg1"/>
              </a:solidFill>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1</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sp>
        <p:nvSpPr>
          <p:cNvPr id="9" name="文本框 8"/>
          <p:cNvSpPr txBox="1"/>
          <p:nvPr/>
        </p:nvSpPr>
        <p:spPr>
          <a:xfrm>
            <a:off x="9288780" y="5834380"/>
            <a:ext cx="2599690" cy="460375"/>
          </a:xfrm>
          <a:prstGeom prst="rect">
            <a:avLst/>
          </a:prstGeom>
          <a:noFill/>
        </p:spPr>
        <p:txBody>
          <a:bodyPr wrap="square" rtlCol="0" anchor="t">
            <a:spAutoFit/>
          </a:bodyPr>
          <a:p>
            <a:r>
              <a:rPr lang="zh-CN" altLang="en-US" sz="2400" dirty="0">
                <a:solidFill>
                  <a:schemeClr val="tx1"/>
                </a:solidFill>
                <a:latin typeface="Times New Roman" panose="02020603050405020304" charset="0"/>
                <a:cs typeface="Times New Roman" panose="02020603050405020304" charset="0"/>
                <a:sym typeface="+mn-ea"/>
              </a:rPr>
              <a:t>（</a:t>
            </a:r>
            <a:r>
              <a:rPr lang="en-US" altLang="zh-CN" sz="2400" dirty="0">
                <a:solidFill>
                  <a:schemeClr val="tx1"/>
                </a:solidFill>
                <a:latin typeface="Times New Roman" panose="02020603050405020304" charset="0"/>
                <a:cs typeface="Times New Roman" panose="02020603050405020304" charset="0"/>
                <a:sym typeface="+mn-ea"/>
              </a:rPr>
              <a:t>CVPR 2026</a:t>
            </a:r>
            <a:r>
              <a:rPr lang="zh-CN" altLang="en-US" sz="2400" dirty="0">
                <a:solidFill>
                  <a:schemeClr val="tx1"/>
                </a:solidFill>
                <a:latin typeface="Times New Roman" panose="02020603050405020304" charset="0"/>
                <a:cs typeface="Times New Roman" panose="02020603050405020304" charset="0"/>
                <a:sym typeface="+mn-ea"/>
              </a:rPr>
              <a:t>）</a:t>
            </a:r>
            <a:endParaRPr lang="zh-CN" altLang="en-US" sz="2400" dirty="0">
              <a:solidFill>
                <a:schemeClr val="tx1"/>
              </a:solidFill>
              <a:latin typeface="Times New Roman" panose="02020603050405020304" charset="0"/>
              <a:cs typeface="Times New Roman" panose="02020603050405020304" charset="0"/>
              <a:sym typeface="+mn-ea"/>
            </a:endParaRPr>
          </a:p>
        </p:txBody>
      </p:sp>
      <p:sp>
        <p:nvSpPr>
          <p:cNvPr id="2" name="文本框 1"/>
          <p:cNvSpPr txBox="1"/>
          <p:nvPr/>
        </p:nvSpPr>
        <p:spPr>
          <a:xfrm>
            <a:off x="7303135" y="6417945"/>
            <a:ext cx="4300855" cy="368300"/>
          </a:xfrm>
          <a:prstGeom prst="rect">
            <a:avLst/>
          </a:prstGeom>
          <a:noFill/>
        </p:spPr>
        <p:txBody>
          <a:bodyPr wrap="square" rtlCol="0" anchor="t">
            <a:spAutoFit/>
          </a:bodyPr>
          <a:p>
            <a:pPr algn="l"/>
            <a:r>
              <a:rPr lang="en-US" altLang="zh-CN" dirty="0">
                <a:sym typeface="+mn-ea"/>
                <a:hlinkClick r:id="rId1" action="ppaction://hlinkfile"/>
              </a:rPr>
              <a:t>https://hyeongyu-kim.github.io/actta/</a:t>
            </a:r>
            <a:endParaRPr lang="en-US" altLang="zh-CN" dirty="0">
              <a:sym typeface="+mn-ea"/>
            </a:endParaRPr>
          </a:p>
        </p:txBody>
      </p:sp>
      <p:sp>
        <p:nvSpPr>
          <p:cNvPr id="7" name="文本框 6"/>
          <p:cNvSpPr txBox="1"/>
          <p:nvPr/>
        </p:nvSpPr>
        <p:spPr>
          <a:xfrm>
            <a:off x="851535" y="1490345"/>
            <a:ext cx="10356850" cy="4154170"/>
          </a:xfrm>
          <a:prstGeom prst="rect">
            <a:avLst/>
          </a:prstGeom>
          <a:noFill/>
        </p:spPr>
        <p:txBody>
          <a:bodyPr wrap="square" rtlCol="0" anchor="t">
            <a:spAutoFit/>
          </a:bodyPr>
          <a:p>
            <a:r>
              <a:rPr lang="zh-CN" altLang="en-US" sz="2400"/>
              <a:t>局限性： 它的有效性依赖于特定的设计选择，例如骨干网络架构（</a:t>
            </a:r>
            <a:r>
              <a:rPr lang="en-US" altLang="zh-CN" sz="2400"/>
              <a:t>backbone architecture）、</a:t>
            </a:r>
            <a:r>
              <a:rPr lang="zh-CN" altLang="en-US" sz="2400"/>
              <a:t>激活函数类型（</a:t>
            </a:r>
            <a:r>
              <a:rPr lang="en-US" altLang="zh-CN" sz="2400"/>
              <a:t>activation type）</a:t>
            </a:r>
            <a:r>
              <a:rPr lang="zh-CN" altLang="en-US" sz="2400"/>
              <a:t>以及自适应深度（</a:t>
            </a:r>
            <a:r>
              <a:rPr lang="en-US" altLang="zh-CN" sz="2400"/>
              <a:t>adaptation depth），</a:t>
            </a:r>
            <a:r>
              <a:rPr lang="zh-CN" altLang="en-US" sz="2400"/>
              <a:t>而这些因素目前尚未以一种完全原则性（</a:t>
            </a:r>
            <a:r>
              <a:rPr lang="en-US" altLang="zh-CN" sz="2400"/>
              <a:t>fully principled）</a:t>
            </a:r>
            <a:r>
              <a:rPr lang="zh-CN" altLang="en-US" sz="2400"/>
              <a:t>的方式被确定。这限制了该方法的通用性（</a:t>
            </a:r>
            <a:r>
              <a:rPr lang="en-US" altLang="zh-CN" sz="2400"/>
              <a:t>universality）。 </a:t>
            </a:r>
            <a:endParaRPr lang="en-US" altLang="zh-CN" sz="2400"/>
          </a:p>
          <a:p>
            <a:r>
              <a:rPr lang="zh-CN" altLang="en-US"/>
              <a:t>“完全原则性”（</a:t>
            </a:r>
            <a:r>
              <a:rPr lang="en-US" altLang="zh-CN"/>
              <a:t>fully principled）</a:t>
            </a:r>
            <a:r>
              <a:rPr lang="zh-CN" altLang="en-US"/>
              <a:t>指的是一种有严密理论支撑、有明确推导公式、或有普适规律可循的方法。</a:t>
            </a:r>
            <a:endParaRPr lang="en-US" altLang="zh-CN"/>
          </a:p>
          <a:p>
            <a:r>
              <a:rPr lang="zh-CN" altLang="en-US"/>
              <a:t>核心痛点：目前还没有找到一套完美的数学公式或客观规律来</a:t>
            </a:r>
            <a:r>
              <a:rPr lang="zh-CN" altLang="en-US" b="1">
                <a:solidFill>
                  <a:srgbClr val="FF0000"/>
                </a:solidFill>
              </a:rPr>
              <a:t>自动决定最优参数</a:t>
            </a:r>
            <a:r>
              <a:rPr lang="zh-CN" altLang="en-US"/>
              <a:t>，很多时候得靠工程师的经验去试（也就是常说的‘炼丹’或调参）。”</a:t>
            </a:r>
            <a:endParaRPr lang="en-US" altLang="zh-CN" sz="2400"/>
          </a:p>
          <a:p>
            <a:endParaRPr lang="en-US" altLang="zh-CN" sz="2400"/>
          </a:p>
          <a:p>
            <a:endParaRPr lang="en-US" altLang="zh-CN" sz="2400"/>
          </a:p>
          <a:p>
            <a:r>
              <a:rPr lang="zh-CN" altLang="en-US" sz="2400"/>
              <a:t>未来工作： 需要在未来的工作中制定出更加系统性的选择策略（</a:t>
            </a:r>
            <a:r>
              <a:rPr lang="en-US" altLang="zh-CN" sz="2400"/>
              <a:t>systematic selection strategies）。</a:t>
            </a:r>
            <a:endParaRPr lang="en-US" altLang="zh-CN" sz="2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r>
              <a:rPr lang="zh-CN" altLang="en-US" sz="3200">
                <a:solidFill>
                  <a:schemeClr val="bg1"/>
                </a:solidFill>
                <a:latin typeface="楷体" panose="02010609060101010101" charset="-122"/>
                <a:ea typeface="楷体" panose="02010609060101010101" charset="-122"/>
              </a:rPr>
              <a:t>模型图复现</a:t>
            </a:r>
            <a:endParaRPr lang="zh-CN" altLang="en-US" sz="3200">
              <a:solidFill>
                <a:schemeClr val="bg1"/>
              </a:solidFill>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1</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pic>
        <p:nvPicPr>
          <p:cNvPr id="2" name="图片 1"/>
          <p:cNvPicPr>
            <a:picLocks noChangeAspect="1"/>
          </p:cNvPicPr>
          <p:nvPr/>
        </p:nvPicPr>
        <p:blipFill>
          <a:blip r:embed="rId1"/>
          <a:stretch>
            <a:fillRect/>
          </a:stretch>
        </p:blipFill>
        <p:spPr>
          <a:xfrm>
            <a:off x="1007110" y="862965"/>
            <a:ext cx="9811385" cy="586613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endParaRPr lang="zh-CN" altLang="en-US" sz="3200">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2</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sp>
        <p:nvSpPr>
          <p:cNvPr id="9" name="梯形 8"/>
          <p:cNvSpPr/>
          <p:nvPr/>
        </p:nvSpPr>
        <p:spPr>
          <a:xfrm>
            <a:off x="4334277" y="1617736"/>
            <a:ext cx="3524250" cy="704850"/>
          </a:xfrm>
          <a:prstGeom prst="trapezoid">
            <a:avLst/>
          </a:prstGeom>
          <a:solidFill>
            <a:srgbClr val="DAB9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2322830"/>
            <a:ext cx="12192000" cy="2195830"/>
          </a:xfrm>
          <a:prstGeom prst="rect">
            <a:avLst/>
          </a:prstGeom>
          <a:gradFill>
            <a:gsLst>
              <a:gs pos="50000">
                <a:schemeClr val="accent1"/>
              </a:gs>
              <a:gs pos="0">
                <a:schemeClr val="accent1">
                  <a:lumMod val="25000"/>
                  <a:lumOff val="75000"/>
                </a:schemeClr>
              </a:gs>
              <a:gs pos="100000">
                <a:schemeClr val="accent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梯形 9"/>
          <p:cNvSpPr/>
          <p:nvPr/>
        </p:nvSpPr>
        <p:spPr>
          <a:xfrm flipV="1">
            <a:off x="4503420" y="1617345"/>
            <a:ext cx="3185795" cy="1436370"/>
          </a:xfrm>
          <a:prstGeom prst="trapezoid">
            <a:avLst>
              <a:gd name="adj" fmla="val 9829"/>
            </a:avLst>
          </a:prstGeom>
          <a:solidFill>
            <a:srgbClr val="EDD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788535" y="1956435"/>
            <a:ext cx="2797175" cy="829945"/>
          </a:xfrm>
          <a:prstGeom prst="rect">
            <a:avLst/>
          </a:prstGeom>
          <a:noFill/>
        </p:spPr>
        <p:txBody>
          <a:bodyPr wrap="square" rtlCol="0">
            <a:spAutoFit/>
          </a:bodyPr>
          <a:lstStyle/>
          <a:p>
            <a:r>
              <a:rPr lang="en-US" altLang="zh-CN" sz="4800" b="1">
                <a:solidFill>
                  <a:schemeClr val="bg1"/>
                </a:solidFill>
              </a:rPr>
              <a:t>PART 02</a:t>
            </a:r>
            <a:endParaRPr lang="en-US" altLang="zh-CN" sz="4800" b="1">
              <a:solidFill>
                <a:schemeClr val="bg1"/>
              </a:solidFill>
            </a:endParaRPr>
          </a:p>
        </p:txBody>
      </p:sp>
      <p:sp>
        <p:nvSpPr>
          <p:cNvPr id="2" name="矩形 1"/>
          <p:cNvSpPr/>
          <p:nvPr/>
        </p:nvSpPr>
        <p:spPr>
          <a:xfrm>
            <a:off x="635" y="3207385"/>
            <a:ext cx="12104370" cy="922020"/>
          </a:xfrm>
          <a:prstGeom prst="rect">
            <a:avLst/>
          </a:prstGeom>
        </p:spPr>
        <p:txBody>
          <a:bodyPr wrap="square">
            <a:spAutoFit/>
          </a:bodyPr>
          <a:lstStyle/>
          <a:p>
            <a:pPr algn="ctr"/>
            <a:r>
              <a:rPr lang="zh-CN" altLang="en-US" sz="5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第二部分：创新点实验</a:t>
            </a:r>
            <a:endParaRPr lang="zh-CN" altLang="en-US" sz="5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r>
              <a:rPr lang="zh-CN" altLang="en-US" sz="3200">
                <a:solidFill>
                  <a:schemeClr val="bg1"/>
                </a:solidFill>
                <a:latin typeface="楷体" panose="02010609060101010101" charset="-122"/>
                <a:ea typeface="楷体" panose="02010609060101010101" charset="-122"/>
              </a:rPr>
              <a:t>数据集准备</a:t>
            </a:r>
            <a:endParaRPr lang="zh-CN" altLang="en-US" sz="3200">
              <a:solidFill>
                <a:schemeClr val="bg1"/>
              </a:solidFill>
              <a:latin typeface="楷体" panose="02010609060101010101" charset="-122"/>
              <a:ea typeface="楷体" panose="02010609060101010101" charset="-122"/>
            </a:endParaRPr>
          </a:p>
        </p:txBody>
      </p:sp>
      <p:sp>
        <p:nvSpPr>
          <p:cNvPr id="2" name="椭圆 1"/>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2</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pic>
        <p:nvPicPr>
          <p:cNvPr id="6" name="图片 5"/>
          <p:cNvPicPr>
            <a:picLocks noChangeAspect="1"/>
          </p:cNvPicPr>
          <p:nvPr/>
        </p:nvPicPr>
        <p:blipFill>
          <a:blip r:embed="rId1"/>
          <a:srcRect r="26335"/>
          <a:stretch>
            <a:fillRect/>
          </a:stretch>
        </p:blipFill>
        <p:spPr>
          <a:xfrm>
            <a:off x="487045" y="977265"/>
            <a:ext cx="6193790" cy="5610860"/>
          </a:xfrm>
          <a:prstGeom prst="rect">
            <a:avLst/>
          </a:prstGeom>
        </p:spPr>
      </p:pic>
      <p:sp>
        <p:nvSpPr>
          <p:cNvPr id="7" name="文本框 6"/>
          <p:cNvSpPr txBox="1"/>
          <p:nvPr/>
        </p:nvSpPr>
        <p:spPr>
          <a:xfrm>
            <a:off x="6928485" y="1833245"/>
            <a:ext cx="5067300" cy="2952750"/>
          </a:xfrm>
          <a:prstGeom prst="rect">
            <a:avLst/>
          </a:prstGeom>
          <a:noFill/>
        </p:spPr>
        <p:txBody>
          <a:bodyPr wrap="square" rtlCol="0" anchor="t">
            <a:noAutofit/>
          </a:bodyPr>
          <a:p>
            <a:r>
              <a:rPr lang="zh-CN" altLang="en-US" sz="2000"/>
              <a:t>这是一个来自加纳农场、包含腰果/木薯/玉米/番茄四种作物共 22 类病虫害与健康叶片图像的 </a:t>
            </a:r>
            <a:r>
              <a:rPr lang="en-US" altLang="zh-CN" sz="2000"/>
              <a:t>CCMT </a:t>
            </a:r>
            <a:r>
              <a:rPr lang="zh-CN" altLang="en-US" sz="2000"/>
              <a:t>作物病虫害识别数据集，含 24,881 张原始图像和 102,976 张增强图像。</a:t>
            </a:r>
            <a:endParaRPr lang="zh-CN" altLang="en-US" sz="2000"/>
          </a:p>
          <a:p>
            <a:endParaRPr lang="en-US" altLang="zh-CN" sz="2000"/>
          </a:p>
          <a:p>
            <a:r>
              <a:rPr lang="en-US" altLang="zh-CN" sz="2000"/>
              <a:t>CCMT </a:t>
            </a:r>
            <a:r>
              <a:rPr lang="zh-CN" altLang="en-US" sz="2000"/>
              <a:t>是四种作物名称首字母的缩写：</a:t>
            </a:r>
            <a:endParaRPr lang="zh-CN" altLang="en-US" sz="2000"/>
          </a:p>
          <a:p>
            <a:r>
              <a:rPr lang="en-US" altLang="zh-CN" sz="2000"/>
              <a:t>Cashew、Cassava、Maize、Tomato</a:t>
            </a:r>
            <a:endParaRPr lang="en-US" altLang="zh-CN" sz="2000"/>
          </a:p>
          <a:p>
            <a:r>
              <a:rPr lang="zh-CN" altLang="en-US" sz="2000"/>
              <a:t>也就是 腰果、木薯、玉米、番茄。</a:t>
            </a:r>
            <a:endParaRPr lang="zh-CN" altLang="en-US" sz="2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r>
              <a:rPr lang="zh-CN" altLang="en-US" sz="3200">
                <a:solidFill>
                  <a:schemeClr val="bg1"/>
                </a:solidFill>
                <a:latin typeface="楷体" panose="02010609060101010101" charset="-122"/>
                <a:ea typeface="楷体" panose="02010609060101010101" charset="-122"/>
              </a:rPr>
              <a:t>数据集介绍</a:t>
            </a:r>
            <a:endParaRPr lang="zh-CN" altLang="en-US" sz="3200">
              <a:solidFill>
                <a:schemeClr val="bg1"/>
              </a:solidFill>
              <a:latin typeface="楷体" panose="02010609060101010101" charset="-122"/>
              <a:ea typeface="楷体" panose="02010609060101010101" charset="-122"/>
            </a:endParaRPr>
          </a:p>
        </p:txBody>
      </p:sp>
      <p:sp>
        <p:nvSpPr>
          <p:cNvPr id="2" name="椭圆 1"/>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2</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graphicFrame>
        <p:nvGraphicFramePr>
          <p:cNvPr id="6" name="表格 5"/>
          <p:cNvGraphicFramePr/>
          <p:nvPr>
            <p:custDataLst>
              <p:tags r:id="rId1"/>
            </p:custDataLst>
          </p:nvPr>
        </p:nvGraphicFramePr>
        <p:xfrm>
          <a:off x="433388" y="956310"/>
          <a:ext cx="3654425" cy="3789045"/>
        </p:xfrm>
        <a:graphic>
          <a:graphicData uri="http://schemas.openxmlformats.org/drawingml/2006/table">
            <a:tbl>
              <a:tblPr firstRow="1">
                <a:tableStyleId>{434E02D9-B0B6-4669-BE2E-410ECBA34C4B}</a:tableStyleId>
              </a:tblPr>
              <a:tblGrid>
                <a:gridCol w="1624330"/>
                <a:gridCol w="2030095"/>
              </a:tblGrid>
              <a:tr h="1065530">
                <a:tc>
                  <a:txBody>
                    <a:bodyPr/>
                    <a:p>
                      <a:pPr algn="ctr">
                        <a:lnSpc>
                          <a:spcPct val="120000"/>
                        </a:lnSpc>
                      </a:pPr>
                      <a:r>
                        <a:rPr lang="zh-CN" altLang="en-US" sz="1800" spc="130"/>
                        <a:t>作物</a:t>
                      </a:r>
                      <a:endParaRPr lang="zh-CN" altLang="en-US" sz="1800" spc="130"/>
                    </a:p>
                  </a:txBody>
                  <a:tcPr marL="254000" marR="254000" marT="177800" marB="177800" anchor="ctr" anchorCtr="0"/>
                </a:tc>
                <a:tc>
                  <a:txBody>
                    <a:bodyPr/>
                    <a:p>
                      <a:pPr algn="ctr">
                        <a:lnSpc>
                          <a:spcPct val="120000"/>
                        </a:lnSpc>
                      </a:pPr>
                      <a:r>
                        <a:rPr lang="zh-CN" altLang="en-US" sz="1800" spc="130"/>
                        <a:t>原始图像数</a:t>
                      </a:r>
                      <a:endParaRPr lang="zh-CN" altLang="en-US" sz="1800" spc="130"/>
                    </a:p>
                  </a:txBody>
                  <a:tcPr marL="254000" marR="254000" marT="177800" marB="177800" anchor="ctr" anchorCtr="0"/>
                </a:tc>
              </a:tr>
              <a:tr h="680720">
                <a:tc>
                  <a:txBody>
                    <a:bodyPr/>
                    <a:p>
                      <a:pPr algn="ctr">
                        <a:lnSpc>
                          <a:spcPct val="120000"/>
                        </a:lnSpc>
                      </a:pPr>
                      <a:r>
                        <a:rPr lang="en-US" altLang="zh-CN" sz="1600"/>
                        <a:t>Cashew</a:t>
                      </a:r>
                      <a:endParaRPr lang="en-US" altLang="zh-CN" sz="1600"/>
                    </a:p>
                  </a:txBody>
                  <a:tcPr marL="254000" marR="254000" marT="177800" marB="177800" anchor="ctr" anchorCtr="0"/>
                </a:tc>
                <a:tc>
                  <a:txBody>
                    <a:bodyPr/>
                    <a:p>
                      <a:pPr algn="ctr">
                        <a:lnSpc>
                          <a:spcPct val="120000"/>
                        </a:lnSpc>
                      </a:pPr>
                      <a:r>
                        <a:rPr lang="en-US" altLang="zh-CN" sz="1600"/>
                        <a:t>6,549</a:t>
                      </a:r>
                      <a:endParaRPr lang="en-US" altLang="zh-CN" sz="1600"/>
                    </a:p>
                  </a:txBody>
                  <a:tcPr marL="254000" marR="254000" marT="177800" marB="177800" anchor="ctr" anchorCtr="0"/>
                </a:tc>
              </a:tr>
              <a:tr h="680720">
                <a:tc>
                  <a:txBody>
                    <a:bodyPr/>
                    <a:p>
                      <a:pPr algn="ctr">
                        <a:lnSpc>
                          <a:spcPct val="120000"/>
                        </a:lnSpc>
                      </a:pPr>
                      <a:r>
                        <a:rPr lang="en-US" altLang="zh-CN" sz="1600"/>
                        <a:t>Cassava</a:t>
                      </a:r>
                      <a:endParaRPr lang="en-US" altLang="zh-CN" sz="1600"/>
                    </a:p>
                  </a:txBody>
                  <a:tcPr marL="254000" marR="254000" marT="177800" marB="177800" anchor="ctr" anchorCtr="0"/>
                </a:tc>
                <a:tc>
                  <a:txBody>
                    <a:bodyPr/>
                    <a:p>
                      <a:pPr algn="ctr">
                        <a:lnSpc>
                          <a:spcPct val="120000"/>
                        </a:lnSpc>
                      </a:pPr>
                      <a:r>
                        <a:rPr lang="en-US" altLang="zh-CN" sz="1600"/>
                        <a:t>7,508</a:t>
                      </a:r>
                      <a:endParaRPr lang="en-US" altLang="zh-CN" sz="1600"/>
                    </a:p>
                  </a:txBody>
                  <a:tcPr marL="254000" marR="254000" marT="177800" marB="177800" anchor="ctr" anchorCtr="0"/>
                </a:tc>
              </a:tr>
              <a:tr h="681355">
                <a:tc>
                  <a:txBody>
                    <a:bodyPr/>
                    <a:p>
                      <a:pPr algn="ctr">
                        <a:lnSpc>
                          <a:spcPct val="120000"/>
                        </a:lnSpc>
                      </a:pPr>
                      <a:r>
                        <a:rPr lang="en-US" altLang="zh-CN" sz="1600"/>
                        <a:t>Maize</a:t>
                      </a:r>
                      <a:endParaRPr lang="en-US" altLang="zh-CN" sz="1600"/>
                    </a:p>
                  </a:txBody>
                  <a:tcPr marL="254000" marR="254000" marT="177800" marB="177800" anchor="ctr" anchorCtr="0"/>
                </a:tc>
                <a:tc>
                  <a:txBody>
                    <a:bodyPr/>
                    <a:p>
                      <a:pPr algn="ctr">
                        <a:lnSpc>
                          <a:spcPct val="120000"/>
                        </a:lnSpc>
                      </a:pPr>
                      <a:r>
                        <a:rPr lang="en-US" altLang="zh-CN" sz="1600"/>
                        <a:t>5,389</a:t>
                      </a:r>
                      <a:endParaRPr lang="en-US" altLang="zh-CN" sz="1600"/>
                    </a:p>
                  </a:txBody>
                  <a:tcPr marL="254000" marR="254000" marT="177800" marB="177800" anchor="ctr" anchorCtr="0"/>
                </a:tc>
              </a:tr>
              <a:tr h="680720">
                <a:tc>
                  <a:txBody>
                    <a:bodyPr/>
                    <a:p>
                      <a:pPr algn="ctr">
                        <a:lnSpc>
                          <a:spcPct val="120000"/>
                        </a:lnSpc>
                      </a:pPr>
                      <a:r>
                        <a:rPr lang="en-US" altLang="zh-CN" sz="1600"/>
                        <a:t>Tomato</a:t>
                      </a:r>
                      <a:endParaRPr lang="en-US" altLang="zh-CN" sz="1600"/>
                    </a:p>
                  </a:txBody>
                  <a:tcPr marL="254000" marR="254000" marT="177800" marB="177800" anchor="ctr" anchorCtr="0"/>
                </a:tc>
                <a:tc>
                  <a:txBody>
                    <a:bodyPr/>
                    <a:p>
                      <a:pPr algn="ctr">
                        <a:lnSpc>
                          <a:spcPct val="120000"/>
                        </a:lnSpc>
                      </a:pPr>
                      <a:r>
                        <a:rPr lang="en-US" altLang="zh-CN" sz="1600"/>
                        <a:t>5,435</a:t>
                      </a:r>
                      <a:endParaRPr lang="en-US" altLang="zh-CN" sz="1600"/>
                    </a:p>
                  </a:txBody>
                  <a:tcPr marL="254000" marR="254000" marT="177800" marB="177800" anchor="ctr" anchorCtr="0"/>
                </a:tc>
              </a:tr>
            </a:tbl>
          </a:graphicData>
        </a:graphic>
      </p:graphicFrame>
      <p:graphicFrame>
        <p:nvGraphicFramePr>
          <p:cNvPr id="7" name="表格 6"/>
          <p:cNvGraphicFramePr/>
          <p:nvPr>
            <p:custDataLst>
              <p:tags r:id="rId2"/>
            </p:custDataLst>
          </p:nvPr>
        </p:nvGraphicFramePr>
        <p:xfrm>
          <a:off x="4286250" y="945515"/>
          <a:ext cx="3757930" cy="3799840"/>
        </p:xfrm>
        <a:graphic>
          <a:graphicData uri="http://schemas.openxmlformats.org/drawingml/2006/table">
            <a:tbl>
              <a:tblPr firstRow="1">
                <a:tableStyleId>{0FE74BAE-5336-41CE-9783-A712595E4BA6}</a:tableStyleId>
              </a:tblPr>
              <a:tblGrid>
                <a:gridCol w="1811020"/>
                <a:gridCol w="1946910"/>
              </a:tblGrid>
              <a:tr h="758190">
                <a:tc>
                  <a:txBody>
                    <a:bodyPr/>
                    <a:p>
                      <a:pPr algn="ctr"/>
                      <a:r>
                        <a:rPr lang="zh-CN" altLang="en-US" sz="1800"/>
                        <a:t>作物</a:t>
                      </a:r>
                      <a:endParaRPr lang="zh-CN" altLang="en-US" sz="1800"/>
                    </a:p>
                  </a:txBody>
                  <a:tcPr marL="0" marR="0" marT="0" marB="0" anchor="ctr" anchorCtr="0"/>
                </a:tc>
                <a:tc>
                  <a:txBody>
                    <a:bodyPr/>
                    <a:p>
                      <a:pPr algn="ctr"/>
                      <a:r>
                        <a:rPr lang="zh-CN" altLang="en-US" sz="1800"/>
                        <a:t>增强后图像数</a:t>
                      </a:r>
                      <a:endParaRPr lang="zh-CN" altLang="en-US" sz="1800"/>
                    </a:p>
                  </a:txBody>
                  <a:tcPr marL="0" marR="0" marT="0" marB="0" anchor="ctr" anchorCtr="0"/>
                </a:tc>
              </a:tr>
              <a:tr h="758190">
                <a:tc>
                  <a:txBody>
                    <a:bodyPr/>
                    <a:p>
                      <a:pPr algn="ctr"/>
                      <a:r>
                        <a:rPr lang="en-US" altLang="zh-CN" sz="1600"/>
                        <a:t>Cashew</a:t>
                      </a:r>
                      <a:endParaRPr lang="en-US" altLang="zh-CN" sz="1600"/>
                    </a:p>
                  </a:txBody>
                  <a:tcPr marL="0" marR="0" marT="0" marB="0" anchor="ctr" anchorCtr="0"/>
                </a:tc>
                <a:tc>
                  <a:txBody>
                    <a:bodyPr/>
                    <a:p>
                      <a:pPr algn="ctr"/>
                      <a:r>
                        <a:rPr lang="en-US" altLang="zh-CN" sz="1600"/>
                        <a:t>25,811</a:t>
                      </a:r>
                      <a:endParaRPr lang="en-US" altLang="zh-CN" sz="1600"/>
                    </a:p>
                  </a:txBody>
                  <a:tcPr marL="0" marR="0" marT="0" marB="0" anchor="ctr" anchorCtr="0"/>
                </a:tc>
              </a:tr>
              <a:tr h="767080">
                <a:tc>
                  <a:txBody>
                    <a:bodyPr/>
                    <a:p>
                      <a:pPr algn="ctr"/>
                      <a:r>
                        <a:rPr lang="en-US" altLang="zh-CN" sz="1600"/>
                        <a:t>Cassava</a:t>
                      </a:r>
                      <a:endParaRPr lang="en-US" altLang="zh-CN" sz="1600"/>
                    </a:p>
                  </a:txBody>
                  <a:tcPr marL="0" marR="0" marT="0" marB="0" anchor="ctr" anchorCtr="0"/>
                </a:tc>
                <a:tc>
                  <a:txBody>
                    <a:bodyPr/>
                    <a:p>
                      <a:pPr algn="ctr"/>
                      <a:r>
                        <a:rPr lang="en-US" altLang="zh-CN" sz="1600"/>
                        <a:t>26,330</a:t>
                      </a:r>
                      <a:endParaRPr lang="en-US" altLang="zh-CN" sz="1600"/>
                    </a:p>
                  </a:txBody>
                  <a:tcPr marL="0" marR="0" marT="0" marB="0" anchor="ctr" anchorCtr="0"/>
                </a:tc>
              </a:tr>
              <a:tr h="758190">
                <a:tc>
                  <a:txBody>
                    <a:bodyPr/>
                    <a:p>
                      <a:pPr algn="ctr"/>
                      <a:r>
                        <a:rPr lang="en-US" altLang="zh-CN" sz="1600"/>
                        <a:t>Maize</a:t>
                      </a:r>
                      <a:endParaRPr lang="en-US" altLang="zh-CN" sz="1600"/>
                    </a:p>
                  </a:txBody>
                  <a:tcPr marL="0" marR="0" marT="0" marB="0" anchor="ctr" anchorCtr="0"/>
                </a:tc>
                <a:tc>
                  <a:txBody>
                    <a:bodyPr/>
                    <a:p>
                      <a:pPr algn="ctr"/>
                      <a:r>
                        <a:rPr lang="en-US" altLang="zh-CN" sz="1600"/>
                        <a:t>23,657</a:t>
                      </a:r>
                      <a:endParaRPr lang="en-US" altLang="zh-CN" sz="1600"/>
                    </a:p>
                  </a:txBody>
                  <a:tcPr marL="0" marR="0" marT="0" marB="0" anchor="ctr" anchorCtr="0"/>
                </a:tc>
              </a:tr>
              <a:tr h="758190">
                <a:tc>
                  <a:txBody>
                    <a:bodyPr/>
                    <a:p>
                      <a:pPr algn="ctr"/>
                      <a:r>
                        <a:rPr lang="en-US" altLang="zh-CN" sz="1600"/>
                        <a:t>Tomato</a:t>
                      </a:r>
                      <a:endParaRPr lang="en-US" altLang="zh-CN" sz="1600"/>
                    </a:p>
                  </a:txBody>
                  <a:tcPr marL="0" marR="0" marT="0" marB="0" anchor="ctr" anchorCtr="0"/>
                </a:tc>
                <a:tc>
                  <a:txBody>
                    <a:bodyPr/>
                    <a:p>
                      <a:pPr algn="ctr"/>
                      <a:r>
                        <a:rPr lang="en-US" altLang="zh-CN" sz="1600"/>
                        <a:t>27,178</a:t>
                      </a:r>
                      <a:endParaRPr lang="en-US" altLang="zh-CN" sz="1600"/>
                    </a:p>
                  </a:txBody>
                  <a:tcPr marL="0" marR="0" marT="0" marB="0" anchor="ctr" anchorCtr="0"/>
                </a:tc>
              </a:tr>
            </a:tbl>
          </a:graphicData>
        </a:graphic>
      </p:graphicFrame>
      <p:graphicFrame>
        <p:nvGraphicFramePr>
          <p:cNvPr id="8" name="表格 7"/>
          <p:cNvGraphicFramePr/>
          <p:nvPr>
            <p:custDataLst>
              <p:tags r:id="rId3"/>
            </p:custDataLst>
          </p:nvPr>
        </p:nvGraphicFramePr>
        <p:xfrm>
          <a:off x="433705" y="4855845"/>
          <a:ext cx="10552430" cy="1863090"/>
        </p:xfrm>
        <a:graphic>
          <a:graphicData uri="http://schemas.openxmlformats.org/drawingml/2006/table">
            <a:tbl>
              <a:tblPr firstRow="1">
                <a:tableStyleId>{69708863-A407-4DFD-811D-827D444D8A6E}</a:tableStyleId>
              </a:tblPr>
              <a:tblGrid>
                <a:gridCol w="1499870"/>
                <a:gridCol w="9052560"/>
              </a:tblGrid>
              <a:tr h="400050">
                <a:tc>
                  <a:txBody>
                    <a:bodyPr/>
                    <a:p>
                      <a:pPr algn="ctr"/>
                      <a:r>
                        <a:rPr lang="zh-CN" altLang="en-US" sz="1800"/>
                        <a:t>作物</a:t>
                      </a:r>
                      <a:endParaRPr lang="zh-CN" altLang="en-US" sz="1800"/>
                    </a:p>
                  </a:txBody>
                  <a:tcPr marL="0" marR="0" marT="0" marB="0" anchor="ctr" anchorCtr="0"/>
                </a:tc>
                <a:tc>
                  <a:txBody>
                    <a:bodyPr/>
                    <a:p>
                      <a:pPr algn="ctr"/>
                      <a:r>
                        <a:rPr lang="zh-CN" altLang="en-US" sz="1800"/>
                        <a:t>类别</a:t>
                      </a:r>
                      <a:endParaRPr lang="zh-CN" altLang="en-US" sz="1800"/>
                    </a:p>
                  </a:txBody>
                  <a:tcPr marL="0" marR="0" marT="0" marB="0" anchor="ctr" anchorCtr="0"/>
                </a:tc>
              </a:tr>
              <a:tr h="365760">
                <a:tc>
                  <a:txBody>
                    <a:bodyPr/>
                    <a:p>
                      <a:pPr algn="ctr"/>
                      <a:r>
                        <a:rPr lang="en-US" altLang="zh-CN" sz="1800"/>
                        <a:t>Cashew</a:t>
                      </a:r>
                      <a:endParaRPr lang="en-US" altLang="zh-CN" sz="1800"/>
                    </a:p>
                  </a:txBody>
                  <a:tcPr marL="0" marR="0" marT="0" marB="0" anchor="ctr" anchorCtr="0"/>
                </a:tc>
                <a:tc>
                  <a:txBody>
                    <a:bodyPr/>
                    <a:p>
                      <a:pPr algn="ctr"/>
                      <a:r>
                        <a:rPr lang="en-US" altLang="zh-CN" sz="1800"/>
                        <a:t>anthracnose, gummosis, healthy, leaf miner, red rust</a:t>
                      </a:r>
                      <a:endParaRPr lang="en-US" altLang="zh-CN" sz="1800"/>
                    </a:p>
                  </a:txBody>
                  <a:tcPr marL="0" marR="0" marT="0" marB="0" anchor="ctr" anchorCtr="0"/>
                </a:tc>
              </a:tr>
              <a:tr h="365760">
                <a:tc>
                  <a:txBody>
                    <a:bodyPr/>
                    <a:p>
                      <a:pPr algn="ctr"/>
                      <a:r>
                        <a:rPr lang="en-US" altLang="zh-CN" sz="1800"/>
                        <a:t>Cassava</a:t>
                      </a:r>
                      <a:endParaRPr lang="en-US" altLang="zh-CN" sz="1800"/>
                    </a:p>
                  </a:txBody>
                  <a:tcPr marL="0" marR="0" marT="0" marB="0" anchor="ctr" anchorCtr="0"/>
                </a:tc>
                <a:tc>
                  <a:txBody>
                    <a:bodyPr/>
                    <a:p>
                      <a:pPr algn="ctr"/>
                      <a:r>
                        <a:rPr lang="en-US" altLang="zh-CN" sz="1800"/>
                        <a:t>bacterial blight, brown spot, green mite, healthy, mosaic</a:t>
                      </a:r>
                      <a:endParaRPr lang="en-US" altLang="zh-CN" sz="1800"/>
                    </a:p>
                  </a:txBody>
                  <a:tcPr marL="0" marR="0" marT="0" marB="0" anchor="ctr" anchorCtr="0"/>
                </a:tc>
              </a:tr>
              <a:tr h="365760">
                <a:tc>
                  <a:txBody>
                    <a:bodyPr/>
                    <a:p>
                      <a:pPr algn="ctr"/>
                      <a:r>
                        <a:rPr lang="en-US" altLang="zh-CN" sz="1800"/>
                        <a:t>Maize</a:t>
                      </a:r>
                      <a:endParaRPr lang="en-US" altLang="zh-CN" sz="1800"/>
                    </a:p>
                  </a:txBody>
                  <a:tcPr marL="0" marR="0" marT="0" marB="0" anchor="ctr" anchorCtr="0"/>
                </a:tc>
                <a:tc>
                  <a:txBody>
                    <a:bodyPr/>
                    <a:p>
                      <a:pPr algn="ctr"/>
                      <a:r>
                        <a:rPr lang="en-US" altLang="zh-CN" sz="1800"/>
                        <a:t>fall armyworm, grasshopper, healthy, leaf beetle, leaf blight, leaf spot, streak virus</a:t>
                      </a:r>
                      <a:endParaRPr lang="en-US" altLang="zh-CN" sz="1800"/>
                    </a:p>
                  </a:txBody>
                  <a:tcPr marL="0" marR="0" marT="0" marB="0" anchor="ctr" anchorCtr="0"/>
                </a:tc>
              </a:tr>
              <a:tr h="365760">
                <a:tc>
                  <a:txBody>
                    <a:bodyPr/>
                    <a:p>
                      <a:pPr algn="ctr"/>
                      <a:r>
                        <a:rPr lang="en-US" altLang="zh-CN" sz="1800"/>
                        <a:t>Tomato</a:t>
                      </a:r>
                      <a:endParaRPr lang="en-US" altLang="zh-CN" sz="1800"/>
                    </a:p>
                  </a:txBody>
                  <a:tcPr marL="0" marR="0" marT="0" marB="0" anchor="ctr" anchorCtr="0"/>
                </a:tc>
                <a:tc>
                  <a:txBody>
                    <a:bodyPr/>
                    <a:p>
                      <a:pPr algn="ctr"/>
                      <a:r>
                        <a:rPr lang="en-US" altLang="zh-CN" sz="1800"/>
                        <a:t>healthy, leaf blight, leaf curl, septoria leaf spot, verticillium wilt</a:t>
                      </a:r>
                      <a:endParaRPr lang="en-US" altLang="zh-CN" sz="1800"/>
                    </a:p>
                  </a:txBody>
                  <a:tcPr marL="0" marR="0" marT="0" marB="0" anchor="ctr" anchorCtr="0"/>
                </a:tc>
              </a:tr>
            </a:tbl>
          </a:graphicData>
        </a:graphic>
      </p:graphicFrame>
      <p:sp>
        <p:nvSpPr>
          <p:cNvPr id="9" name="文本框 8"/>
          <p:cNvSpPr txBox="1"/>
          <p:nvPr/>
        </p:nvSpPr>
        <p:spPr>
          <a:xfrm>
            <a:off x="8425815" y="1230630"/>
            <a:ext cx="3590290" cy="645160"/>
          </a:xfrm>
          <a:prstGeom prst="rect">
            <a:avLst/>
          </a:prstGeom>
          <a:noFill/>
        </p:spPr>
        <p:txBody>
          <a:bodyPr wrap="square" rtlCol="0">
            <a:spAutoFit/>
          </a:bodyPr>
          <a:p>
            <a:r>
              <a:rPr lang="zh-CN" altLang="en-US"/>
              <a:t>摄背景比较多样：白底、暗背景、照明背景、真实田间背景都有。</a:t>
            </a:r>
            <a:endParaRPr lang="zh-CN" altLang="en-US"/>
          </a:p>
        </p:txBody>
      </p:sp>
      <p:sp>
        <p:nvSpPr>
          <p:cNvPr id="10" name="文本框 9"/>
          <p:cNvSpPr txBox="1"/>
          <p:nvPr/>
        </p:nvSpPr>
        <p:spPr>
          <a:xfrm>
            <a:off x="8104505" y="2005965"/>
            <a:ext cx="4087495" cy="2306955"/>
          </a:xfrm>
          <a:prstGeom prst="rect">
            <a:avLst/>
          </a:prstGeom>
          <a:noFill/>
        </p:spPr>
        <p:txBody>
          <a:bodyPr wrap="square" rtlCol="0">
            <a:spAutoFit/>
          </a:bodyPr>
          <a:p>
            <a:r>
              <a:rPr lang="zh-CN" altLang="en-US"/>
              <a:t>增强方式：</a:t>
            </a:r>
            <a:endParaRPr lang="zh-CN" altLang="en-US"/>
          </a:p>
          <a:p>
            <a:r>
              <a:rPr lang="en-US" altLang="zh-CN" b="1"/>
              <a:t>1.</a:t>
            </a:r>
            <a:r>
              <a:rPr lang="zh-CN" altLang="en-US" b="1"/>
              <a:t>裁剪 </a:t>
            </a:r>
            <a:r>
              <a:rPr lang="en-US" altLang="zh-CN" b="1"/>
              <a:t>ROI</a:t>
            </a:r>
            <a:r>
              <a:rPr lang="en-US" altLang="zh-CN"/>
              <a:t>：</a:t>
            </a:r>
            <a:r>
              <a:rPr lang="zh-CN" altLang="en-US"/>
              <a:t>把图像裁剪到叶片病斑、虫害或受害区域等重点区域。</a:t>
            </a:r>
            <a:endParaRPr lang="zh-CN" altLang="en-US"/>
          </a:p>
          <a:p>
            <a:r>
              <a:rPr lang="en-US" altLang="zh-CN" b="1"/>
              <a:t>2.</a:t>
            </a:r>
            <a:r>
              <a:rPr lang="zh-CN" altLang="en-US" b="1"/>
              <a:t>尺寸缩减/统一处理：</a:t>
            </a:r>
            <a:r>
              <a:rPr lang="zh-CN" altLang="en-US"/>
              <a:t>原图尺寸不一，预处理阶段做了 </a:t>
            </a:r>
            <a:r>
              <a:rPr lang="en-US" altLang="zh-CN"/>
              <a:t>size reduction。</a:t>
            </a:r>
            <a:endParaRPr lang="en-US" altLang="zh-CN"/>
          </a:p>
          <a:p>
            <a:r>
              <a:rPr lang="en-US" altLang="zh-CN" b="1"/>
              <a:t>3.</a:t>
            </a:r>
            <a:r>
              <a:rPr lang="zh-CN" altLang="en-US" b="1"/>
              <a:t>方向变化/旋转：</a:t>
            </a:r>
            <a:r>
              <a:rPr lang="zh-CN" altLang="en-US"/>
              <a:t>表格里提到部分图像包含正面/背面方向，以及旋转 180° 的版本</a:t>
            </a:r>
            <a:r>
              <a:rPr lang="en-US" altLang="zh-CN"/>
              <a:t>.</a:t>
            </a:r>
            <a:endParaRPr lang="en-US" altLang="zh-C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标题 5"/>
          <p:cNvSpPr txBox="1">
            <a:spLocks noGrp="1"/>
          </p:cNvSpPr>
          <p:nvPr>
            <p:ph type="title"/>
          </p:nvPr>
        </p:nvSpPr>
        <p:spPr>
          <a:xfrm>
            <a:off x="424800" y="3707"/>
            <a:ext cx="8228012" cy="1088390"/>
          </a:xfr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fontAlgn="auto">
              <a:lnSpc>
                <a:spcPct val="180000"/>
              </a:lnSpc>
              <a:spcBef>
                <a:spcPts val="0"/>
              </a:spcBef>
              <a:spcAft>
                <a:spcPts val="0"/>
              </a:spcAft>
              <a:defRPr/>
            </a:pPr>
            <a:r>
              <a:rPr lang="zh-CN" altLang="en-US" sz="3600" b="1" spc="0" noProof="0" dirty="0">
                <a:ln>
                  <a:noFill/>
                </a:ln>
                <a:effectLst/>
                <a:uLnTx/>
                <a:uFillTx/>
                <a:latin typeface="微软雅黑" panose="020B0503020204020204" pitchFamily="34" charset="-122"/>
                <a:ea typeface="微软雅黑" panose="020B0503020204020204" pitchFamily="34" charset="-122"/>
                <a:cs typeface="Cambria" panose="02040503050406030204" charset="0"/>
                <a:sym typeface="+mn-ea"/>
              </a:rPr>
              <a:t>汇报内容：</a:t>
            </a:r>
            <a:endParaRPr lang="zh-CN" altLang="en-US" sz="3600" b="1" spc="0" noProof="0" dirty="0">
              <a:ln>
                <a:noFill/>
              </a:ln>
              <a:effectLst/>
              <a:uLnTx/>
              <a:uFillTx/>
              <a:latin typeface="微软雅黑" panose="020B0503020204020204" pitchFamily="34" charset="-122"/>
              <a:ea typeface="微软雅黑" panose="020B0503020204020204" pitchFamily="34" charset="-122"/>
              <a:cs typeface="Cambria" panose="02040503050406030204" charset="0"/>
              <a:sym typeface="+mn-ea"/>
            </a:endParaRPr>
          </a:p>
        </p:txBody>
      </p:sp>
      <p:sp>
        <p:nvSpPr>
          <p:cNvPr id="8" name="文本框 7"/>
          <p:cNvSpPr txBox="1"/>
          <p:nvPr/>
        </p:nvSpPr>
        <p:spPr>
          <a:xfrm>
            <a:off x="573405" y="1353185"/>
            <a:ext cx="11192510" cy="662940"/>
          </a:xfrm>
          <a:prstGeom prst="rect">
            <a:avLst/>
          </a:prstGeom>
          <a:noFill/>
        </p:spPr>
        <p:txBody>
          <a:bodyPr wrap="square" rtlCol="0">
            <a:noAutofit/>
          </a:bodyPr>
          <a:lstStyle/>
          <a:p>
            <a:pPr marL="457200" indent="-457200" fontAlgn="auto">
              <a:lnSpc>
                <a:spcPct val="180000"/>
              </a:lnSpc>
              <a:spcBef>
                <a:spcPts val="0"/>
              </a:spcBef>
              <a:spcAft>
                <a:spcPts val="0"/>
              </a:spcAft>
              <a:buFont typeface="Wingdings" panose="05000000000000000000" pitchFamily="2" charset="2"/>
              <a:buChar char="p"/>
            </a:pP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内容</a:t>
            </a: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TTA</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论文阅读+模型图绘制</a:t>
            </a:r>
            <a:endParaRPr lang="zh-CN" altLang="en-US" sz="2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573405" y="2143125"/>
            <a:ext cx="11192510" cy="662940"/>
          </a:xfrm>
          <a:prstGeom prst="rect">
            <a:avLst/>
          </a:prstGeom>
          <a:noFill/>
        </p:spPr>
        <p:txBody>
          <a:bodyPr wrap="square" rtlCol="0">
            <a:noAutofit/>
          </a:bodyPr>
          <a:lstStyle/>
          <a:p>
            <a:pPr marL="457200" indent="-457200" fontAlgn="auto">
              <a:lnSpc>
                <a:spcPct val="180000"/>
              </a:lnSpc>
              <a:spcBef>
                <a:spcPts val="0"/>
              </a:spcBef>
              <a:spcAft>
                <a:spcPts val="0"/>
              </a:spcAft>
              <a:buFont typeface="Wingdings" panose="05000000000000000000" pitchFamily="2" charset="2"/>
              <a:buChar char="p"/>
            </a:pP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内容</a:t>
            </a: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创新点实验</a:t>
            </a:r>
            <a:endParaRPr lang="zh-CN" altLang="en-US" sz="2800" b="1"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457200" indent="-457200" fontAlgn="auto">
              <a:lnSpc>
                <a:spcPct val="180000"/>
              </a:lnSpc>
              <a:spcBef>
                <a:spcPts val="0"/>
              </a:spcBef>
              <a:spcAft>
                <a:spcPts val="0"/>
              </a:spcAft>
              <a:buFont typeface="Wingdings" panose="05000000000000000000" pitchFamily="2" charset="2"/>
              <a:buChar char="p"/>
            </a:pPr>
            <a:endParaRPr lang="zh-CN" altLang="en-US" sz="2800" b="1"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文本框 9"/>
          <p:cNvSpPr txBox="1"/>
          <p:nvPr/>
        </p:nvSpPr>
        <p:spPr>
          <a:xfrm>
            <a:off x="573405" y="2933065"/>
            <a:ext cx="11192510" cy="662940"/>
          </a:xfrm>
          <a:prstGeom prst="rect">
            <a:avLst/>
          </a:prstGeom>
          <a:noFill/>
        </p:spPr>
        <p:txBody>
          <a:bodyPr wrap="square" rtlCol="0">
            <a:noAutofit/>
          </a:bodyPr>
          <a:lstStyle/>
          <a:p>
            <a:pPr marL="457200" indent="-457200" fontAlgn="auto">
              <a:lnSpc>
                <a:spcPct val="180000"/>
              </a:lnSpc>
              <a:spcBef>
                <a:spcPts val="0"/>
              </a:spcBef>
              <a:spcAft>
                <a:spcPts val="0"/>
              </a:spcAft>
              <a:buFont typeface="Wingdings" panose="05000000000000000000" pitchFamily="2" charset="2"/>
              <a:buChar char="p"/>
            </a:pP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内容</a:t>
            </a: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：下周工作计划</a:t>
            </a:r>
            <a:endParaRPr lang="zh-CN" altLang="en-US" sz="2800" b="1" dirty="0">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fontAlgn="auto">
              <a:lnSpc>
                <a:spcPct val="180000"/>
              </a:lnSpc>
              <a:spcBef>
                <a:spcPts val="0"/>
              </a:spcBef>
              <a:spcAft>
                <a:spcPts val="0"/>
              </a:spcAft>
              <a:buFont typeface="Wingdings" panose="05000000000000000000" pitchFamily="2" charset="2"/>
              <a:buChar char="p"/>
            </a:pP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sym typeface="+mn-ea"/>
              </a:rPr>
              <a:t>其他任务完成情况：</a:t>
            </a: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sym typeface="+mn-ea"/>
              </a:rPr>
              <a:t>完成模板的修改</a:t>
            </a: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sym typeface="+mn-ea"/>
              </a:rPr>
              <a:t>投稿</a:t>
            </a:r>
            <a:endParaRPr lang="zh-CN" altLang="en-US" sz="28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r>
              <a:rPr lang="zh-CN" altLang="en-US" sz="3200">
                <a:solidFill>
                  <a:schemeClr val="bg1"/>
                </a:solidFill>
                <a:latin typeface="楷体" panose="02010609060101010101" charset="-122"/>
                <a:ea typeface="楷体" panose="02010609060101010101" charset="-122"/>
              </a:rPr>
              <a:t>新数据集实验</a:t>
            </a:r>
            <a:endParaRPr lang="zh-CN" altLang="en-US" sz="3200">
              <a:solidFill>
                <a:schemeClr val="bg1"/>
              </a:solidFill>
              <a:latin typeface="楷体" panose="02010609060101010101" charset="-122"/>
              <a:ea typeface="楷体" panose="02010609060101010101" charset="-122"/>
            </a:endParaRPr>
          </a:p>
        </p:txBody>
      </p:sp>
      <p:sp>
        <p:nvSpPr>
          <p:cNvPr id="2" name="椭圆 1"/>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2</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pic>
        <p:nvPicPr>
          <p:cNvPr id="6" name="图片 5"/>
          <p:cNvPicPr>
            <a:picLocks noChangeAspect="1"/>
          </p:cNvPicPr>
          <p:nvPr/>
        </p:nvPicPr>
        <p:blipFill>
          <a:blip r:embed="rId1"/>
          <a:srcRect r="74052"/>
          <a:stretch>
            <a:fillRect/>
          </a:stretch>
        </p:blipFill>
        <p:spPr>
          <a:xfrm>
            <a:off x="279400" y="1222375"/>
            <a:ext cx="3058160" cy="5124450"/>
          </a:xfrm>
          <a:prstGeom prst="rect">
            <a:avLst/>
          </a:prstGeom>
        </p:spPr>
      </p:pic>
      <p:pic>
        <p:nvPicPr>
          <p:cNvPr id="7" name="图片 6"/>
          <p:cNvPicPr>
            <a:picLocks noChangeAspect="1"/>
          </p:cNvPicPr>
          <p:nvPr/>
        </p:nvPicPr>
        <p:blipFill>
          <a:blip r:embed="rId2"/>
          <a:stretch>
            <a:fillRect/>
          </a:stretch>
        </p:blipFill>
        <p:spPr>
          <a:xfrm>
            <a:off x="3413125" y="1517650"/>
            <a:ext cx="8487410" cy="45339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endParaRPr lang="zh-CN" altLang="en-US" sz="3200">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1</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sp>
        <p:nvSpPr>
          <p:cNvPr id="9" name="梯形 8"/>
          <p:cNvSpPr/>
          <p:nvPr/>
        </p:nvSpPr>
        <p:spPr>
          <a:xfrm>
            <a:off x="4334277" y="1617736"/>
            <a:ext cx="3524250" cy="704850"/>
          </a:xfrm>
          <a:prstGeom prst="trapezoid">
            <a:avLst/>
          </a:prstGeom>
          <a:solidFill>
            <a:srgbClr val="DAB9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2322830"/>
            <a:ext cx="12192000" cy="2195830"/>
          </a:xfrm>
          <a:prstGeom prst="rect">
            <a:avLst/>
          </a:prstGeom>
          <a:gradFill>
            <a:gsLst>
              <a:gs pos="46000">
                <a:schemeClr val="accent1"/>
              </a:gs>
              <a:gs pos="0">
                <a:schemeClr val="accent1">
                  <a:lumMod val="25000"/>
                  <a:lumOff val="75000"/>
                </a:schemeClr>
              </a:gs>
              <a:gs pos="100000">
                <a:schemeClr val="accent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梯形 9"/>
          <p:cNvSpPr/>
          <p:nvPr/>
        </p:nvSpPr>
        <p:spPr>
          <a:xfrm flipV="1">
            <a:off x="4503420" y="1617345"/>
            <a:ext cx="3185795" cy="1436370"/>
          </a:xfrm>
          <a:prstGeom prst="trapezoid">
            <a:avLst>
              <a:gd name="adj" fmla="val 9829"/>
            </a:avLst>
          </a:prstGeom>
          <a:solidFill>
            <a:srgbClr val="EDD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788535" y="1956435"/>
            <a:ext cx="2797175" cy="829945"/>
          </a:xfrm>
          <a:prstGeom prst="rect">
            <a:avLst/>
          </a:prstGeom>
          <a:noFill/>
        </p:spPr>
        <p:txBody>
          <a:bodyPr wrap="square" rtlCol="0">
            <a:spAutoFit/>
          </a:bodyPr>
          <a:lstStyle/>
          <a:p>
            <a:r>
              <a:rPr lang="en-US" altLang="zh-CN" sz="4800" b="1">
                <a:solidFill>
                  <a:schemeClr val="bg1"/>
                </a:solidFill>
              </a:rPr>
              <a:t>PART 03</a:t>
            </a:r>
            <a:endParaRPr lang="en-US" altLang="zh-CN" sz="4800" b="1">
              <a:solidFill>
                <a:schemeClr val="bg1"/>
              </a:solidFill>
            </a:endParaRPr>
          </a:p>
        </p:txBody>
      </p:sp>
      <p:sp>
        <p:nvSpPr>
          <p:cNvPr id="2" name="矩形 1"/>
          <p:cNvSpPr/>
          <p:nvPr/>
        </p:nvSpPr>
        <p:spPr>
          <a:xfrm>
            <a:off x="635" y="3207385"/>
            <a:ext cx="12104370" cy="922020"/>
          </a:xfrm>
          <a:prstGeom prst="rect">
            <a:avLst/>
          </a:prstGeom>
        </p:spPr>
        <p:txBody>
          <a:bodyPr wrap="square">
            <a:spAutoFit/>
          </a:bodyPr>
          <a:lstStyle/>
          <a:p>
            <a:pPr algn="ctr"/>
            <a:r>
              <a:rPr lang="zh-CN" altLang="en-US" sz="5400" dirty="0">
                <a:solidFill>
                  <a:schemeClr val="bg1"/>
                </a:solidFill>
                <a:latin typeface="微软雅黑" panose="020B0503020204020204" pitchFamily="34" charset="-122"/>
                <a:ea typeface="微软雅黑" panose="020B0503020204020204" pitchFamily="34" charset="-122"/>
              </a:rPr>
              <a:t>第三部分：</a:t>
            </a:r>
            <a:r>
              <a:rPr lang="zh-CN" altLang="en-US" sz="5400" dirty="0">
                <a:solidFill>
                  <a:schemeClr val="bg1"/>
                </a:solidFill>
                <a:latin typeface="微软雅黑" panose="020B0503020204020204" pitchFamily="34" charset="-122"/>
                <a:ea typeface="微软雅黑" panose="020B0503020204020204" pitchFamily="34" charset="-122"/>
                <a:sym typeface="+mn-ea"/>
              </a:rPr>
              <a:t>下一步工作计划</a:t>
            </a:r>
            <a:endParaRPr lang="zh-CN" altLang="en-US" sz="54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endParaRPr lang="zh-CN" altLang="en-US" sz="3200">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3</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sp>
        <p:nvSpPr>
          <p:cNvPr id="11" name="文本框 10"/>
          <p:cNvSpPr txBox="1"/>
          <p:nvPr/>
        </p:nvSpPr>
        <p:spPr>
          <a:xfrm>
            <a:off x="704850" y="1568450"/>
            <a:ext cx="11285855" cy="1938020"/>
          </a:xfrm>
          <a:prstGeom prst="rect">
            <a:avLst/>
          </a:prstGeom>
          <a:noFill/>
        </p:spPr>
        <p:txBody>
          <a:bodyPr wrap="square" rtlCol="0">
            <a:spAutoFit/>
          </a:bodyPr>
          <a:p>
            <a:r>
              <a:rPr lang="en-US" altLang="zh-CN" sz="2400"/>
              <a:t>1.</a:t>
            </a:r>
            <a:r>
              <a:rPr lang="zh-CN" altLang="en-US" sz="2400"/>
              <a:t>查查找合适的模型在我们下载的数据集上进行</a:t>
            </a:r>
            <a:r>
              <a:rPr lang="zh-CN" altLang="en-US" sz="2400"/>
              <a:t>初步训练</a:t>
            </a:r>
            <a:endParaRPr lang="zh-CN" altLang="en-US" sz="2400"/>
          </a:p>
          <a:p>
            <a:endParaRPr lang="zh-CN" altLang="en-US" sz="2400"/>
          </a:p>
          <a:p>
            <a:r>
              <a:rPr lang="en-US" altLang="zh-CN" sz="2400"/>
              <a:t>2.</a:t>
            </a:r>
            <a:r>
              <a:rPr lang="zh-CN" altLang="en-US" sz="2400"/>
              <a:t>继续阅读论文</a:t>
            </a:r>
            <a:r>
              <a:rPr lang="en-US" altLang="zh-CN" sz="2400"/>
              <a:t>+</a:t>
            </a:r>
            <a:r>
              <a:rPr lang="zh-CN" altLang="en-US" sz="2400"/>
              <a:t>在阅读文章过程中寻找与我基线相似的</a:t>
            </a:r>
            <a:r>
              <a:rPr lang="zh-CN" altLang="en-US" sz="2400"/>
              <a:t>模型</a:t>
            </a:r>
            <a:endParaRPr lang="zh-CN" altLang="en-US" sz="2400"/>
          </a:p>
          <a:p>
            <a:endParaRPr lang="zh-CN" altLang="en-US" sz="2400"/>
          </a:p>
          <a:p>
            <a:r>
              <a:rPr lang="en-US" altLang="zh-CN" sz="2400"/>
              <a:t>3.</a:t>
            </a:r>
            <a:r>
              <a:rPr lang="zh-CN" altLang="en-US" sz="2400"/>
              <a:t>找到合适模型训练</a:t>
            </a:r>
            <a:r>
              <a:rPr lang="zh-CN" altLang="en-US" sz="2400"/>
              <a:t>好后开始</a:t>
            </a:r>
            <a:r>
              <a:rPr lang="zh-CN" altLang="en-US" sz="2400"/>
              <a:t>评估</a:t>
            </a:r>
            <a:endParaRPr lang="zh-CN" altLang="en-US" sz="2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523490" y="3944097"/>
            <a:ext cx="2116990"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fontAlgn="auto"/>
            <a:r>
              <a:rPr lang="en-US" altLang="zh-CN" sz="4400" strike="noStrike" cap="none" spc="0" noProof="1">
                <a:solidFill>
                  <a:schemeClr val="tx1">
                    <a:lumMod val="75000"/>
                    <a:lumOff val="25000"/>
                  </a:schemeClr>
                </a:solidFill>
                <a:effectLst/>
                <a:latin typeface="Cambria" panose="02040503050406030204" charset="0"/>
                <a:ea typeface="+mn-ea"/>
                <a:cs typeface="Cambria" panose="02040503050406030204" charset="0"/>
              </a:rPr>
              <a:t>Thanks!</a:t>
            </a:r>
            <a:endParaRPr lang="en-US" altLang="zh-CN" sz="4400" strike="noStrike" cap="none" spc="0" noProof="1">
              <a:solidFill>
                <a:schemeClr val="tx1">
                  <a:lumMod val="75000"/>
                  <a:lumOff val="25000"/>
                </a:schemeClr>
              </a:solidFill>
              <a:effectLst/>
              <a:latin typeface="Cambria" panose="02040503050406030204" charset="0"/>
              <a:cs typeface="Cambria" panose="02040503050406030204" charset="0"/>
            </a:endParaRPr>
          </a:p>
        </p:txBody>
      </p:sp>
      <p:sp>
        <p:nvSpPr>
          <p:cNvPr id="3" name="文本框 25"/>
          <p:cNvSpPr txBox="1"/>
          <p:nvPr/>
        </p:nvSpPr>
        <p:spPr>
          <a:xfrm>
            <a:off x="1772443" y="1522169"/>
            <a:ext cx="8647113" cy="1655966"/>
          </a:xfrm>
          <a:prstGeom prst="rect">
            <a:avLst/>
          </a:prstGeom>
          <a:noFill/>
          <a:ln w="9525">
            <a:noFill/>
          </a:ln>
        </p:spPr>
        <p:txBody>
          <a:bodyPr wrap="square" anchor="t">
            <a:spAutoFit/>
          </a:bodyPr>
          <a:lstStyle/>
          <a:p>
            <a:pPr lvl="0" algn="ctr">
              <a:lnSpc>
                <a:spcPct val="180000"/>
              </a:lnSpc>
            </a:pPr>
            <a:r>
              <a:rPr lang="en-US" altLang="zh-CN" sz="6600" b="1" dirty="0">
                <a:latin typeface="Cambria" panose="02040503050406030204" charset="0"/>
                <a:ea typeface="微软雅黑" panose="020B0503020204020204" pitchFamily="34" charset="-122"/>
              </a:rPr>
              <a:t>Q &amp; A</a:t>
            </a:r>
            <a:endParaRPr lang="en-US" altLang="zh-CN" sz="6600" b="1" dirty="0">
              <a:latin typeface="Cambria" panose="02040503050406030204" charset="0"/>
              <a:ea typeface="微软雅黑" panose="020B0503020204020204"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endParaRPr lang="zh-CN" altLang="en-US" sz="3200">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1</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sp>
        <p:nvSpPr>
          <p:cNvPr id="9" name="梯形 8"/>
          <p:cNvSpPr/>
          <p:nvPr/>
        </p:nvSpPr>
        <p:spPr>
          <a:xfrm>
            <a:off x="4334277" y="1617736"/>
            <a:ext cx="3524250" cy="704850"/>
          </a:xfrm>
          <a:prstGeom prst="trapezoid">
            <a:avLst/>
          </a:prstGeom>
          <a:solidFill>
            <a:srgbClr val="DAB9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2322830"/>
            <a:ext cx="12192000" cy="2195830"/>
          </a:xfrm>
          <a:prstGeom prst="rect">
            <a:avLst/>
          </a:prstGeom>
          <a:gradFill>
            <a:gsLst>
              <a:gs pos="50000">
                <a:schemeClr val="accent1"/>
              </a:gs>
              <a:gs pos="0">
                <a:schemeClr val="accent1">
                  <a:lumMod val="25000"/>
                  <a:lumOff val="75000"/>
                </a:schemeClr>
              </a:gs>
              <a:gs pos="100000">
                <a:schemeClr val="accent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梯形 9"/>
          <p:cNvSpPr/>
          <p:nvPr/>
        </p:nvSpPr>
        <p:spPr>
          <a:xfrm flipV="1">
            <a:off x="4503420" y="1617345"/>
            <a:ext cx="3185795" cy="1436370"/>
          </a:xfrm>
          <a:prstGeom prst="trapezoid">
            <a:avLst>
              <a:gd name="adj" fmla="val 9829"/>
            </a:avLst>
          </a:prstGeom>
          <a:solidFill>
            <a:srgbClr val="EDD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788535" y="1956435"/>
            <a:ext cx="2797175" cy="829945"/>
          </a:xfrm>
          <a:prstGeom prst="rect">
            <a:avLst/>
          </a:prstGeom>
          <a:noFill/>
        </p:spPr>
        <p:txBody>
          <a:bodyPr wrap="square" rtlCol="0">
            <a:spAutoFit/>
          </a:bodyPr>
          <a:lstStyle/>
          <a:p>
            <a:r>
              <a:rPr lang="en-US" altLang="zh-CN" sz="4800" b="1">
                <a:solidFill>
                  <a:schemeClr val="bg1"/>
                </a:solidFill>
              </a:rPr>
              <a:t>PART 01</a:t>
            </a:r>
            <a:endParaRPr lang="en-US" altLang="zh-CN" sz="4800" b="1">
              <a:solidFill>
                <a:schemeClr val="bg1"/>
              </a:solidFill>
            </a:endParaRPr>
          </a:p>
        </p:txBody>
      </p:sp>
      <p:sp>
        <p:nvSpPr>
          <p:cNvPr id="2" name="矩形 1"/>
          <p:cNvSpPr/>
          <p:nvPr/>
        </p:nvSpPr>
        <p:spPr>
          <a:xfrm>
            <a:off x="635" y="3207385"/>
            <a:ext cx="12104370" cy="922020"/>
          </a:xfrm>
          <a:prstGeom prst="rect">
            <a:avLst/>
          </a:prstGeom>
        </p:spPr>
        <p:txBody>
          <a:bodyPr wrap="square">
            <a:spAutoFit/>
          </a:bodyPr>
          <a:lstStyle/>
          <a:p>
            <a:pPr algn="ctr"/>
            <a:r>
              <a:rPr lang="zh-CN" altLang="en-US" sz="5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第一部分：</a:t>
            </a:r>
            <a:r>
              <a:rPr lang="en-US" altLang="zh-CN" sz="5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TTA</a:t>
            </a:r>
            <a:r>
              <a:rPr lang="zh-CN" altLang="en-US" sz="5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文章阅读</a:t>
            </a:r>
            <a:r>
              <a:rPr lang="en-US" altLang="zh-CN" sz="5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5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模型图绘制</a:t>
            </a:r>
            <a:endParaRPr lang="zh-CN" altLang="en-US" sz="5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endParaRPr lang="zh-CN" altLang="en-US" sz="3200">
              <a:latin typeface="楷体" panose="02010609060101010101" charset="-122"/>
              <a:ea typeface="楷体" panose="02010609060101010101" charset="-122"/>
            </a:endParaRPr>
          </a:p>
        </p:txBody>
      </p:sp>
      <p:sp>
        <p:nvSpPr>
          <p:cNvPr id="2" name="椭圆 1"/>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2</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grpSp>
        <p:nvGrpSpPr>
          <p:cNvPr id="9" name="组合 8"/>
          <p:cNvGrpSpPr/>
          <p:nvPr/>
        </p:nvGrpSpPr>
        <p:grpSpPr>
          <a:xfrm>
            <a:off x="0" y="1390650"/>
            <a:ext cx="12192000" cy="2038350"/>
            <a:chOff x="0" y="1728"/>
            <a:chExt cx="19200" cy="3210"/>
          </a:xfrm>
        </p:grpSpPr>
        <p:pic>
          <p:nvPicPr>
            <p:cNvPr id="6" name="图片 5"/>
            <p:cNvPicPr>
              <a:picLocks noChangeAspect="1"/>
            </p:cNvPicPr>
            <p:nvPr/>
          </p:nvPicPr>
          <p:blipFill>
            <a:blip r:embed="rId1"/>
            <a:stretch>
              <a:fillRect/>
            </a:stretch>
          </p:blipFill>
          <p:spPr>
            <a:xfrm>
              <a:off x="2153" y="1728"/>
              <a:ext cx="15240" cy="3210"/>
            </a:xfrm>
            <a:prstGeom prst="rect">
              <a:avLst/>
            </a:prstGeom>
          </p:spPr>
        </p:pic>
        <p:sp>
          <p:nvSpPr>
            <p:cNvPr id="7" name="文本框 6"/>
            <p:cNvSpPr txBox="1"/>
            <p:nvPr/>
          </p:nvSpPr>
          <p:spPr>
            <a:xfrm>
              <a:off x="0" y="2359"/>
              <a:ext cx="19201" cy="725"/>
            </a:xfrm>
            <a:prstGeom prst="rect">
              <a:avLst/>
            </a:prstGeom>
            <a:noFill/>
          </p:spPr>
          <p:txBody>
            <a:bodyPr wrap="square" rtlCol="0" anchor="t">
              <a:spAutoFit/>
            </a:bodyPr>
            <a:p>
              <a:pPr algn="ctr"/>
              <a:r>
                <a:rPr lang="zh-CN" altLang="en-US" sz="2400" b="1">
                  <a:latin typeface="宋体" panose="02010600030101010101" pitchFamily="2" charset="-122"/>
                  <a:ea typeface="宋体" panose="02010600030101010101" pitchFamily="2" charset="-122"/>
                  <a:cs typeface="宋体" panose="02010600030101010101" pitchFamily="2" charset="-122"/>
                </a:rPr>
                <a:t>用于动作识别的</a:t>
              </a:r>
              <a:r>
                <a:rPr lang="en-US" altLang="zh-CN" sz="2400" b="1">
                  <a:latin typeface="宋体" panose="02010600030101010101" pitchFamily="2" charset="-122"/>
                  <a:ea typeface="宋体" panose="02010600030101010101" pitchFamily="2" charset="-122"/>
                  <a:cs typeface="宋体" panose="02010600030101010101" pitchFamily="2" charset="-122"/>
                </a:rPr>
                <a:t>VLM</a:t>
              </a:r>
              <a:r>
                <a:rPr lang="zh-CN" altLang="en-US" sz="2400" b="1">
                  <a:latin typeface="宋体" panose="02010600030101010101" pitchFamily="2" charset="-122"/>
                  <a:ea typeface="宋体" panose="02010600030101010101" pitchFamily="2" charset="-122"/>
                  <a:cs typeface="宋体" panose="02010600030101010101" pitchFamily="2" charset="-122"/>
                </a:rPr>
                <a:t>模型的压缩型测试时间适应方法</a:t>
              </a:r>
              <a:endParaRPr lang="zh-CN" altLang="en-US" sz="2400" b="1">
                <a:latin typeface="宋体" panose="02010600030101010101" pitchFamily="2" charset="-122"/>
                <a:ea typeface="宋体" panose="02010600030101010101" pitchFamily="2" charset="-122"/>
                <a:cs typeface="宋体" panose="02010600030101010101" pitchFamily="2" charset="-122"/>
              </a:endParaRPr>
            </a:p>
          </p:txBody>
        </p:sp>
      </p:grpSp>
      <p:sp>
        <p:nvSpPr>
          <p:cNvPr id="8" name="文本占位符 7"/>
          <p:cNvSpPr>
            <a:spLocks noGrp="1"/>
          </p:cNvSpPr>
          <p:nvPr>
            <p:ph type="body" sz="quarter" idx="1"/>
          </p:nvPr>
        </p:nvSpPr>
        <p:spPr>
          <a:xfrm>
            <a:off x="800044" y="3904456"/>
            <a:ext cx="10711376" cy="1737888"/>
          </a:xfrm>
        </p:spPr>
        <p:txBody>
          <a:bodyPr>
            <a:noAutofit/>
          </a:bodyPr>
          <a:lstStyle/>
          <a:p>
            <a:pPr algn="l"/>
            <a:r>
              <a:rPr lang="zh-CN" altLang="en-US" sz="2400" dirty="0"/>
              <a:t>论文题目：</a:t>
            </a:r>
            <a:r>
              <a:rPr lang="en-US" altLang="zh-CN" sz="2400" dirty="0"/>
              <a:t> Condensed Test-Time Adaptation of VLMs for Action Recognition</a:t>
            </a:r>
            <a:endParaRPr lang="en-US" altLang="zh-CN" sz="2400" dirty="0"/>
          </a:p>
          <a:p>
            <a:pPr algn="l"/>
            <a:r>
              <a:rPr lang="zh-CN" altLang="en-US" sz="2400" dirty="0"/>
              <a:t>论文来源：</a:t>
            </a:r>
            <a:r>
              <a:rPr lang="en-US" altLang="zh-CN" sz="2400" dirty="0"/>
              <a:t> CVPR 2026</a:t>
            </a:r>
            <a:endParaRPr lang="zh-CN" altLang="en-US" sz="2400" dirty="0"/>
          </a:p>
          <a:p>
            <a:pPr algn="l"/>
            <a:r>
              <a:rPr lang="zh-CN" altLang="en-US" sz="2400" dirty="0"/>
              <a:t>论文地址：</a:t>
            </a:r>
            <a:r>
              <a:rPr lang="en-US" altLang="zh-CN" sz="2400" dirty="0"/>
              <a:t> </a:t>
            </a:r>
            <a:r>
              <a:rPr lang="en-US" altLang="zh-CN" sz="2400" dirty="0">
                <a:hlinkClick r:id="rId2" action="ppaction://hlinkfile"/>
              </a:rPr>
              <a:t>https://openaccess.thecvf.com/content/CVPR2026/papers/Ge_Condensed_Test-Time_Adaptation_of_VLMs_for_Action_Recognition_CVPR_2026_paper.pdf</a:t>
            </a:r>
            <a:endParaRPr lang="en-US" altLang="zh-CN" sz="2400" dirty="0">
              <a:hlinkClick r:id="rId2" action="ppaction://hlinkfil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endParaRPr lang="zh-CN" altLang="en-US" sz="3200">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1</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pic>
        <p:nvPicPr>
          <p:cNvPr id="6" name="图片 5"/>
          <p:cNvPicPr>
            <a:picLocks noChangeAspect="1"/>
          </p:cNvPicPr>
          <p:nvPr/>
        </p:nvPicPr>
        <p:blipFill>
          <a:blip r:embed="rId1"/>
          <a:stretch>
            <a:fillRect/>
          </a:stretch>
        </p:blipFill>
        <p:spPr>
          <a:xfrm>
            <a:off x="186055" y="1703070"/>
            <a:ext cx="5725160" cy="4266565"/>
          </a:xfrm>
          <a:prstGeom prst="rect">
            <a:avLst/>
          </a:prstGeom>
        </p:spPr>
      </p:pic>
      <p:pic>
        <p:nvPicPr>
          <p:cNvPr id="7" name="图片 6"/>
          <p:cNvPicPr>
            <a:picLocks noChangeAspect="1"/>
          </p:cNvPicPr>
          <p:nvPr/>
        </p:nvPicPr>
        <p:blipFill>
          <a:blip r:embed="rId2"/>
          <a:stretch>
            <a:fillRect/>
          </a:stretch>
        </p:blipFill>
        <p:spPr>
          <a:xfrm>
            <a:off x="6096000" y="2092325"/>
            <a:ext cx="6020435" cy="3593465"/>
          </a:xfrm>
          <a:prstGeom prst="rect">
            <a:avLst/>
          </a:prstGeom>
        </p:spPr>
      </p:pic>
      <p:sp>
        <p:nvSpPr>
          <p:cNvPr id="9" name="文本框 8"/>
          <p:cNvSpPr txBox="1"/>
          <p:nvPr/>
        </p:nvSpPr>
        <p:spPr>
          <a:xfrm>
            <a:off x="6528435" y="187325"/>
            <a:ext cx="2599690" cy="460375"/>
          </a:xfrm>
          <a:prstGeom prst="rect">
            <a:avLst/>
          </a:prstGeom>
          <a:noFill/>
        </p:spPr>
        <p:txBody>
          <a:bodyPr wrap="square" rtlCol="0" anchor="t">
            <a:spAutoFit/>
          </a:bodyPr>
          <a:p>
            <a:r>
              <a:rPr lang="zh-CN" altLang="en-US" sz="2400" dirty="0">
                <a:solidFill>
                  <a:schemeClr val="bg1"/>
                </a:solidFill>
                <a:latin typeface="Times New Roman" panose="02020603050405020304" charset="0"/>
                <a:cs typeface="Times New Roman" panose="02020603050405020304" charset="0"/>
                <a:sym typeface="+mn-ea"/>
              </a:rPr>
              <a:t>（</a:t>
            </a:r>
            <a:r>
              <a:rPr lang="en-US" altLang="zh-CN" sz="2400" dirty="0">
                <a:solidFill>
                  <a:schemeClr val="bg1"/>
                </a:solidFill>
                <a:latin typeface="Times New Roman" panose="02020603050405020304" charset="0"/>
                <a:cs typeface="Times New Roman" panose="02020603050405020304" charset="0"/>
                <a:sym typeface="+mn-ea"/>
              </a:rPr>
              <a:t>CVPR 2026</a:t>
            </a:r>
            <a:r>
              <a:rPr lang="zh-CN" altLang="en-US" sz="2400" dirty="0">
                <a:solidFill>
                  <a:schemeClr val="bg1"/>
                </a:solidFill>
                <a:latin typeface="Times New Roman" panose="02020603050405020304" charset="0"/>
                <a:cs typeface="Times New Roman" panose="02020603050405020304" charset="0"/>
                <a:sym typeface="+mn-ea"/>
              </a:rPr>
              <a:t>）</a:t>
            </a:r>
            <a:endParaRPr lang="zh-CN" altLang="en-US" sz="2400" dirty="0">
              <a:solidFill>
                <a:schemeClr val="bg1"/>
              </a:solidFill>
              <a:latin typeface="Times New Roman" panose="02020603050405020304" charset="0"/>
              <a:cs typeface="Times New Roman" panose="02020603050405020304" charset="0"/>
              <a:sym typeface="+mn-ea"/>
            </a:endParaRPr>
          </a:p>
        </p:txBody>
      </p:sp>
      <p:sp>
        <p:nvSpPr>
          <p:cNvPr id="10" name="文本框 9"/>
          <p:cNvSpPr txBox="1"/>
          <p:nvPr/>
        </p:nvSpPr>
        <p:spPr>
          <a:xfrm>
            <a:off x="4368165" y="6489700"/>
            <a:ext cx="6738620" cy="368300"/>
          </a:xfrm>
          <a:prstGeom prst="rect">
            <a:avLst/>
          </a:prstGeom>
          <a:noFill/>
        </p:spPr>
        <p:txBody>
          <a:bodyPr wrap="square" rtlCol="0" anchor="t">
            <a:spAutoFit/>
          </a:bodyPr>
          <a:p>
            <a:pPr algn="l"/>
            <a:r>
              <a:rPr lang="en-US" altLang="zh-CN" dirty="0">
                <a:sym typeface="+mn-ea"/>
                <a:hlinkClick r:id="rId3" action="ppaction://hlinkfile"/>
              </a:rPr>
              <a:t>Condensed Test-Time Adaptation of VLMs for Action Recognition</a:t>
            </a:r>
            <a:endParaRPr lang="en-US" altLang="zh-CN" dirty="0">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r>
              <a:rPr lang="zh-CN" altLang="en-US" sz="3200">
                <a:solidFill>
                  <a:schemeClr val="bg1"/>
                </a:solidFill>
                <a:latin typeface="楷体" panose="02010609060101010101" charset="-122"/>
                <a:ea typeface="楷体" panose="02010609060101010101" charset="-122"/>
              </a:rPr>
              <a:t>这篇文章想解决什么问题?</a:t>
            </a:r>
            <a:endParaRPr lang="zh-CN" altLang="en-US" sz="3200">
              <a:solidFill>
                <a:schemeClr val="bg1"/>
              </a:solidFill>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1</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sp>
        <p:nvSpPr>
          <p:cNvPr id="6" name="文本框 5"/>
          <p:cNvSpPr txBox="1"/>
          <p:nvPr/>
        </p:nvSpPr>
        <p:spPr>
          <a:xfrm>
            <a:off x="749300" y="980440"/>
            <a:ext cx="10083800" cy="1517015"/>
          </a:xfrm>
          <a:prstGeom prst="rect">
            <a:avLst/>
          </a:prstGeom>
          <a:noFill/>
        </p:spPr>
        <p:txBody>
          <a:bodyPr wrap="square" rtlCol="0" anchor="t">
            <a:noAutofit/>
          </a:bodyPr>
          <a:p>
            <a:r>
              <a:rPr lang="zh-CN" altLang="en-US" sz="2800"/>
              <a:t>总述：文章旨在解决视觉语言模型（</a:t>
            </a:r>
            <a:r>
              <a:rPr lang="en-US" altLang="zh-CN" sz="2800"/>
              <a:t>VLMs）</a:t>
            </a:r>
            <a:r>
              <a:rPr lang="zh-CN" altLang="en-US" sz="2800"/>
              <a:t>在进行零样本动作识别（</a:t>
            </a:r>
            <a:r>
              <a:rPr lang="en-US" altLang="zh-CN" sz="2800"/>
              <a:t>Zero-shot Action Recognition）</a:t>
            </a:r>
            <a:r>
              <a:rPr lang="zh-CN" altLang="en-US" sz="2800"/>
              <a:t>时的测试时自适应（</a:t>
            </a:r>
            <a:r>
              <a:rPr lang="en-US" altLang="zh-CN" sz="2800"/>
              <a:t>Test-Time Adaptation, TTA）</a:t>
            </a:r>
            <a:r>
              <a:rPr lang="zh-CN" altLang="en-US" sz="2800"/>
              <a:t>泛化问题。</a:t>
            </a:r>
            <a:r>
              <a:rPr lang="zh-CN" altLang="en-US" sz="2400"/>
              <a:t>  </a:t>
            </a:r>
            <a:endParaRPr lang="zh-CN" altLang="en-US" sz="2400"/>
          </a:p>
          <a:p>
            <a:endParaRPr lang="zh-CN" altLang="en-US" sz="2400"/>
          </a:p>
        </p:txBody>
      </p:sp>
      <p:pic>
        <p:nvPicPr>
          <p:cNvPr id="7" name="图片 6"/>
          <p:cNvPicPr>
            <a:picLocks noChangeAspect="1"/>
          </p:cNvPicPr>
          <p:nvPr/>
        </p:nvPicPr>
        <p:blipFill>
          <a:blip r:embed="rId1"/>
          <a:stretch>
            <a:fillRect/>
          </a:stretch>
        </p:blipFill>
        <p:spPr>
          <a:xfrm>
            <a:off x="7348855" y="2056130"/>
            <a:ext cx="4667250" cy="4267200"/>
          </a:xfrm>
          <a:prstGeom prst="rect">
            <a:avLst/>
          </a:prstGeom>
        </p:spPr>
      </p:pic>
      <p:sp>
        <p:nvSpPr>
          <p:cNvPr id="8" name="文本框 7"/>
          <p:cNvSpPr txBox="1"/>
          <p:nvPr/>
        </p:nvSpPr>
        <p:spPr>
          <a:xfrm>
            <a:off x="74295" y="2346960"/>
            <a:ext cx="7065010" cy="4154170"/>
          </a:xfrm>
          <a:prstGeom prst="rect">
            <a:avLst/>
          </a:prstGeom>
          <a:noFill/>
        </p:spPr>
        <p:txBody>
          <a:bodyPr wrap="square" rtlCol="0" anchor="t">
            <a:spAutoFit/>
          </a:bodyPr>
          <a:p>
            <a:r>
              <a:rPr lang="zh-CN" altLang="en-US" sz="2400" b="1">
                <a:solidFill>
                  <a:srgbClr val="FF0000"/>
                </a:solidFill>
                <a:sym typeface="+mn-ea"/>
              </a:rPr>
              <a:t>问题一：现有的多模态映射链存在“非传递性”缺陷。</a:t>
            </a:r>
            <a:endParaRPr lang="zh-CN" altLang="en-US" sz="2400"/>
          </a:p>
          <a:p>
            <a:r>
              <a:rPr lang="zh-CN" altLang="en-US" sz="2400">
                <a:sym typeface="+mn-ea"/>
              </a:rPr>
              <a:t>传统的测试时自适应方法（如 </a:t>
            </a:r>
            <a:r>
              <a:rPr lang="en-US" altLang="zh-CN" sz="2400">
                <a:sym typeface="+mn-ea"/>
              </a:rPr>
              <a:t>TDA）</a:t>
            </a:r>
            <a:r>
              <a:rPr lang="zh-CN" altLang="en-US" sz="2400">
                <a:sym typeface="+mn-ea"/>
              </a:rPr>
              <a:t>依赖两步映射：首先基于“视觉-文本”映射构建视觉缓存，然后基于“视觉-视觉”映射将测试视频与缓存匹配。但这两步映射是不对称的。  </a:t>
            </a:r>
            <a:endParaRPr lang="zh-CN" altLang="en-US" sz="2400"/>
          </a:p>
          <a:p>
            <a:r>
              <a:rPr lang="zh-CN" altLang="en-US" sz="2400" b="1">
                <a:solidFill>
                  <a:srgbClr val="FF0000"/>
                </a:solidFill>
                <a:sym typeface="+mn-ea"/>
              </a:rPr>
              <a:t>问题二：“视觉-视觉”映射容易受到外观偏置的干扰</a:t>
            </a:r>
            <a:r>
              <a:rPr lang="zh-CN" altLang="en-US" sz="2400">
                <a:sym typeface="+mn-ea"/>
              </a:rPr>
              <a:t>。</a:t>
            </a:r>
            <a:endParaRPr lang="zh-CN" altLang="en-US" sz="2400"/>
          </a:p>
          <a:p>
            <a:r>
              <a:rPr lang="zh-CN" altLang="en-US" sz="2400">
                <a:sym typeface="+mn-ea"/>
              </a:rPr>
              <a:t>缓存与文本的对齐由语义引导，但测试视频与缓存视频的对齐往往由外观主导（如背景、场景）。这导致背景相似但动作不同的视频容易被错误分类（例如：在草地上“打高尔夫”和“骑自行车”因背景相似被混淆）。</a:t>
            </a:r>
            <a:endParaRPr lang="zh-CN" altLang="en-US" sz="2400">
              <a:sym typeface="+mn-ea"/>
            </a:endParaRPr>
          </a:p>
        </p:txBody>
      </p:sp>
      <p:sp>
        <p:nvSpPr>
          <p:cNvPr id="9" name="文本框 8"/>
          <p:cNvSpPr txBox="1"/>
          <p:nvPr/>
        </p:nvSpPr>
        <p:spPr>
          <a:xfrm>
            <a:off x="6528435" y="187325"/>
            <a:ext cx="2599690" cy="460375"/>
          </a:xfrm>
          <a:prstGeom prst="rect">
            <a:avLst/>
          </a:prstGeom>
          <a:noFill/>
        </p:spPr>
        <p:txBody>
          <a:bodyPr wrap="square" rtlCol="0" anchor="t">
            <a:spAutoFit/>
          </a:bodyPr>
          <a:p>
            <a:r>
              <a:rPr lang="zh-CN" altLang="en-US" sz="2400" dirty="0">
                <a:solidFill>
                  <a:schemeClr val="bg1"/>
                </a:solidFill>
                <a:latin typeface="Times New Roman" panose="02020603050405020304" charset="0"/>
                <a:cs typeface="Times New Roman" panose="02020603050405020304" charset="0"/>
                <a:sym typeface="+mn-ea"/>
              </a:rPr>
              <a:t>（</a:t>
            </a:r>
            <a:r>
              <a:rPr lang="en-US" altLang="zh-CN" sz="2400" dirty="0">
                <a:solidFill>
                  <a:schemeClr val="bg1"/>
                </a:solidFill>
                <a:latin typeface="Times New Roman" panose="02020603050405020304" charset="0"/>
                <a:cs typeface="Times New Roman" panose="02020603050405020304" charset="0"/>
                <a:sym typeface="+mn-ea"/>
              </a:rPr>
              <a:t>CVPR 2026</a:t>
            </a:r>
            <a:r>
              <a:rPr lang="zh-CN" altLang="en-US" sz="2400" dirty="0">
                <a:solidFill>
                  <a:schemeClr val="bg1"/>
                </a:solidFill>
                <a:latin typeface="Times New Roman" panose="02020603050405020304" charset="0"/>
                <a:cs typeface="Times New Roman" panose="02020603050405020304" charset="0"/>
                <a:sym typeface="+mn-ea"/>
              </a:rPr>
              <a:t>）</a:t>
            </a:r>
            <a:endParaRPr lang="zh-CN" altLang="en-US" sz="2400" dirty="0">
              <a:solidFill>
                <a:schemeClr val="bg1"/>
              </a:solidFill>
              <a:latin typeface="Times New Roman" panose="02020603050405020304" charset="0"/>
              <a:cs typeface="Times New Roman" panose="02020603050405020304" charset="0"/>
              <a:sym typeface="+mn-ea"/>
            </a:endParaRPr>
          </a:p>
        </p:txBody>
      </p:sp>
      <p:sp>
        <p:nvSpPr>
          <p:cNvPr id="10" name="文本框 9"/>
          <p:cNvSpPr txBox="1"/>
          <p:nvPr/>
        </p:nvSpPr>
        <p:spPr>
          <a:xfrm>
            <a:off x="4368165" y="6489700"/>
            <a:ext cx="6738620" cy="368300"/>
          </a:xfrm>
          <a:prstGeom prst="rect">
            <a:avLst/>
          </a:prstGeom>
          <a:noFill/>
        </p:spPr>
        <p:txBody>
          <a:bodyPr wrap="square" rtlCol="0" anchor="t">
            <a:spAutoFit/>
          </a:bodyPr>
          <a:p>
            <a:pPr algn="l"/>
            <a:r>
              <a:rPr lang="en-US" altLang="zh-CN" dirty="0">
                <a:sym typeface="+mn-ea"/>
                <a:hlinkClick r:id="rId2" action="ppaction://hlinkfile"/>
              </a:rPr>
              <a:t>Condensed Test-Time Adaptation of VLMs for Action Recognition</a:t>
            </a:r>
            <a:endParaRPr lang="en-US" altLang="zh-CN" dirty="0">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r>
              <a:rPr lang="zh-CN" altLang="en-US" sz="3200">
                <a:solidFill>
                  <a:schemeClr val="bg1"/>
                </a:solidFill>
                <a:latin typeface="楷体" panose="02010609060101010101" charset="-122"/>
                <a:ea typeface="楷体" panose="02010609060101010101" charset="-122"/>
              </a:rPr>
              <a:t>论文用什么方法解决了提出的问题?</a:t>
            </a:r>
            <a:endParaRPr lang="zh-CN" altLang="en-US" sz="3200">
              <a:solidFill>
                <a:schemeClr val="bg1"/>
              </a:solidFill>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1</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sp>
        <p:nvSpPr>
          <p:cNvPr id="2" name="文本框 1"/>
          <p:cNvSpPr txBox="1"/>
          <p:nvPr/>
        </p:nvSpPr>
        <p:spPr>
          <a:xfrm>
            <a:off x="690245" y="1044575"/>
            <a:ext cx="10587355" cy="4769485"/>
          </a:xfrm>
          <a:prstGeom prst="rect">
            <a:avLst/>
          </a:prstGeom>
          <a:noFill/>
        </p:spPr>
        <p:txBody>
          <a:bodyPr wrap="square" rtlCol="0" anchor="t">
            <a:spAutoFit/>
          </a:bodyPr>
          <a:p>
            <a:r>
              <a:rPr lang="zh-CN" altLang="en-US" sz="2800"/>
              <a:t>总述：提出了一种无需训练的凝聚态动态适配器（</a:t>
            </a:r>
            <a:r>
              <a:rPr lang="en-US" altLang="zh-CN" sz="2800"/>
              <a:t>Condensed Dynamic Adapter, CONDA），</a:t>
            </a:r>
            <a:r>
              <a:rPr lang="zh-CN" altLang="en-US" sz="2800"/>
              <a:t>通过引入语义激活信息来“冷冻/凝聚”视频特征，过滤掉与语义无关的背景干扰，实现传递性的多模态对齐。</a:t>
            </a:r>
            <a:r>
              <a:rPr lang="zh-CN" altLang="en-US" sz="2400"/>
              <a:t>  </a:t>
            </a:r>
            <a:endParaRPr lang="zh-CN" altLang="en-US" sz="2400"/>
          </a:p>
          <a:p>
            <a:r>
              <a:rPr lang="zh-CN" altLang="en-US" sz="2400" b="1"/>
              <a:t>方法一：基于概率的语义补丁选择（</a:t>
            </a:r>
            <a:r>
              <a:rPr lang="en-US" altLang="zh-CN" sz="2400" b="1"/>
              <a:t>PSPS）。</a:t>
            </a:r>
            <a:endParaRPr lang="en-US" altLang="zh-CN" sz="2400" b="1"/>
          </a:p>
          <a:p>
            <a:r>
              <a:rPr lang="zh-CN" altLang="en-US" sz="2400"/>
              <a:t>该模块利用视觉编码器的梯度和注意力图计算出补丁级的语义激活概率，移除负相关元素，并通过逆变换采样提取出最具动作相关性且兼具多样性的语义补丁（</a:t>
            </a:r>
            <a:r>
              <a:rPr lang="en-US" altLang="zh-CN" sz="2400"/>
              <a:t>Semantic Patches）。  </a:t>
            </a:r>
            <a:endParaRPr lang="en-US" altLang="zh-CN" sz="2400"/>
          </a:p>
          <a:p>
            <a:r>
              <a:rPr lang="zh-CN" altLang="en-US" sz="2400" b="1"/>
              <a:t>方法二：自适应视频管构建（</a:t>
            </a:r>
            <a:r>
              <a:rPr lang="en-US" altLang="zh-CN" sz="2400" b="1"/>
              <a:t>ATC）。</a:t>
            </a:r>
            <a:endParaRPr lang="en-US" altLang="zh-CN" sz="2400" b="1"/>
          </a:p>
          <a:p>
            <a:r>
              <a:rPr lang="zh-CN" altLang="en-US" sz="2400"/>
              <a:t>以选出的语义补丁为锚点，在空间维度进行随机尺度扩展，在时间维度利用余弦相似度动态检索各帧中最相似的补丁，从而自适应地构建出跨越时空的“视频管”（</a:t>
            </a:r>
            <a:r>
              <a:rPr lang="en-US" altLang="zh-CN" sz="2400"/>
              <a:t>Video Tubes），</a:t>
            </a:r>
            <a:r>
              <a:rPr lang="zh-CN" altLang="en-US" sz="2400"/>
              <a:t>丰富了时空结构与运动信息。</a:t>
            </a:r>
            <a:endParaRPr lang="zh-CN" altLang="en-US" sz="2400"/>
          </a:p>
        </p:txBody>
      </p:sp>
      <p:sp>
        <p:nvSpPr>
          <p:cNvPr id="9" name="文本框 8"/>
          <p:cNvSpPr txBox="1"/>
          <p:nvPr/>
        </p:nvSpPr>
        <p:spPr>
          <a:xfrm>
            <a:off x="6985635" y="174625"/>
            <a:ext cx="2599690" cy="460375"/>
          </a:xfrm>
          <a:prstGeom prst="rect">
            <a:avLst/>
          </a:prstGeom>
          <a:noFill/>
        </p:spPr>
        <p:txBody>
          <a:bodyPr wrap="square" rtlCol="0" anchor="t">
            <a:spAutoFit/>
          </a:bodyPr>
          <a:p>
            <a:r>
              <a:rPr lang="zh-CN" altLang="en-US" sz="2400" dirty="0">
                <a:solidFill>
                  <a:schemeClr val="bg1"/>
                </a:solidFill>
                <a:latin typeface="Times New Roman" panose="02020603050405020304" charset="0"/>
                <a:cs typeface="Times New Roman" panose="02020603050405020304" charset="0"/>
                <a:sym typeface="+mn-ea"/>
              </a:rPr>
              <a:t>（</a:t>
            </a:r>
            <a:r>
              <a:rPr lang="en-US" altLang="zh-CN" sz="2400" dirty="0">
                <a:solidFill>
                  <a:schemeClr val="bg1"/>
                </a:solidFill>
                <a:latin typeface="Times New Roman" panose="02020603050405020304" charset="0"/>
                <a:cs typeface="Times New Roman" panose="02020603050405020304" charset="0"/>
                <a:sym typeface="+mn-ea"/>
              </a:rPr>
              <a:t>CVPR 2026</a:t>
            </a:r>
            <a:r>
              <a:rPr lang="zh-CN" altLang="en-US" sz="2400" dirty="0">
                <a:solidFill>
                  <a:schemeClr val="bg1"/>
                </a:solidFill>
                <a:latin typeface="Times New Roman" panose="02020603050405020304" charset="0"/>
                <a:cs typeface="Times New Roman" panose="02020603050405020304" charset="0"/>
                <a:sym typeface="+mn-ea"/>
              </a:rPr>
              <a:t>）</a:t>
            </a:r>
            <a:endParaRPr lang="zh-CN" altLang="en-US" sz="2400" dirty="0">
              <a:solidFill>
                <a:schemeClr val="bg1"/>
              </a:solidFill>
              <a:latin typeface="Times New Roman" panose="02020603050405020304" charset="0"/>
              <a:cs typeface="Times New Roman" panose="02020603050405020304" charset="0"/>
              <a:sym typeface="+mn-ea"/>
            </a:endParaRPr>
          </a:p>
        </p:txBody>
      </p:sp>
      <p:sp>
        <p:nvSpPr>
          <p:cNvPr id="10" name="文本框 9"/>
          <p:cNvSpPr txBox="1"/>
          <p:nvPr/>
        </p:nvSpPr>
        <p:spPr>
          <a:xfrm>
            <a:off x="4368165" y="6489700"/>
            <a:ext cx="6738620" cy="368300"/>
          </a:xfrm>
          <a:prstGeom prst="rect">
            <a:avLst/>
          </a:prstGeom>
          <a:noFill/>
        </p:spPr>
        <p:txBody>
          <a:bodyPr wrap="square" rtlCol="0" anchor="t">
            <a:spAutoFit/>
          </a:bodyPr>
          <a:p>
            <a:pPr algn="l"/>
            <a:r>
              <a:rPr lang="en-US" altLang="zh-CN" dirty="0">
                <a:sym typeface="+mn-ea"/>
                <a:hlinkClick r:id="rId1" action="ppaction://hlinkfile"/>
              </a:rPr>
              <a:t>Condensed Test-Time Adaptation of VLMs for Action Recognition</a:t>
            </a:r>
            <a:endParaRPr lang="en-US" altLang="zh-CN" dirty="0">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r>
              <a:rPr lang="zh-CN" altLang="en-US" sz="3200">
                <a:solidFill>
                  <a:schemeClr val="bg1"/>
                </a:solidFill>
                <a:latin typeface="楷体" panose="02010609060101010101" charset="-122"/>
                <a:ea typeface="楷体" panose="02010609060101010101" charset="-122"/>
              </a:rPr>
              <a:t>论文模型图</a:t>
            </a:r>
            <a:endParaRPr lang="zh-CN" altLang="en-US" sz="3200">
              <a:solidFill>
                <a:schemeClr val="bg1"/>
              </a:solidFill>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1</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pic>
        <p:nvPicPr>
          <p:cNvPr id="2" name="图片 1"/>
          <p:cNvPicPr>
            <a:picLocks noChangeAspect="1"/>
          </p:cNvPicPr>
          <p:nvPr/>
        </p:nvPicPr>
        <p:blipFill>
          <a:blip r:embed="rId1"/>
          <a:stretch>
            <a:fillRect/>
          </a:stretch>
        </p:blipFill>
        <p:spPr>
          <a:xfrm>
            <a:off x="1720215" y="774700"/>
            <a:ext cx="8630920" cy="5920105"/>
          </a:xfrm>
          <a:prstGeom prst="rect">
            <a:avLst/>
          </a:prstGeom>
        </p:spPr>
      </p:pic>
      <p:sp>
        <p:nvSpPr>
          <p:cNvPr id="9" name="文本框 8"/>
          <p:cNvSpPr txBox="1"/>
          <p:nvPr/>
        </p:nvSpPr>
        <p:spPr>
          <a:xfrm>
            <a:off x="6528435" y="187325"/>
            <a:ext cx="2599690" cy="460375"/>
          </a:xfrm>
          <a:prstGeom prst="rect">
            <a:avLst/>
          </a:prstGeom>
          <a:noFill/>
        </p:spPr>
        <p:txBody>
          <a:bodyPr wrap="square" rtlCol="0" anchor="t">
            <a:spAutoFit/>
          </a:bodyPr>
          <a:p>
            <a:r>
              <a:rPr lang="zh-CN" altLang="en-US" sz="2400" dirty="0">
                <a:solidFill>
                  <a:schemeClr val="bg1"/>
                </a:solidFill>
                <a:latin typeface="Times New Roman" panose="02020603050405020304" charset="0"/>
                <a:cs typeface="Times New Roman" panose="02020603050405020304" charset="0"/>
                <a:sym typeface="+mn-ea"/>
              </a:rPr>
              <a:t>（</a:t>
            </a:r>
            <a:r>
              <a:rPr lang="en-US" altLang="zh-CN" sz="2400" dirty="0">
                <a:solidFill>
                  <a:schemeClr val="bg1"/>
                </a:solidFill>
                <a:latin typeface="Times New Roman" panose="02020603050405020304" charset="0"/>
                <a:cs typeface="Times New Roman" panose="02020603050405020304" charset="0"/>
                <a:sym typeface="+mn-ea"/>
              </a:rPr>
              <a:t>CVPR 2026</a:t>
            </a:r>
            <a:r>
              <a:rPr lang="zh-CN" altLang="en-US" sz="2400" dirty="0">
                <a:solidFill>
                  <a:schemeClr val="bg1"/>
                </a:solidFill>
                <a:latin typeface="Times New Roman" panose="02020603050405020304" charset="0"/>
                <a:cs typeface="Times New Roman" panose="02020603050405020304" charset="0"/>
                <a:sym typeface="+mn-ea"/>
              </a:rPr>
              <a:t>）</a:t>
            </a:r>
            <a:endParaRPr lang="zh-CN" altLang="en-US" sz="2400" dirty="0">
              <a:solidFill>
                <a:schemeClr val="bg1"/>
              </a:solidFill>
              <a:latin typeface="Times New Roman" panose="02020603050405020304" charset="0"/>
              <a:cs typeface="Times New Roman" panose="02020603050405020304" charset="0"/>
              <a:sym typeface="+mn-ea"/>
            </a:endParaRPr>
          </a:p>
        </p:txBody>
      </p:sp>
      <p:sp>
        <p:nvSpPr>
          <p:cNvPr id="10" name="文本框 9"/>
          <p:cNvSpPr txBox="1"/>
          <p:nvPr/>
        </p:nvSpPr>
        <p:spPr>
          <a:xfrm>
            <a:off x="4368165" y="6489700"/>
            <a:ext cx="6738620" cy="368300"/>
          </a:xfrm>
          <a:prstGeom prst="rect">
            <a:avLst/>
          </a:prstGeom>
          <a:noFill/>
        </p:spPr>
        <p:txBody>
          <a:bodyPr wrap="square" rtlCol="0" anchor="t">
            <a:spAutoFit/>
          </a:bodyPr>
          <a:p>
            <a:pPr algn="l"/>
            <a:r>
              <a:rPr lang="en-US" altLang="zh-CN" dirty="0">
                <a:sym typeface="+mn-ea"/>
                <a:hlinkClick r:id="rId2" action="ppaction://hlinkfile"/>
              </a:rPr>
              <a:t>Condensed Test-Time Adaptation of VLMs for Action Recognition</a:t>
            </a:r>
            <a:endParaRPr lang="en-US" altLang="zh-CN" dirty="0">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3905886" y="6417850"/>
            <a:ext cx="2205685" cy="365125"/>
          </a:xfrm>
        </p:spPr>
        <p:txBody>
          <a:bodyPr/>
          <a:lstStyle/>
          <a:p>
            <a:r>
              <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rPr>
              <a:t>Your Title</a:t>
            </a:r>
            <a:endParaRPr kumimoji="0" lang="zh-CN" altLang="en-US" sz="1700" b="0" i="0" u="none" strike="noStrike" kern="1200" cap="none" spc="0" normalizeH="0" baseline="0" noProof="1">
              <a:ln>
                <a:noFill/>
              </a:ln>
              <a:solidFill>
                <a:srgbClr val="FFFFFF"/>
              </a:solidFill>
              <a:effectLst/>
              <a:uLnTx/>
              <a:uFillTx/>
              <a:latin typeface="Cambria" panose="02040503050406030204" charset="0"/>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A256B01D-A149-D441-BBAD-2ADDF289A053}" type="slidenum">
              <a:rPr kumimoji="1" lang="zh-CN" altLang="en-US" sz="1600" b="1" smtClean="0">
                <a:solidFill>
                  <a:schemeClr val="tx1"/>
                </a:solidFill>
                <a:latin typeface="Times New Roman" panose="02020603050405020304" charset="0"/>
                <a:cs typeface="Times New Roman" panose="02020603050405020304" charset="0"/>
              </a:rPr>
            </a:fld>
            <a:endParaRPr kumimoji="1" lang="zh-CN" altLang="en-US" sz="1600" b="1" dirty="0" smtClean="0">
              <a:solidFill>
                <a:schemeClr val="tx1"/>
              </a:solidFill>
              <a:latin typeface="Times New Roman" panose="02020603050405020304" charset="0"/>
              <a:cs typeface="Times New Roman" panose="02020603050405020304" charset="0"/>
            </a:endParaRPr>
          </a:p>
        </p:txBody>
      </p:sp>
      <p:sp>
        <p:nvSpPr>
          <p:cNvPr id="5" name="文本框 4"/>
          <p:cNvSpPr txBox="1"/>
          <p:nvPr/>
        </p:nvSpPr>
        <p:spPr>
          <a:xfrm>
            <a:off x="748665" y="106680"/>
            <a:ext cx="11267440" cy="541020"/>
          </a:xfrm>
          <a:prstGeom prst="rect">
            <a:avLst/>
          </a:prstGeom>
          <a:noFill/>
        </p:spPr>
        <p:txBody>
          <a:bodyPr wrap="square" rtlCol="0">
            <a:noAutofit/>
          </a:bodyPr>
          <a:p>
            <a:r>
              <a:rPr lang="zh-CN" altLang="en-US" sz="3200">
                <a:solidFill>
                  <a:schemeClr val="bg1"/>
                </a:solidFill>
                <a:latin typeface="楷体" panose="02010609060101010101" charset="-122"/>
                <a:ea typeface="楷体" panose="02010609060101010101" charset="-122"/>
              </a:rPr>
              <a:t>论文做了哪些实验？有哪些数据集？</a:t>
            </a:r>
            <a:endParaRPr lang="zh-CN" altLang="en-US" sz="3200">
              <a:solidFill>
                <a:schemeClr val="bg1"/>
              </a:solidFill>
              <a:latin typeface="楷体" panose="02010609060101010101" charset="-122"/>
              <a:ea typeface="楷体" panose="02010609060101010101" charset="-122"/>
            </a:endParaRPr>
          </a:p>
        </p:txBody>
      </p:sp>
      <p:sp>
        <p:nvSpPr>
          <p:cNvPr id="14" name="椭圆 13"/>
          <p:cNvSpPr/>
          <p:nvPr userDrawn="1"/>
        </p:nvSpPr>
        <p:spPr>
          <a:xfrm>
            <a:off x="118110" y="142240"/>
            <a:ext cx="513080" cy="492760"/>
          </a:xfrm>
          <a:prstGeom prst="ellipse">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latin typeface="Times New Roman" panose="02020603050405020304" charset="0"/>
                <a:ea typeface="楷体" panose="02010609060101010101" charset="-122"/>
                <a:cs typeface="Times New Roman" panose="02020603050405020304" charset="0"/>
              </a:rPr>
              <a:t>1</a:t>
            </a:r>
            <a:endParaRPr lang="en-US" altLang="zh-CN" sz="2400" b="1">
              <a:solidFill>
                <a:schemeClr val="tx1"/>
              </a:solidFill>
              <a:latin typeface="Times New Roman" panose="02020603050405020304" charset="0"/>
              <a:ea typeface="楷体" panose="02010609060101010101" charset="-122"/>
              <a:cs typeface="Times New Roman" panose="02020603050405020304" charset="0"/>
            </a:endParaRPr>
          </a:p>
        </p:txBody>
      </p:sp>
      <p:sp>
        <p:nvSpPr>
          <p:cNvPr id="6" name="文本框 5"/>
          <p:cNvSpPr txBox="1"/>
          <p:nvPr/>
        </p:nvSpPr>
        <p:spPr>
          <a:xfrm>
            <a:off x="655955" y="900430"/>
            <a:ext cx="11323955" cy="5631180"/>
          </a:xfrm>
          <a:prstGeom prst="rect">
            <a:avLst/>
          </a:prstGeom>
          <a:noFill/>
        </p:spPr>
        <p:txBody>
          <a:bodyPr wrap="square" rtlCol="0" anchor="t">
            <a:spAutoFit/>
          </a:bodyPr>
          <a:p>
            <a:r>
              <a:rPr lang="zh-CN" altLang="en-US" sz="2400"/>
              <a:t>总述：实验在 7 个主流公开数据集上进行，采用 </a:t>
            </a:r>
            <a:r>
              <a:rPr lang="en-US" altLang="zh-CN" sz="2400"/>
              <a:t>ViCLIP-ViT-B/16（</a:t>
            </a:r>
            <a:r>
              <a:rPr lang="zh-CN" altLang="en-US" sz="2400"/>
              <a:t>及 </a:t>
            </a:r>
            <a:r>
              <a:rPr lang="en-US" altLang="zh-CN" sz="2400"/>
              <a:t>ViT-L/14、Vanilla CLIP </a:t>
            </a:r>
            <a:r>
              <a:rPr lang="zh-CN" altLang="en-US" sz="2400"/>
              <a:t>等）作为骨干网络，使用单张 </a:t>
            </a:r>
            <a:r>
              <a:rPr lang="en-US" altLang="zh-CN" sz="2400"/>
              <a:t>NVIDIA 3090 GPU </a:t>
            </a:r>
            <a:r>
              <a:rPr lang="zh-CN" altLang="en-US" sz="2400"/>
              <a:t>进行评测。  </a:t>
            </a:r>
            <a:endParaRPr lang="zh-CN" altLang="en-US" sz="2400"/>
          </a:p>
          <a:p>
            <a:r>
              <a:rPr lang="zh-CN" altLang="en-US" sz="2400" b="1"/>
              <a:t>实验一：跨多场景数据集的性能评估。</a:t>
            </a:r>
            <a:r>
              <a:rPr lang="zh-CN" altLang="en-US" sz="2400"/>
              <a:t>  </a:t>
            </a:r>
            <a:endParaRPr lang="zh-CN" altLang="en-US" sz="2400"/>
          </a:p>
          <a:p>
            <a:r>
              <a:rPr lang="zh-CN" altLang="en-US" sz="2400"/>
              <a:t>通用动作识别：在 </a:t>
            </a:r>
            <a:r>
              <a:rPr lang="en-US" altLang="zh-CN" sz="2400">
                <a:solidFill>
                  <a:srgbClr val="FF0000"/>
                </a:solidFill>
              </a:rPr>
              <a:t>HMDB-51</a:t>
            </a:r>
            <a:r>
              <a:rPr lang="en-US" altLang="zh-CN" sz="2400"/>
              <a:t>、</a:t>
            </a:r>
            <a:r>
              <a:rPr lang="en-US" altLang="zh-CN" sz="2400">
                <a:solidFill>
                  <a:srgbClr val="FF0000"/>
                </a:solidFill>
              </a:rPr>
              <a:t>UCF-101</a:t>
            </a:r>
            <a:r>
              <a:rPr lang="en-US" altLang="zh-CN" sz="2400"/>
              <a:t> </a:t>
            </a:r>
            <a:r>
              <a:rPr lang="zh-CN" altLang="en-US" sz="2400"/>
              <a:t>和</a:t>
            </a:r>
            <a:r>
              <a:rPr lang="zh-CN" altLang="en-US" sz="2400">
                <a:solidFill>
                  <a:srgbClr val="FF0000"/>
                </a:solidFill>
              </a:rPr>
              <a:t> </a:t>
            </a:r>
            <a:r>
              <a:rPr lang="en-US" altLang="zh-CN" sz="2400">
                <a:solidFill>
                  <a:srgbClr val="FF0000"/>
                </a:solidFill>
              </a:rPr>
              <a:t>Kinetics-600 (K600)</a:t>
            </a:r>
            <a:r>
              <a:rPr lang="en-US" altLang="zh-CN" sz="2400"/>
              <a:t> </a:t>
            </a:r>
            <a:r>
              <a:rPr lang="zh-CN" altLang="en-US" sz="2400"/>
              <a:t>上测试。在 </a:t>
            </a:r>
            <a:r>
              <a:rPr lang="en-US" altLang="zh-CN" sz="2400"/>
              <a:t>ViT-B/16 </a:t>
            </a:r>
            <a:r>
              <a:rPr lang="zh-CN" altLang="en-US" sz="2400"/>
              <a:t>骨干网络下，</a:t>
            </a:r>
            <a:r>
              <a:rPr lang="en-US" altLang="zh-CN" sz="2400"/>
              <a:t>CONDA </a:t>
            </a:r>
            <a:r>
              <a:rPr lang="zh-CN" altLang="en-US" sz="2400"/>
              <a:t>在三者上的 </a:t>
            </a:r>
            <a:r>
              <a:rPr lang="en-US" altLang="zh-CN" sz="2400"/>
              <a:t>Top-1 </a:t>
            </a:r>
            <a:r>
              <a:rPr lang="zh-CN" altLang="en-US" sz="2400"/>
              <a:t>准确率分别达到了 46.1% / 48.4%（搭配不同基准）、74.7% / 77.6% 和 67.5% / 72.1%，显著超越 </a:t>
            </a:r>
            <a:r>
              <a:rPr lang="en-US" altLang="zh-CN" sz="2400"/>
              <a:t>Vanilla CLIP </a:t>
            </a:r>
            <a:r>
              <a:rPr lang="zh-CN" altLang="en-US" sz="2400"/>
              <a:t>和标准 </a:t>
            </a:r>
            <a:r>
              <a:rPr lang="en-US" altLang="zh-CN" sz="2400"/>
              <a:t>TDA。  </a:t>
            </a:r>
            <a:r>
              <a:rPr lang="zh-CN" altLang="en-US" sz="2400"/>
              <a:t>长视频与第一视角场景：在 </a:t>
            </a:r>
            <a:r>
              <a:rPr lang="en-US" altLang="zh-CN" sz="2400"/>
              <a:t>COIN (67.4%)、ActivityNet-200 (75.2%)、EPIC-KITCHENS-100 (EK-100) (12.3%) </a:t>
            </a:r>
            <a:r>
              <a:rPr lang="zh-CN" altLang="en-US" sz="2400"/>
              <a:t>和 </a:t>
            </a:r>
            <a:r>
              <a:rPr lang="en-US" altLang="zh-CN" sz="2400"/>
              <a:t>EGTEA (22.7%) </a:t>
            </a:r>
            <a:r>
              <a:rPr lang="zh-CN" altLang="en-US" sz="2400"/>
              <a:t>上均取得了 </a:t>
            </a:r>
            <a:r>
              <a:rPr lang="en-US" altLang="zh-CN" sz="2400"/>
              <a:t>SOTA </a:t>
            </a:r>
            <a:r>
              <a:rPr lang="zh-CN" altLang="en-US" sz="2400"/>
              <a:t>表现。</a:t>
            </a:r>
            <a:endParaRPr lang="zh-CN" altLang="en-US" sz="2400"/>
          </a:p>
          <a:p>
            <a:r>
              <a:rPr lang="zh-CN" altLang="en-US" sz="2400" b="1"/>
              <a:t>实验二：消融实验与超参数分析。</a:t>
            </a:r>
            <a:endParaRPr lang="zh-CN" altLang="en-US" sz="2400" b="1"/>
          </a:p>
          <a:p>
            <a:r>
              <a:rPr lang="zh-CN" altLang="en-US" sz="2400"/>
              <a:t>证实了基于概率的选择（比 </a:t>
            </a:r>
            <a:r>
              <a:rPr lang="en-US" altLang="zh-CN" sz="2400"/>
              <a:t>Top-k </a:t>
            </a:r>
            <a:r>
              <a:rPr lang="zh-CN" altLang="en-US" sz="2400"/>
              <a:t>选法平均高 1.2%）、时空自适应扩展（</a:t>
            </a:r>
            <a:r>
              <a:rPr lang="en-US" altLang="zh-CN" sz="2400"/>
              <a:t>ATC </a:t>
            </a:r>
            <a:r>
              <a:rPr lang="zh-CN" altLang="en-US" sz="2400"/>
              <a:t>比无扩展在 </a:t>
            </a:r>
            <a:r>
              <a:rPr lang="en-US" altLang="zh-CN" sz="2400"/>
              <a:t>COIN </a:t>
            </a:r>
            <a:r>
              <a:rPr lang="zh-CN" altLang="en-US" sz="2400"/>
              <a:t>上提升 1.8%）的有效性。当补丁采样数 </a:t>
            </a:r>
            <a:r>
              <a:rPr lang="en-US" altLang="zh-CN" sz="2400"/>
              <a:t>k=10 </a:t>
            </a:r>
            <a:r>
              <a:rPr lang="zh-CN" altLang="en-US" sz="2400"/>
              <a:t>时模型达到性能巅峰。</a:t>
            </a:r>
            <a:endParaRPr lang="zh-CN" altLang="en-US" sz="2400"/>
          </a:p>
          <a:p>
            <a:r>
              <a:rPr lang="zh-CN" altLang="en-US" sz="2400" b="1"/>
              <a:t>实验三：计算开销与可视化分析。</a:t>
            </a:r>
            <a:endParaRPr lang="zh-CN" altLang="en-US" sz="2400" b="1"/>
          </a:p>
          <a:p>
            <a:r>
              <a:rPr lang="zh-CN" altLang="en-US" sz="2400"/>
              <a:t>在开销方面，</a:t>
            </a:r>
            <a:r>
              <a:rPr lang="en-US" altLang="zh-CN" sz="2400"/>
              <a:t>CONDA </a:t>
            </a:r>
            <a:r>
              <a:rPr lang="zh-CN" altLang="en-US" sz="2400"/>
              <a:t>相比于需要训练的 </a:t>
            </a:r>
            <a:r>
              <a:rPr lang="en-US" altLang="zh-CN" sz="2400"/>
              <a:t>TPT </a:t>
            </a:r>
            <a:r>
              <a:rPr lang="zh-CN" altLang="en-US" sz="2400"/>
              <a:t>减少了 90% 的 </a:t>
            </a:r>
            <a:r>
              <a:rPr lang="en-US" altLang="zh-CN" sz="2400"/>
              <a:t>GPU </a:t>
            </a:r>
            <a:r>
              <a:rPr lang="zh-CN" altLang="en-US" sz="2400"/>
              <a:t>显存占用；相比于无需训练的 </a:t>
            </a:r>
            <a:r>
              <a:rPr lang="en-US" altLang="zh-CN" sz="2400"/>
              <a:t>TDA，</a:t>
            </a:r>
            <a:r>
              <a:rPr lang="zh-CN" altLang="en-US" sz="2400"/>
              <a:t>仅增加了极其微小的延迟（+0.1</a:t>
            </a:r>
            <a:r>
              <a:rPr lang="en-US" altLang="zh-CN" sz="2400"/>
              <a:t>s/video）</a:t>
            </a:r>
            <a:r>
              <a:rPr lang="zh-CN" altLang="en-US" sz="2400"/>
              <a:t>和显存（+0.1</a:t>
            </a:r>
            <a:r>
              <a:rPr lang="en-US" altLang="zh-CN" sz="2400"/>
              <a:t>GB）。t-SNE </a:t>
            </a:r>
            <a:r>
              <a:rPr lang="zh-CN" altLang="en-US" sz="2400"/>
              <a:t>可视化证明其缓存的类间边界更清晰。</a:t>
            </a:r>
            <a:endParaRPr lang="zh-CN" altLang="en-US" sz="2400"/>
          </a:p>
        </p:txBody>
      </p:sp>
      <p:sp>
        <p:nvSpPr>
          <p:cNvPr id="9" name="文本框 8"/>
          <p:cNvSpPr txBox="1"/>
          <p:nvPr/>
        </p:nvSpPr>
        <p:spPr>
          <a:xfrm>
            <a:off x="7053580" y="187325"/>
            <a:ext cx="2599690" cy="460375"/>
          </a:xfrm>
          <a:prstGeom prst="rect">
            <a:avLst/>
          </a:prstGeom>
          <a:noFill/>
        </p:spPr>
        <p:txBody>
          <a:bodyPr wrap="square" rtlCol="0" anchor="t">
            <a:spAutoFit/>
          </a:bodyPr>
          <a:p>
            <a:r>
              <a:rPr lang="zh-CN" altLang="en-US" sz="2400" dirty="0">
                <a:solidFill>
                  <a:schemeClr val="bg1"/>
                </a:solidFill>
                <a:latin typeface="Times New Roman" panose="02020603050405020304" charset="0"/>
                <a:cs typeface="Times New Roman" panose="02020603050405020304" charset="0"/>
                <a:sym typeface="+mn-ea"/>
              </a:rPr>
              <a:t>（</a:t>
            </a:r>
            <a:r>
              <a:rPr lang="en-US" altLang="zh-CN" sz="2400" dirty="0">
                <a:solidFill>
                  <a:schemeClr val="bg1"/>
                </a:solidFill>
                <a:latin typeface="Times New Roman" panose="02020603050405020304" charset="0"/>
                <a:cs typeface="Times New Roman" panose="02020603050405020304" charset="0"/>
                <a:sym typeface="+mn-ea"/>
              </a:rPr>
              <a:t>CVPR 2026</a:t>
            </a:r>
            <a:r>
              <a:rPr lang="zh-CN" altLang="en-US" sz="2400" dirty="0">
                <a:solidFill>
                  <a:schemeClr val="bg1"/>
                </a:solidFill>
                <a:latin typeface="Times New Roman" panose="02020603050405020304" charset="0"/>
                <a:cs typeface="Times New Roman" panose="02020603050405020304" charset="0"/>
                <a:sym typeface="+mn-ea"/>
              </a:rPr>
              <a:t>）</a:t>
            </a:r>
            <a:endParaRPr lang="zh-CN" altLang="en-US" sz="2400" dirty="0">
              <a:solidFill>
                <a:schemeClr val="bg1"/>
              </a:solidFill>
              <a:latin typeface="Times New Roman" panose="02020603050405020304" charset="0"/>
              <a:cs typeface="Times New Roman" panose="02020603050405020304" charset="0"/>
              <a:sym typeface="+mn-ea"/>
            </a:endParaRPr>
          </a:p>
        </p:txBody>
      </p:sp>
      <p:sp>
        <p:nvSpPr>
          <p:cNvPr id="10" name="文本框 9"/>
          <p:cNvSpPr txBox="1"/>
          <p:nvPr/>
        </p:nvSpPr>
        <p:spPr>
          <a:xfrm>
            <a:off x="4368165" y="6489700"/>
            <a:ext cx="6738620" cy="368300"/>
          </a:xfrm>
          <a:prstGeom prst="rect">
            <a:avLst/>
          </a:prstGeom>
          <a:noFill/>
        </p:spPr>
        <p:txBody>
          <a:bodyPr wrap="square" rtlCol="0" anchor="t">
            <a:spAutoFit/>
          </a:bodyPr>
          <a:p>
            <a:pPr algn="l"/>
            <a:r>
              <a:rPr lang="en-US" altLang="zh-CN" dirty="0">
                <a:sym typeface="+mn-ea"/>
                <a:hlinkClick r:id="rId1" action="ppaction://hlinkfile"/>
              </a:rPr>
              <a:t>Condensed Test-Time Adaptation of VLMs for Action Recognition</a:t>
            </a:r>
            <a:endParaRPr lang="en-US" altLang="zh-CN" dirty="0">
              <a:sym typeface="+mn-ea"/>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TABLE_ENDDRAG_ORIGIN_RECT" val="825*140"/>
  <p:tag name="TABLE_ENDDRAG_RECT" val="67*162*825*140"/>
</p:tagLst>
</file>

<file path=ppt/tags/tag3.xml><?xml version="1.0" encoding="utf-8"?>
<p:tagLst xmlns:p="http://schemas.openxmlformats.org/presentationml/2006/main">
  <p:tag name="TABLE_ENDDRAG_ORIGIN_RECT" val="276*283"/>
  <p:tag name="TABLE_ENDDRAG_RECT" val="422*90*276*283"/>
</p:tagLst>
</file>

<file path=ppt/tags/tag4.xml><?xml version="1.0" encoding="utf-8"?>
<p:tagLst xmlns:p="http://schemas.openxmlformats.org/presentationml/2006/main">
  <p:tag name="TABLE_ENDDRAG_ORIGIN_RECT" val="825*119"/>
  <p:tag name="TABLE_ENDDRAG_RECT" val="58*415*825*119"/>
</p:tagLst>
</file>

<file path=ppt/tags/tag5.xml><?xml version="1.0" encoding="utf-8"?>
<p:tagLst xmlns:p="http://schemas.openxmlformats.org/presentationml/2006/main">
  <p:tag name="resource_record_key" val="{&quot;29&quot;:[50053246,50052409,50000199,5000028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4887</Words>
  <Application>WPS 演示</Application>
  <PresentationFormat>宽屏</PresentationFormat>
  <Paragraphs>353</Paragraphs>
  <Slides>23</Slides>
  <Notes>0</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23</vt:i4>
      </vt:variant>
    </vt:vector>
  </HeadingPairs>
  <TitlesOfParts>
    <vt:vector size="37" baseType="lpstr">
      <vt:lpstr>Arial</vt:lpstr>
      <vt:lpstr>宋体</vt:lpstr>
      <vt:lpstr>Wingdings</vt:lpstr>
      <vt:lpstr>隶书</vt:lpstr>
      <vt:lpstr>微软雅黑</vt:lpstr>
      <vt:lpstr>华文隶书</vt:lpstr>
      <vt:lpstr>Cambria</vt:lpstr>
      <vt:lpstr>Times New Roman</vt:lpstr>
      <vt:lpstr>楷体</vt:lpstr>
      <vt:lpstr>等线</vt:lpstr>
      <vt:lpstr>Arial Unicode MS</vt:lpstr>
      <vt:lpstr>等线 Light</vt:lpstr>
      <vt:lpstr>Office 主题​​</vt:lpstr>
      <vt:lpstr>自定义设计方案</vt:lpstr>
      <vt:lpstr>PowerPoint 演示文稿</vt:lpstr>
      <vt:lpstr>汇报内容：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Hong Tao</dc:creator>
  <cp:lastModifiedBy>Nuyoah</cp:lastModifiedBy>
  <cp:revision>34</cp:revision>
  <dcterms:created xsi:type="dcterms:W3CDTF">2020-11-02T08:12:00Z</dcterms:created>
  <dcterms:modified xsi:type="dcterms:W3CDTF">2026-07-12T08:56:41Z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81B06E0A72924D038461BA5C2C61AAB8_13</vt:lpwstr>
  </property>
</Properties>
</file>