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3"/>
  </p:sldMasterIdLst>
  <p:notesMasterIdLst>
    <p:notesMasterId r:id="rId13"/>
  </p:notesMasterIdLst>
  <p:sldIdLst>
    <p:sldId id="256" r:id="rId4"/>
    <p:sldId id="272" r:id="rId5"/>
    <p:sldId id="261" r:id="rId6"/>
    <p:sldId id="273" r:id="rId7"/>
    <p:sldId id="276" r:id="rId8"/>
    <p:sldId id="275" r:id="rId9"/>
    <p:sldId id="278" r:id="rId10"/>
    <p:sldId id="279" r:id="rId11"/>
    <p:sldId id="280" r:id="rId12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9" r:id="rId23"/>
    <p:sldId id="298" r:id="rId24"/>
    <p:sldId id="296" r:id="rId25"/>
    <p:sldId id="265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700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"/>
          <p:cNvSpPr txBox="1"/>
          <p:nvPr/>
        </p:nvSpPr>
        <p:spPr>
          <a:xfrm>
            <a:off x="1779905" y="2274570"/>
            <a:ext cx="8648065" cy="1052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Recent update on YOLO26</a:t>
            </a:r>
            <a:endParaRPr lang="en-US" altLang="zh-CN" sz="3200" b="1" dirty="0">
              <a:latin typeface="Cambria" panose="02040503050406030204" charset="0"/>
              <a:ea typeface="宋体" panose="02010600030101010101" pitchFamily="2" charset="-122"/>
              <a:cs typeface="Cambria" panose="0204050305040603020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26521" y="4058941"/>
            <a:ext cx="4355465" cy="11988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Presented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by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D</a:t>
            </a:r>
            <a:r>
              <a:rPr lang="en-US" altLang="zh-C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ongzhao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Wen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charset="0"/>
              <a:cs typeface="Cambria" panose="0204050305040603020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rgbClr val="485C80"/>
                </a:solidFill>
                <a:latin typeface="Cambria" panose="02040503050406030204" charset="0"/>
                <a:cs typeface="Cambria" panose="02040503050406030204" charset="0"/>
              </a:rPr>
              <a:t>2026.07.12</a:t>
            </a:r>
            <a:endParaRPr lang="en-US" altLang="zh-CN" sz="2400" dirty="0">
              <a:solidFill>
                <a:srgbClr val="485C80"/>
              </a:solidFill>
              <a:latin typeface="Cambria" panose="02040503050406030204" charset="0"/>
              <a:cs typeface="Cambria" panose="020405030504060302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0070" y="814705"/>
            <a:ext cx="5872480" cy="604329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673850" y="2620010"/>
            <a:ext cx="46183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将具体模块图紧随对应描述文字上方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4505" y="1005840"/>
            <a:ext cx="6172200" cy="15430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30" y="2752090"/>
            <a:ext cx="6508750" cy="188595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484505" y="3086735"/>
            <a:ext cx="5974080" cy="69659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84505" y="1642110"/>
            <a:ext cx="5974080" cy="73342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7020" y="812800"/>
            <a:ext cx="2933700" cy="554355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500" y="1146175"/>
            <a:ext cx="2375535" cy="4876800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6824980" y="1642110"/>
            <a:ext cx="1929765" cy="418528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9251950" y="1642110"/>
            <a:ext cx="2614930" cy="418528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023870" y="2934335"/>
            <a:ext cx="743585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4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introduction</a:t>
            </a:r>
            <a:r>
              <a:rPr lang="zh-CN" altLang="en-US" sz="4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的写作逻辑</a:t>
            </a:r>
            <a:endParaRPr lang="zh-CN" altLang="en-US" sz="4400" b="1" dirty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9055" y="1369695"/>
            <a:ext cx="676021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研究背景与意义 → 复杂场景检测难点 → 传统方法及不足 → 深度学习和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YOLO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的发展 → 现有深度模型的新问题 → 问题在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YOLO26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中的具体表现 → 提出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PEFA-YOLO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逐项解决 → 总结创新与实验验证。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8110" y="790575"/>
            <a:ext cx="33851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整个引言的总线</a:t>
            </a:r>
            <a:r>
              <a:rPr lang="zh-CN" altLang="en-US"/>
              <a:t>：</a:t>
            </a:r>
            <a:endParaRPr lang="zh-CN" altLang="en-US"/>
          </a:p>
        </p:txBody>
      </p:sp>
      <p:pic>
        <p:nvPicPr>
          <p:cNvPr id="15" name="图片 14" descr="ChatGPT Image 2026年7月19日 16_33_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8500" y="762635"/>
            <a:ext cx="4788535" cy="609536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00785" y="1413510"/>
            <a:ext cx="8878570" cy="2932430"/>
          </a:xfrm>
          <a:prstGeom prst="rect">
            <a:avLst/>
          </a:prstGeom>
        </p:spPr>
        <p:txBody>
          <a:bodyPr wrap="square">
            <a:noAutofit/>
          </a:bodyPr>
          <a:p>
            <a:pPr algn="l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首先，从智慧农业发展和病虫害防控需求出发，说明农作物病虫害智能检测的重要意义；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其次，分析复杂自然场景下病虫害目标存在边缘模糊、形态不规则、背景干扰强等特点，指出实际检测难点。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随后，介绍人工巡查、传统机器视觉以及深度学习目标检测的发展过程，说明 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YOLO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等方法提高了病虫害检测的自动化和实时性。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进一步分析现有深度学习模型仍存在轻量化与检测精度难以兼顾、多尺度融合过程中边缘信息易损失以及全局特征建模不足等问题，并将这些问题具体对应到 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YOLO26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 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Backbone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C2PSA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和 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Neck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三个结构中。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针对上述问题，提出 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PEFA-YOLO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，通过 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PartialNet Block v1/v2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WDAM+AFFN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）以及 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C3k2-DEG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三项改进分别优化特征提取、深层特征建模和多尺度融合过程，最终实现检测精度、推理速度、边缘保持能力和模型复杂度之间的平衡。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39720" y="2875280"/>
            <a:ext cx="7442835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完成</a:t>
            </a:r>
            <a:r>
              <a:rPr lang="en-US" altLang="zh-CN" sz="4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introduction</a:t>
            </a:r>
            <a:r>
              <a:rPr lang="zh-CN" altLang="en-US" sz="4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的初稿</a:t>
            </a:r>
            <a:endParaRPr lang="zh-CN" altLang="en-US" sz="44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找参考文献</a:t>
            </a:r>
            <a:endParaRPr lang="zh-CN" altLang="en-US" sz="4400" b="1" dirty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6230" y="817880"/>
            <a:ext cx="5450840" cy="59620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2175" y="819150"/>
            <a:ext cx="5110480" cy="60388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1305" y="817245"/>
            <a:ext cx="4842510" cy="604075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4970" y="817245"/>
            <a:ext cx="5716905" cy="59817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190" y="760095"/>
            <a:ext cx="6064250" cy="6019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4025" y="997585"/>
            <a:ext cx="6045200" cy="55524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 txBox="1">
            <a:spLocks noGrp="1"/>
          </p:cNvSpPr>
          <p:nvPr>
            <p:ph type="title"/>
          </p:nvPr>
        </p:nvSpPr>
        <p:spPr>
          <a:xfrm>
            <a:off x="424800" y="3707"/>
            <a:ext cx="8228012" cy="1088390"/>
          </a:xfr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spc="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Cambria" panose="02040503050406030204" charset="0"/>
                <a:sym typeface="+mn-ea"/>
              </a:rPr>
              <a:t>汇报内容：</a:t>
            </a:r>
            <a:endParaRPr lang="zh-CN" altLang="en-US" sz="3600" b="1" spc="0" noProof="0" dirty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Cambria" panose="0204050305040603020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3405" y="233934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优化方法论部分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3405" y="303911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整理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introduction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的写作逻辑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73405" y="365379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完成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introduction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的初稿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73405" y="170243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优化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YOLO26+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创新模块结构图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73405" y="424942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后期规划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5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330065" y="2783840"/>
            <a:ext cx="25025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后期计划</a:t>
            </a:r>
            <a:endParaRPr lang="zh-CN" altLang="en-US" sz="4400" b="1" dirty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940435" y="1386840"/>
            <a:ext cx="466915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1.继续优化结构图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457200" indent="-45720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2.继续完善方法论和引言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457200" indent="-45720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3.听老师后续安排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457200" indent="-45720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4.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学习英语和教资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23490" y="3944097"/>
            <a:ext cx="21169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/>
            <a:r>
              <a:rPr lang="en-US" altLang="zh-CN" sz="4400" strike="noStrike" cap="none" spc="0" noProof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anose="02040503050406030204" charset="0"/>
                <a:ea typeface="+mn-ea"/>
                <a:cs typeface="Cambria" panose="02040503050406030204" charset="0"/>
              </a:rPr>
              <a:t>Thanks!</a:t>
            </a:r>
            <a:endParaRPr lang="en-US" altLang="zh-CN" sz="4400" strike="noStrike" cap="none" spc="0" noProof="1">
              <a:solidFill>
                <a:schemeClr val="tx1">
                  <a:lumMod val="75000"/>
                  <a:lumOff val="25000"/>
                </a:schemeClr>
              </a:solidFill>
              <a:effectLst/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" name="文本框 25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>
              <a:lnSpc>
                <a:spcPct val="180000"/>
              </a:lnSpc>
            </a:pPr>
            <a:r>
              <a:rPr lang="en-US" altLang="zh-CN" sz="6600" b="1" dirty="0">
                <a:latin typeface="Cambria" panose="02040503050406030204" charset="0"/>
                <a:ea typeface="微软雅黑" panose="020B0503020204020204" pitchFamily="34" charset="-122"/>
              </a:rPr>
              <a:t>Q &amp; A</a:t>
            </a:r>
            <a:endParaRPr lang="en-US" altLang="zh-CN" sz="6600" b="1" dirty="0">
              <a:latin typeface="Cambria" panose="0204050305040603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1690" y="2830830"/>
            <a:ext cx="925766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优化</a:t>
            </a: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YOLO26+</a:t>
            </a: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创新模块结构图</a:t>
            </a:r>
            <a:endParaRPr lang="zh-CN" altLang="en-US" sz="4400" b="1" dirty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235" y="1337310"/>
            <a:ext cx="4838700" cy="485013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73785" y="3931920"/>
            <a:ext cx="1807210" cy="58483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总体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225" y="1435735"/>
            <a:ext cx="6238875" cy="465391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7873365" y="2597785"/>
            <a:ext cx="600075" cy="229616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8473440" y="1783080"/>
            <a:ext cx="1570355" cy="81470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8658225" y="2812415"/>
            <a:ext cx="1385570" cy="170434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7" name="图片 6" descr="C3k2-D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70295" y="1221105"/>
            <a:ext cx="2790190" cy="5238750"/>
          </a:xfrm>
          <a:prstGeom prst="rect">
            <a:avLst/>
          </a:prstGeom>
        </p:spPr>
      </p:pic>
      <p:pic>
        <p:nvPicPr>
          <p:cNvPr id="8" name="图片 7" descr="C2PS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395" y="948690"/>
            <a:ext cx="3590290" cy="53625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5" name="图片 4" descr="DEGEDGE"/>
          <p:cNvPicPr>
            <a:picLocks noChangeAspect="1"/>
          </p:cNvPicPr>
          <p:nvPr/>
        </p:nvPicPr>
        <p:blipFill>
          <a:blip r:embed="rId1"/>
          <a:srcRect l="4208" b="10303"/>
          <a:stretch>
            <a:fillRect/>
          </a:stretch>
        </p:blipFill>
        <p:spPr>
          <a:xfrm>
            <a:off x="118110" y="635000"/>
            <a:ext cx="11678920" cy="3742690"/>
          </a:xfrm>
          <a:prstGeom prst="rect">
            <a:avLst/>
          </a:prstGeom>
        </p:spPr>
      </p:pic>
      <p:pic>
        <p:nvPicPr>
          <p:cNvPr id="6" name="图片 5" descr="PB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" y="3429000"/>
            <a:ext cx="12192000" cy="35007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720465" y="2934335"/>
            <a:ext cx="415480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优化方法论部分</a:t>
            </a:r>
            <a:endParaRPr lang="zh-CN" altLang="en-US" sz="4400" b="1" dirty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085" y="775970"/>
            <a:ext cx="6050280" cy="60394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365" y="1503680"/>
            <a:ext cx="5943600" cy="165735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221095" y="2420620"/>
            <a:ext cx="5801360" cy="74104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60070" y="775970"/>
            <a:ext cx="5064760" cy="598932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110" y="834390"/>
            <a:ext cx="5848350" cy="9525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rcRect t="37485"/>
          <a:stretch>
            <a:fillRect/>
          </a:stretch>
        </p:blipFill>
        <p:spPr>
          <a:xfrm>
            <a:off x="0" y="1986280"/>
            <a:ext cx="6667500" cy="388239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0" y="1116965"/>
            <a:ext cx="5948045" cy="67881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700" y="4457700"/>
            <a:ext cx="5956300" cy="240030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7658735" y="4457700"/>
            <a:ext cx="3362325" cy="141097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822</Words>
  <Application>WPS 演示</Application>
  <PresentationFormat>宽屏</PresentationFormat>
  <Paragraphs>132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36" baseType="lpstr">
      <vt:lpstr>Arial</vt:lpstr>
      <vt:lpstr>宋体</vt:lpstr>
      <vt:lpstr>Wingdings</vt:lpstr>
      <vt:lpstr>隶书</vt:lpstr>
      <vt:lpstr>微软雅黑</vt:lpstr>
      <vt:lpstr>华文隶书</vt:lpstr>
      <vt:lpstr>Cambria</vt:lpstr>
      <vt:lpstr>Times New Roman</vt:lpstr>
      <vt:lpstr>楷体</vt:lpstr>
      <vt:lpstr>等线</vt:lpstr>
      <vt:lpstr>Arial Unicode MS</vt:lpstr>
      <vt:lpstr>等线 Light</vt:lpstr>
      <vt:lpstr>Office 主题​​</vt:lpstr>
      <vt:lpstr>自定义设计方案</vt:lpstr>
      <vt:lpstr>PowerPoint 演示文稿</vt:lpstr>
      <vt:lpstr>汇报内容：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Eghver</cp:lastModifiedBy>
  <cp:revision>65</cp:revision>
  <dcterms:created xsi:type="dcterms:W3CDTF">2020-11-02T08:12:00Z</dcterms:created>
  <dcterms:modified xsi:type="dcterms:W3CDTF">2026-07-19T08:54:55Z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598623D5E8FF42F89D57B99390364B5F_13</vt:lpwstr>
  </property>
</Properties>
</file>