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  <p:sldMasterId id="2147483653" r:id="rId3"/>
  </p:sldMasterIdLst>
  <p:notesMasterIdLst>
    <p:notesMasterId r:id="rId16"/>
  </p:notesMasterIdLst>
  <p:sldIdLst>
    <p:sldId id="256" r:id="rId4"/>
    <p:sldId id="272" r:id="rId5"/>
    <p:sldId id="302" r:id="rId6"/>
    <p:sldId id="303" r:id="rId7"/>
    <p:sldId id="261" r:id="rId8"/>
    <p:sldId id="273" r:id="rId9"/>
    <p:sldId id="276" r:id="rId10"/>
    <p:sldId id="278" r:id="rId11"/>
    <p:sldId id="304" r:id="rId12"/>
    <p:sldId id="305" r:id="rId13"/>
    <p:sldId id="296" r:id="rId14"/>
    <p:sldId id="265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E8C"/>
    <a:srgbClr val="054189"/>
    <a:srgbClr val="861310"/>
    <a:srgbClr val="9B0D15"/>
    <a:srgbClr val="AE3B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9"/>
    <p:restoredTop sz="94700"/>
  </p:normalViewPr>
  <p:slideViewPr>
    <p:cSldViewPr snapToGrid="0" snapToObjects="1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5" d="100"/>
          <a:sy n="85" d="100"/>
        </p:scale>
        <p:origin x="3928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8E002-16B1-1C4F-A378-064730A649BE}" type="datetimeFigureOut">
              <a:rPr kumimoji="1" lang="zh-CN" altLang="en-US" smtClean="0"/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79FA7-A573-B545-933A-35227924ED20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e8c65b977c22150f108f75cb31850dd2"/>
          <p:cNvPicPr>
            <a:picLocks noChangeAspect="1"/>
          </p:cNvPicPr>
          <p:nvPr userDrawn="1"/>
        </p:nvPicPr>
        <p:blipFill>
          <a:blip r:embed="rId2">
            <a:alphaModFix amt="35000"/>
          </a:blip>
          <a:srcRect t="4351" b="11247"/>
          <a:stretch>
            <a:fillRect/>
          </a:stretch>
        </p:blipFill>
        <p:spPr>
          <a:xfrm>
            <a:off x="6985" y="0"/>
            <a:ext cx="12186920" cy="6858000"/>
          </a:xfrm>
          <a:prstGeom prst="rect">
            <a:avLst/>
          </a:prstGeom>
        </p:spPr>
      </p:pic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6985" y="6502400"/>
            <a:ext cx="12186920" cy="355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4449445" y="640588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灯片编号占位符 27"/>
          <p:cNvSpPr>
            <a:spLocks noGrp="1"/>
          </p:cNvSpPr>
          <p:nvPr>
            <p:ph type="sldNum" sz="quarter" idx="12"/>
          </p:nvPr>
        </p:nvSpPr>
        <p:spPr>
          <a:xfrm>
            <a:off x="10818743" y="6414841"/>
            <a:ext cx="785191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074" name="标题 1"/>
          <p:cNvSpPr>
            <a:spLocks noGrp="1"/>
          </p:cNvSpPr>
          <p:nvPr userDrawn="1">
            <p:custDataLst>
              <p:tags r:id="rId2"/>
            </p:custDataLst>
          </p:nvPr>
        </p:nvSpPr>
        <p:spPr>
          <a:xfrm>
            <a:off x="455930" y="259715"/>
            <a:ext cx="11131550" cy="706120"/>
          </a:xfrm>
          <a:prstGeom prst="rect">
            <a:avLst/>
          </a:prstGeom>
          <a:noFill/>
          <a:ln w="9525">
            <a:noFill/>
          </a:ln>
        </p:spPr>
        <p:txBody>
          <a:bodyPr lIns="90000" tIns="46800" rIns="90000" bIns="46800" anchor="ctr"/>
          <a:lstStyle/>
          <a:p>
            <a:pPr lvl="0" fontAlgn="base">
              <a:lnSpc>
                <a:spcPct val="100000"/>
              </a:lnSpc>
              <a:buNone/>
            </a:pPr>
            <a:endParaRPr lang="zh-CN" sz="3600" u="none" baseline="0">
              <a:solidFill>
                <a:srgbClr val="262626"/>
              </a:solidFill>
              <a:latin typeface="Arial" panose="020B0604020202020204" pitchFamily="34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 userDrawn="1"/>
        </p:nvSpPr>
        <p:spPr>
          <a:xfrm>
            <a:off x="-7620" y="13335"/>
            <a:ext cx="12199620" cy="720725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 userDrawn="1"/>
        </p:nvSpPr>
        <p:spPr>
          <a:xfrm>
            <a:off x="657225" y="109220"/>
            <a:ext cx="11292840" cy="53530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p>
            <a:endParaRPr lang="zh-CN" altLang="en-US" sz="3600">
              <a:ln>
                <a:noFill/>
              </a:ln>
            </a:endParaRPr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-6096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4949825" cy="16503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379730" y="1029335"/>
            <a:ext cx="11488420" cy="76200"/>
          </a:xfrm>
          <a:prstGeom prst="rect">
            <a:avLst/>
          </a:prstGeom>
          <a:gradFill>
            <a:gsLst>
              <a:gs pos="0">
                <a:srgbClr val="054189"/>
              </a:gs>
              <a:gs pos="8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8" name="图片 17" descr="92ea0b78d254f3a8780703680fc60c2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06890" y="30480"/>
            <a:ext cx="2785110" cy="9620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7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4" name="图片 3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810"/>
            <a:ext cx="4949825" cy="16503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54189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7" name="矩形 6"/>
          <p:cNvSpPr/>
          <p:nvPr userDrawn="1"/>
        </p:nvSpPr>
        <p:spPr>
          <a:xfrm>
            <a:off x="882904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灯片编号占位符 1"/>
          <p:cNvSpPr>
            <a:spLocks noGrp="1"/>
          </p:cNvSpPr>
          <p:nvPr userDrawn="1"/>
        </p:nvSpPr>
        <p:spPr>
          <a:xfrm>
            <a:off x="6789738" y="6426200"/>
            <a:ext cx="468312" cy="365125"/>
          </a:xfrm>
          <a:prstGeom prst="rect">
            <a:avLst/>
          </a:prstGeom>
          <a:noFill/>
          <a:ln w="9525">
            <a:noFill/>
          </a:ln>
        </p:spPr>
        <p:txBody>
          <a:bodyPr lIns="91440" tIns="45720" rIns="91440" bIns="45720" anchor="ctr"/>
          <a:lstStyle/>
          <a:p>
            <a:pPr lvl="0" algn="r"/>
            <a:endParaRPr lang="zh-CN" altLang="en-US" sz="1200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9" name="文本框 28"/>
          <p:cNvSpPr txBox="1"/>
          <p:nvPr userDrawn="1"/>
        </p:nvSpPr>
        <p:spPr>
          <a:xfrm>
            <a:off x="9128839" y="6256891"/>
            <a:ext cx="2648482" cy="36933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lvl="0"/>
            <a:r>
              <a:rPr lang="zh-CN" altLang="en-US" b="1" dirty="0">
                <a:solidFill>
                  <a:schemeClr val="bg1"/>
                </a:solidFill>
                <a:latin typeface="华文隶书" panose="02010800040101010101" charset="-122"/>
                <a:ea typeface="华文隶书" panose="02010800040101010101" charset="-122"/>
                <a:cs typeface="华文隶书" panose="02010800040101010101" charset="-122"/>
              </a:rPr>
              <a:t>学 无 止 境     气 有 浩 然</a:t>
            </a:r>
            <a:endParaRPr lang="zh-CN" altLang="en-US" b="1" dirty="0">
              <a:solidFill>
                <a:schemeClr val="bg1"/>
              </a:solidFill>
              <a:latin typeface="华文隶书" panose="02010800040101010101" charset="-122"/>
              <a:ea typeface="华文隶书" panose="02010800040101010101" charset="-122"/>
              <a:cs typeface="华文隶书" panose="02010800040101010101" charset="-122"/>
            </a:endParaRPr>
          </a:p>
        </p:txBody>
      </p:sp>
      <p:pic>
        <p:nvPicPr>
          <p:cNvPr id="10" name="图片 9" descr="c54fc0ab0b296deb4d12fad9bff7faf4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7620"/>
            <a:ext cx="4949825" cy="165036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210810"/>
            <a:ext cx="8441055" cy="1647190"/>
          </a:xfrm>
          <a:prstGeom prst="rect">
            <a:avLst/>
          </a:prstGeom>
        </p:spPr>
      </p:pic>
      <p:sp>
        <p:nvSpPr>
          <p:cNvPr id="12" name="矩形 11"/>
          <p:cNvSpPr/>
          <p:nvPr userDrawn="1"/>
        </p:nvSpPr>
        <p:spPr>
          <a:xfrm>
            <a:off x="8441690" y="5210810"/>
            <a:ext cx="3750310" cy="1647190"/>
          </a:xfrm>
          <a:prstGeom prst="rect">
            <a:avLst/>
          </a:prstGeom>
          <a:solidFill>
            <a:srgbClr val="003E8C"/>
          </a:solidFill>
          <a:ln>
            <a:solidFill>
              <a:srgbClr val="05418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solidFill>
                  <a:srgbClr val="054189"/>
                </a:solidFill>
              </a:ln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8806180" y="6426200"/>
            <a:ext cx="3302000" cy="349250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algn="ctr"/>
            <a:r>
              <a:rPr lang="zh-CN" altLang="en-US" sz="2400" b="1"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隶书" panose="02010509060101010101" charset="-122"/>
                <a:ea typeface="隶书" panose="02010509060101010101" charset="-122"/>
              </a:rPr>
              <a:t>修身、博学、求索、笃行</a:t>
            </a:r>
            <a:endParaRPr lang="zh-CN" altLang="en-US" sz="2400" b="1">
              <a:solidFill>
                <a:srgbClr val="C00000"/>
              </a:solidFill>
              <a:effectLst>
                <a:reflection blurRad="6350" stA="53000" endA="300" endPos="35500" dir="5400000" sy="-90000" algn="bl" rotWithShape="0"/>
              </a:effectLst>
              <a:latin typeface="隶书" panose="02010509060101010101" charset="-122"/>
              <a:ea typeface="隶书" panose="02010509060101010101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4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B01D-A149-D441-BBAD-2ADDF289A053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  <a:endParaRPr kumimoji="1" lang="zh-CN" altLang="en-US"/>
          </a:p>
          <a:p>
            <a:pPr lvl="1"/>
            <a:r>
              <a:rPr kumimoji="1" lang="zh-CN" altLang="en-US"/>
              <a:t>二级</a:t>
            </a:r>
            <a:endParaRPr kumimoji="1" lang="zh-CN" altLang="en-US"/>
          </a:p>
          <a:p>
            <a:pPr lvl="2"/>
            <a:r>
              <a:rPr kumimoji="1" lang="zh-CN" altLang="en-US"/>
              <a:t>三级</a:t>
            </a:r>
            <a:endParaRPr kumimoji="1" lang="zh-CN" altLang="en-US"/>
          </a:p>
          <a:p>
            <a:pPr lvl="3"/>
            <a:r>
              <a:rPr kumimoji="1" lang="zh-CN" altLang="en-US"/>
              <a:t>四级</a:t>
            </a:r>
            <a:endParaRPr kumimoji="1" lang="zh-CN" altLang="en-US"/>
          </a:p>
          <a:p>
            <a:pPr lvl="4"/>
            <a:r>
              <a:rPr kumimoji="1" lang="zh-CN" altLang="en-US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GB" altLang="zh-CN"/>
              <a:t>Your Title</a:t>
            </a:r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45BA32-F772-594B-8236-8E9B378D9B74}" type="slidenum">
              <a:rPr kumimoji="1" lang="zh-CN" altLang="en-US" smtClean="0"/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8"/>
          <p:cNvSpPr txBox="1"/>
          <p:nvPr/>
        </p:nvSpPr>
        <p:spPr>
          <a:xfrm>
            <a:off x="1779905" y="2274570"/>
            <a:ext cx="8648065" cy="10521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b="1" dirty="0">
                <a:latin typeface="Cambria" panose="02040503050406030204" charset="0"/>
                <a:ea typeface="宋体" panose="02010600030101010101" pitchFamily="2" charset="-122"/>
                <a:cs typeface="Cambria" panose="02040503050406030204" charset="0"/>
              </a:rPr>
              <a:t>Recent update on YOLO26</a:t>
            </a:r>
            <a:endParaRPr lang="en-US" altLang="zh-CN" sz="3200" b="1" dirty="0">
              <a:latin typeface="Cambria" panose="02040503050406030204" charset="0"/>
              <a:ea typeface="宋体" panose="02010600030101010101" pitchFamily="2" charset="-122"/>
              <a:cs typeface="Cambria" panose="02040503050406030204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926521" y="4058941"/>
            <a:ext cx="4355465" cy="119888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Presented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by</a:t>
            </a:r>
            <a:r>
              <a:rPr lang="zh-CN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D</a:t>
            </a:r>
            <a:r>
              <a:rPr lang="en-US" altLang="zh-CN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ongzhao</a:t>
            </a:r>
            <a:r>
              <a:rPr lang="en-US" altLang="zh-CN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mbria" panose="02040503050406030204" charset="0"/>
                <a:cs typeface="Cambria" panose="02040503050406030204" charset="0"/>
              </a:rPr>
              <a:t> Wen</a:t>
            </a:r>
            <a:endParaRPr lang="en-US" altLang="zh-CN" sz="2400" b="1" dirty="0">
              <a:solidFill>
                <a:schemeClr val="tx1">
                  <a:lumMod val="85000"/>
                  <a:lumOff val="15000"/>
                </a:schemeClr>
              </a:solidFill>
              <a:latin typeface="Cambria" panose="02040503050406030204" charset="0"/>
              <a:cs typeface="Cambria" panose="02040503050406030204" charset="0"/>
            </a:endParaRPr>
          </a:p>
          <a:p>
            <a:pPr lvl="0" algn="ctr">
              <a:lnSpc>
                <a:spcPct val="150000"/>
              </a:lnSpc>
            </a:pPr>
            <a:r>
              <a:rPr lang="en-US" altLang="zh-CN" sz="2400" dirty="0">
                <a:solidFill>
                  <a:srgbClr val="485C80"/>
                </a:solidFill>
                <a:latin typeface="Cambria" panose="02040503050406030204" charset="0"/>
                <a:cs typeface="Cambria" panose="02040503050406030204" charset="0"/>
              </a:rPr>
              <a:t>2026.07.26</a:t>
            </a:r>
            <a:endParaRPr lang="en-US" altLang="zh-CN" sz="2400" dirty="0">
              <a:solidFill>
                <a:srgbClr val="485C80"/>
              </a:solidFill>
              <a:latin typeface="Cambria" panose="02040503050406030204" charset="0"/>
              <a:cs typeface="Cambria" panose="020405030504060302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110" y="777875"/>
            <a:ext cx="5658485" cy="60020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8505" y="778510"/>
            <a:ext cx="5159375" cy="60794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695325" y="-156210"/>
            <a:ext cx="794829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优化introduction部分和方法论部分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940435" y="1386840"/>
            <a:ext cx="4669155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1.继续优化结构图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2.继续优化论文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3.听老师后续安排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algn="l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p"/>
            </a:pP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4.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学习英语和教资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6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5325" y="-156210"/>
            <a:ext cx="794829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后期规划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23490" y="3944097"/>
            <a:ext cx="211699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/>
            <a:r>
              <a:rPr lang="en-US" altLang="zh-CN" sz="4400" strike="noStrike" cap="none" spc="0" noProof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mbria" panose="02040503050406030204" charset="0"/>
                <a:ea typeface="+mn-ea"/>
                <a:cs typeface="Cambria" panose="02040503050406030204" charset="0"/>
              </a:rPr>
              <a:t>Thanks!</a:t>
            </a:r>
            <a:endParaRPr lang="en-US" altLang="zh-CN" sz="4400" strike="noStrike" cap="none" spc="0" noProof="1">
              <a:solidFill>
                <a:schemeClr val="tx1">
                  <a:lumMod val="75000"/>
                  <a:lumOff val="25000"/>
                </a:schemeClr>
              </a:solidFill>
              <a:effectLst/>
              <a:latin typeface="Cambria" panose="02040503050406030204" charset="0"/>
              <a:cs typeface="Cambria" panose="02040503050406030204" charset="0"/>
            </a:endParaRPr>
          </a:p>
        </p:txBody>
      </p:sp>
      <p:sp>
        <p:nvSpPr>
          <p:cNvPr id="3" name="文本框 25"/>
          <p:cNvSpPr txBox="1"/>
          <p:nvPr/>
        </p:nvSpPr>
        <p:spPr>
          <a:xfrm>
            <a:off x="1772443" y="1522169"/>
            <a:ext cx="8647113" cy="1655966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 algn="ctr">
              <a:lnSpc>
                <a:spcPct val="180000"/>
              </a:lnSpc>
            </a:pPr>
            <a:r>
              <a:rPr lang="en-US" altLang="zh-CN" sz="6600" b="1" dirty="0">
                <a:latin typeface="Cambria" panose="02040503050406030204" charset="0"/>
                <a:ea typeface="微软雅黑" panose="020B0503020204020204" pitchFamily="34" charset="-122"/>
              </a:rPr>
              <a:t>Q &amp; A</a:t>
            </a:r>
            <a:endParaRPr lang="en-US" altLang="zh-CN" sz="6600" b="1" dirty="0">
              <a:latin typeface="Cambria" panose="02040503050406030204" charset="0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标题 5"/>
          <p:cNvSpPr txBox="1">
            <a:spLocks noGrp="1"/>
          </p:cNvSpPr>
          <p:nvPr>
            <p:ph type="title"/>
          </p:nvPr>
        </p:nvSpPr>
        <p:spPr>
          <a:xfrm>
            <a:off x="424800" y="3707"/>
            <a:ext cx="8228012" cy="1088390"/>
          </a:xfr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3600" b="1" spc="0" noProof="0" dirty="0">
                <a:ln>
                  <a:noFill/>
                </a:ln>
                <a:effectLst/>
                <a:uLnTx/>
                <a:uFillTx/>
                <a:latin typeface="Times New Roman" panose="02020603050405020304" charset="0"/>
                <a:ea typeface="宋体" panose="02010600030101010101" pitchFamily="2" charset="-122"/>
                <a:cs typeface="Cambria" panose="02040503050406030204" charset="0"/>
                <a:sym typeface="+mn-ea"/>
              </a:rPr>
              <a:t>汇报内容：</a:t>
            </a:r>
            <a:endParaRPr lang="zh-CN" altLang="en-US" sz="3600" b="1" spc="0" noProof="0" dirty="0">
              <a:ln>
                <a:noFill/>
              </a:ln>
              <a:effectLst/>
              <a:uLnTx/>
              <a:uFillTx/>
              <a:latin typeface="Times New Roman" panose="02020603050405020304" charset="0"/>
              <a:ea typeface="宋体" panose="02010600030101010101" pitchFamily="2" charset="-122"/>
              <a:cs typeface="Cambria" panose="02040503050406030204" charset="0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3405" y="233934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完成摘要部分的撰写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573405" y="296291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整理的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Related work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写作逻辑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73405" y="424942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优化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introduction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部分和方法论部分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73405" y="167640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整理摘要的写作逻辑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73405" y="358648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完成</a:t>
            </a:r>
            <a:r>
              <a:rPr lang="en-US" altLang="zh-CN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Related work</a:t>
            </a: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的撰写并找参考文献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73405" y="4912360"/>
            <a:ext cx="11192510" cy="6629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457200" indent="-45720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p"/>
            </a:pPr>
            <a:r>
              <a:rPr lang="zh-CN" altLang="en-US" sz="20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后期规划</a:t>
            </a: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endParaRPr lang="zh-CN" altLang="en-US" sz="2000" b="1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3" name="流程图: 过程 2"/>
          <p:cNvSpPr/>
          <p:nvPr/>
        </p:nvSpPr>
        <p:spPr>
          <a:xfrm>
            <a:off x="503555" y="855345"/>
            <a:ext cx="3080385" cy="762635"/>
          </a:xfrm>
          <a:prstGeom prst="flowChart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第一句话：研究场景与识别难点（背景）</a:t>
            </a:r>
            <a:endParaRPr lang="zh-CN" altLang="en-US"/>
          </a:p>
        </p:txBody>
      </p:sp>
      <p:sp>
        <p:nvSpPr>
          <p:cNvPr id="4" name="流程图: 过程 3"/>
          <p:cNvSpPr/>
          <p:nvPr/>
        </p:nvSpPr>
        <p:spPr>
          <a:xfrm>
            <a:off x="503555" y="1931670"/>
            <a:ext cx="3080385" cy="784860"/>
          </a:xfrm>
          <a:prstGeom prst="flowChart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第二句话：核心研究问题（轻量</a:t>
            </a:r>
            <a:r>
              <a:rPr lang="en-US" altLang="zh-CN"/>
              <a:t>+</a:t>
            </a:r>
            <a:r>
              <a:rPr lang="zh-CN" altLang="en-US"/>
              <a:t>检测精度</a:t>
            </a:r>
            <a:r>
              <a:rPr lang="en-US" altLang="zh-CN"/>
              <a:t>+</a:t>
            </a:r>
            <a:r>
              <a:rPr lang="zh-CN" altLang="en-US"/>
              <a:t>复杂环境</a:t>
            </a:r>
            <a:r>
              <a:rPr lang="zh-CN" altLang="en-US"/>
              <a:t>）</a:t>
            </a:r>
            <a:endParaRPr lang="zh-CN" altLang="en-US"/>
          </a:p>
        </p:txBody>
      </p:sp>
      <p:sp>
        <p:nvSpPr>
          <p:cNvPr id="5" name="流程图: 过程 4"/>
          <p:cNvSpPr/>
          <p:nvPr/>
        </p:nvSpPr>
        <p:spPr>
          <a:xfrm>
            <a:off x="503555" y="3042920"/>
            <a:ext cx="3080385" cy="762635"/>
          </a:xfrm>
          <a:prstGeom prst="flowChart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第三句话：整体解决方案（提出</a:t>
            </a:r>
            <a:r>
              <a:rPr lang="en-US" altLang="zh-CN"/>
              <a:t>PEFA-YOLO</a:t>
            </a:r>
            <a:r>
              <a:rPr lang="zh-CN" altLang="en-US"/>
              <a:t>模型）</a:t>
            </a:r>
            <a:endParaRPr lang="zh-CN" altLang="en-US"/>
          </a:p>
        </p:txBody>
      </p:sp>
      <p:sp>
        <p:nvSpPr>
          <p:cNvPr id="6" name="流程图: 过程 5"/>
          <p:cNvSpPr/>
          <p:nvPr/>
        </p:nvSpPr>
        <p:spPr>
          <a:xfrm>
            <a:off x="503555" y="4309745"/>
            <a:ext cx="3080385" cy="762635"/>
          </a:xfrm>
          <a:prstGeom prst="flowChart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第四句话：介绍创新点一：轻量化</a:t>
            </a:r>
            <a:r>
              <a:rPr lang="en-US" altLang="zh-CN"/>
              <a:t>Backbone</a:t>
            </a:r>
            <a:endParaRPr lang="en-US" altLang="zh-CN"/>
          </a:p>
        </p:txBody>
      </p:sp>
      <p:sp>
        <p:nvSpPr>
          <p:cNvPr id="7" name="流程图: 过程 6"/>
          <p:cNvSpPr/>
          <p:nvPr/>
        </p:nvSpPr>
        <p:spPr>
          <a:xfrm>
            <a:off x="503555" y="5452745"/>
            <a:ext cx="3080385" cy="762635"/>
          </a:xfrm>
          <a:prstGeom prst="flowChart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第五句话：介绍创新点二：</a:t>
            </a:r>
            <a:r>
              <a:rPr lang="en-US" altLang="zh-CN"/>
              <a:t>C2PSA</a:t>
            </a:r>
            <a:r>
              <a:rPr lang="zh-CN" altLang="en-US"/>
              <a:t>中的</a:t>
            </a:r>
            <a:r>
              <a:rPr lang="en-US" altLang="zh-CN"/>
              <a:t>WDAM</a:t>
            </a:r>
            <a:r>
              <a:rPr lang="zh-CN" altLang="en-US"/>
              <a:t>与</a:t>
            </a:r>
            <a:r>
              <a:rPr lang="en-US" altLang="zh-CN"/>
              <a:t>AFFN</a:t>
            </a:r>
            <a:endParaRPr lang="en-US" altLang="zh-CN"/>
          </a:p>
        </p:txBody>
      </p:sp>
      <p:sp>
        <p:nvSpPr>
          <p:cNvPr id="8" name="流程图: 过程 7"/>
          <p:cNvSpPr/>
          <p:nvPr/>
        </p:nvSpPr>
        <p:spPr>
          <a:xfrm>
            <a:off x="5064125" y="5504180"/>
            <a:ext cx="3080385" cy="762635"/>
          </a:xfrm>
          <a:prstGeom prst="flowChart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第六句话：介绍创新点三：</a:t>
            </a:r>
            <a:r>
              <a:rPr lang="en-US" altLang="zh-CN"/>
              <a:t>Neck</a:t>
            </a:r>
            <a:r>
              <a:rPr lang="zh-CN" altLang="en-US"/>
              <a:t>中的</a:t>
            </a:r>
            <a:r>
              <a:rPr lang="en-US" altLang="zh-CN"/>
              <a:t>C3k2-DEG</a:t>
            </a:r>
            <a:endParaRPr lang="en-US" altLang="zh-CN"/>
          </a:p>
        </p:txBody>
      </p:sp>
      <p:sp>
        <p:nvSpPr>
          <p:cNvPr id="9" name="流程图: 过程 8"/>
          <p:cNvSpPr/>
          <p:nvPr/>
        </p:nvSpPr>
        <p:spPr>
          <a:xfrm>
            <a:off x="5064125" y="4357370"/>
            <a:ext cx="3961765" cy="762635"/>
          </a:xfrm>
          <a:prstGeom prst="flowChart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第七句话：总结模型在精度、效率和稳定性方面的综合表现。</a:t>
            </a:r>
            <a:endParaRPr lang="zh-CN" altLang="en-US"/>
          </a:p>
        </p:txBody>
      </p:sp>
      <p:sp>
        <p:nvSpPr>
          <p:cNvPr id="11" name="流程图: 过程 10"/>
          <p:cNvSpPr/>
          <p:nvPr/>
        </p:nvSpPr>
        <p:spPr>
          <a:xfrm>
            <a:off x="5064125" y="3042920"/>
            <a:ext cx="3961765" cy="762635"/>
          </a:xfrm>
          <a:prstGeom prst="flowChartProcess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第八句话：实际应用意义</a:t>
            </a:r>
            <a:endParaRPr lang="zh-CN" altLang="en-US"/>
          </a:p>
        </p:txBody>
      </p:sp>
      <p:cxnSp>
        <p:nvCxnSpPr>
          <p:cNvPr id="12" name="直接箭头连接符 11"/>
          <p:cNvCxnSpPr>
            <a:stCxn id="3" idx="2"/>
            <a:endCxn id="4" idx="0"/>
          </p:cNvCxnSpPr>
          <p:nvPr/>
        </p:nvCxnSpPr>
        <p:spPr>
          <a:xfrm>
            <a:off x="2044065" y="1617980"/>
            <a:ext cx="0" cy="3136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3" name="直接箭头连接符 12"/>
          <p:cNvCxnSpPr>
            <a:stCxn id="4" idx="2"/>
            <a:endCxn id="5" idx="0"/>
          </p:cNvCxnSpPr>
          <p:nvPr/>
        </p:nvCxnSpPr>
        <p:spPr>
          <a:xfrm>
            <a:off x="2044065" y="2716530"/>
            <a:ext cx="0" cy="3263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4" name="直接箭头连接符 13"/>
          <p:cNvCxnSpPr>
            <a:stCxn id="5" idx="2"/>
            <a:endCxn id="6" idx="0"/>
          </p:cNvCxnSpPr>
          <p:nvPr/>
        </p:nvCxnSpPr>
        <p:spPr>
          <a:xfrm>
            <a:off x="2044065" y="3805555"/>
            <a:ext cx="0" cy="5041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箭头连接符 14"/>
          <p:cNvCxnSpPr>
            <a:stCxn id="6" idx="2"/>
            <a:endCxn id="7" idx="0"/>
          </p:cNvCxnSpPr>
          <p:nvPr/>
        </p:nvCxnSpPr>
        <p:spPr>
          <a:xfrm>
            <a:off x="2044065" y="5072380"/>
            <a:ext cx="0" cy="38036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箭头连接符 15"/>
          <p:cNvCxnSpPr>
            <a:stCxn id="7" idx="3"/>
          </p:cNvCxnSpPr>
          <p:nvPr/>
        </p:nvCxnSpPr>
        <p:spPr>
          <a:xfrm>
            <a:off x="3583940" y="5834380"/>
            <a:ext cx="1480185" cy="63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箭头连接符 16"/>
          <p:cNvCxnSpPr>
            <a:stCxn id="8" idx="0"/>
          </p:cNvCxnSpPr>
          <p:nvPr/>
        </p:nvCxnSpPr>
        <p:spPr>
          <a:xfrm flipV="1">
            <a:off x="6604635" y="5120005"/>
            <a:ext cx="1905" cy="3841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箭头连接符 17"/>
          <p:cNvCxnSpPr/>
          <p:nvPr/>
        </p:nvCxnSpPr>
        <p:spPr>
          <a:xfrm flipV="1">
            <a:off x="6606540" y="3805555"/>
            <a:ext cx="0" cy="518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椭圆 9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1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631190" y="-239395"/>
            <a:ext cx="6739255" cy="113982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整理摘要的写作逻辑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0" name="椭圆 9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2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23265" y="-116840"/>
            <a:ext cx="6096000" cy="7905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完成摘要部分的撰写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rcRect t="4539" b="1155"/>
          <a:stretch>
            <a:fillRect/>
          </a:stretch>
        </p:blipFill>
        <p:spPr>
          <a:xfrm>
            <a:off x="1995805" y="869315"/>
            <a:ext cx="8039100" cy="59105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3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31190" y="-180975"/>
            <a:ext cx="609600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整理的Related work写作逻辑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7" name="图片 6" descr="pefa-related-work-logic-pp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39725" y="796290"/>
            <a:ext cx="10523220" cy="59194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31190" y="-179070"/>
            <a:ext cx="828421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完成Related work的撰写并找参考文献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245" y="798195"/>
            <a:ext cx="5621020" cy="60591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1440" y="831850"/>
            <a:ext cx="5597525" cy="60255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4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110" y="782320"/>
            <a:ext cx="6501765" cy="60090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1735" y="908050"/>
            <a:ext cx="5680075" cy="55143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31190" y="-179070"/>
            <a:ext cx="828421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完成Related work的撰写并找参考文献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4294967295"/>
          </p:nvPr>
        </p:nvSpPr>
        <p:spPr>
          <a:xfrm>
            <a:off x="3905886" y="6417850"/>
            <a:ext cx="2205685" cy="365125"/>
          </a:xfrm>
        </p:spPr>
        <p:txBody>
          <a:bodyPr/>
          <a:lstStyle/>
          <a:p>
            <a:r>
              <a:rPr kumimoji="0" lang="zh-CN" altLang="en-US" sz="17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charset="0"/>
                <a:ea typeface="微软雅黑" panose="020B0503020204020204" pitchFamily="34" charset="-122"/>
              </a:rPr>
              <a:t>Your Title</a:t>
            </a:r>
            <a:endParaRPr kumimoji="0" lang="zh-CN" altLang="en-US" sz="1700" b="0" i="0" u="none" strike="noStrike" kern="1200" cap="none" spc="0" normalizeH="0" baseline="0" noProof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mbria" panose="0204050305040603020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48665" y="106680"/>
            <a:ext cx="1126744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3200"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B01D-A149-D441-BBAD-2ADDF289A053}" type="slidenum">
              <a:rPr kumimoji="1" lang="zh-CN" altLang="en-US" sz="1600" b="1" smtClean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</a:fld>
            <a:endParaRPr kumimoji="1" lang="zh-CN" altLang="en-US" sz="1600" b="1" dirty="0" smtClean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5325" y="-156210"/>
            <a:ext cx="794829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优化introduction部分和方法论部分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7" name="图片 6" descr="ChatGPT Image 2026年7月26日 14_43_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5" y="984250"/>
            <a:ext cx="9533890" cy="53657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A256B01D-A149-D441-BBAD-2ADDF289A053}" type="slidenum">
              <a:rPr kumimoji="1" lang="zh-CN" altLang="en-US" smtClean="0"/>
            </a:fld>
            <a:endParaRPr kumimoji="1" lang="zh-CN" altLang="en-US" dirty="0"/>
          </a:p>
        </p:txBody>
      </p:sp>
      <p:sp>
        <p:nvSpPr>
          <p:cNvPr id="14" name="椭圆 13"/>
          <p:cNvSpPr/>
          <p:nvPr userDrawn="1"/>
        </p:nvSpPr>
        <p:spPr>
          <a:xfrm>
            <a:off x="118110" y="142240"/>
            <a:ext cx="513080" cy="49276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400" b="1">
                <a:solidFill>
                  <a:schemeClr val="tx1"/>
                </a:solidFill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rPr>
              <a:t>5</a:t>
            </a:r>
            <a:endParaRPr lang="en-US" altLang="zh-CN" sz="2400" b="1">
              <a:solidFill>
                <a:schemeClr val="tx1"/>
              </a:solidFill>
              <a:latin typeface="Times New Roman" panose="02020603050405020304" charset="0"/>
              <a:ea typeface="楷体" panose="02010609060101010101" charset="-122"/>
              <a:cs typeface="Times New Roman" panose="02020603050405020304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110" y="826770"/>
            <a:ext cx="5387340" cy="59931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2640" y="829310"/>
            <a:ext cx="5398135" cy="595058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95325" y="-156210"/>
            <a:ext cx="794829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indent="0" fontAlgn="auto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None/>
            </a:pPr>
            <a:r>
              <a:rPr lang="zh-CN" altLang="en-US" sz="32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优化introduction部分和方法论部分</a:t>
            </a:r>
            <a:endParaRPr lang="zh-CN" altLang="en-US" sz="320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571</Words>
  <Application>WPS 演示</Application>
  <PresentationFormat>宽屏</PresentationFormat>
  <Paragraphs>105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宋体</vt:lpstr>
      <vt:lpstr>Wingdings</vt:lpstr>
      <vt:lpstr>隶书</vt:lpstr>
      <vt:lpstr>微软雅黑</vt:lpstr>
      <vt:lpstr>华文隶书</vt:lpstr>
      <vt:lpstr>Cambria</vt:lpstr>
      <vt:lpstr>Times New Roman</vt:lpstr>
      <vt:lpstr>楷体</vt:lpstr>
      <vt:lpstr>等线</vt:lpstr>
      <vt:lpstr>Arial Unicode MS</vt:lpstr>
      <vt:lpstr>等线 Light</vt:lpstr>
      <vt:lpstr>Office 主题​​</vt:lpstr>
      <vt:lpstr>自定义设计方案</vt:lpstr>
      <vt:lpstr>PowerPoint 演示文稿</vt:lpstr>
      <vt:lpstr>汇报内容：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Hong Tao</dc:creator>
  <cp:lastModifiedBy>Eghver</cp:lastModifiedBy>
  <cp:revision>80</cp:revision>
  <dcterms:created xsi:type="dcterms:W3CDTF">2020-11-02T08:12:00Z</dcterms:created>
  <dcterms:modified xsi:type="dcterms:W3CDTF">2026-07-26T08:29:38Z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971CEDAAB5AC462FB58C7AC32BEBDC57_13</vt:lpwstr>
  </property>
</Properties>
</file>