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8"/>
  </p:notesMasterIdLst>
  <p:sldIdLst>
    <p:sldId id="256" r:id="rId4"/>
    <p:sldId id="272" r:id="rId5"/>
    <p:sldId id="302" r:id="rId6"/>
    <p:sldId id="303" r:id="rId7"/>
    <p:sldId id="261" r:id="rId8"/>
    <p:sldId id="273" r:id="rId9"/>
    <p:sldId id="276" r:id="rId10"/>
    <p:sldId id="278" r:id="rId11"/>
    <p:sldId id="304" r:id="rId12"/>
    <p:sldId id="305" r:id="rId13"/>
    <p:sldId id="306" r:id="rId14"/>
    <p:sldId id="307" r:id="rId15"/>
    <p:sldId id="296" r:id="rId16"/>
    <p:sldId id="265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openaccess.thecvf.com/content/CVPR2026/papers/Lai_The_Golden_Subspace_Where_Efficiency_Meets_Generalization_in_Continual_Test-Time_CVPR_2026_paper.pdf" TargetMode="Externa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openaccess.thecvf.com/content/CVPR2026/papers/Lai_The_Golden_Subspace_Where_Efficiency_Meets_Generalization_in_Continual_Test-Time_CVPR_2026_paper.pdf" TargetMode="Externa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hyperlink" Target="https://openaccess.thecvf.com/content/CVPR2026/papers/Lai_The_Golden_Subspace_Where_Efficiency_Meets_Generalization_in_Continual_Test-Time_CVPR_2026_paper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hyperlink" Target="https://openaccess.thecvf.com/content/CVPR2026/papers/Lai_The_Golden_Subspace_Where_Efficiency_Meets_Generalization_in_Continual_Test-Time_CVPR_2026_paper.pdf" TargetMode="Externa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openaccess.thecvf.com/content/CVPR2026/papers/Lai_The_Golden_Subspace_Where_Efficiency_Meets_Generalization_in_Continual_Test-Time_CVPR_2026_paper.pdf" TargetMode="Externa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openaccess.thecvf.com/content/CVPR2026/papers/Lai_The_Golden_Subspace_Where_Efficiency_Meets_Generalization_in_Continual_Test-Time_CVPR_2026_paper.pdf" TargetMode="Externa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openaccess.thecvf.com/content/CVPR2026/papers/Lai_The_Golden_Subspace_Where_Efficiency_Meets_Generalization_in_Continual_Test-Time_CVPR_2026_paper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2274570"/>
            <a:ext cx="8648065" cy="1052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4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Work Report</a:t>
            </a:r>
            <a:endParaRPr lang="en-US" altLang="zh-CN" sz="54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D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ongzhao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Wen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2026.08.02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44220" y="51435"/>
            <a:ext cx="819150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理解TTA原理并整理笔记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10" name="图片 9" descr="ChatGPT Image 2026年8月2日 16_21_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16165" y="781050"/>
            <a:ext cx="4700905" cy="587438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70840" y="1176020"/>
            <a:ext cx="6938645" cy="526224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400"/>
              <a:t>TTA</a:t>
            </a:r>
            <a:r>
              <a:rPr lang="zh-CN" altLang="en-US" sz="2400"/>
              <a:t>（</a:t>
            </a:r>
            <a:r>
              <a:rPr lang="en-US" altLang="zh-CN" sz="2400"/>
              <a:t>Test-Time Adaptation</a:t>
            </a:r>
            <a:r>
              <a:rPr lang="zh-CN" altLang="en-US" sz="2400"/>
              <a:t>，测试时适应）是指模型在完成源域训练并部署后，当测试数据由于雾天、夜晚、模糊、噪声或设备变化等原因与训练数据分布不一致时，不依赖目标域真实标签，而是利用当前测试数据自身的信息构造熵最小化、一致性约束、伪标签或</a:t>
            </a:r>
            <a:r>
              <a:rPr lang="en-US" altLang="zh-CN" sz="2400"/>
              <a:t>BN</a:t>
            </a:r>
            <a:r>
              <a:rPr lang="zh-CN" altLang="en-US" sz="2400"/>
              <a:t>统计更新等无监督信号，对模型中的少量参数或归一化统计量进行在线调整。其基本过程是：当前测试数据输入预训练模型完成前向预测，再根据预测结果构造无监督损失，通过反向传播轻量更新模型，使其更适合当前目标域，并提升当前或后续测试样本的预测效果。与普通测试只进行前向推理、模型参数保持不变不同，</a:t>
            </a:r>
            <a:r>
              <a:rPr lang="en-US" altLang="zh-CN" sz="2400"/>
              <a:t>TTA</a:t>
            </a:r>
            <a:r>
              <a:rPr lang="zh-CN" altLang="en-US" sz="2400"/>
              <a:t>强调模型在测试阶段能够“边测试、边适应”，但不会重新使用源域数据或完整训练整个网络。</a:t>
            </a:r>
            <a:endParaRPr lang="zh-CN" alt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749935" y="6286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修改优化论文初稿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236855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935" y="1095375"/>
            <a:ext cx="10407650" cy="53193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81710" y="85090"/>
            <a:ext cx="6096000" cy="5626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>
              <a:buClrTx/>
              <a:buSzTx/>
              <a:buFontTx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修改优化YOLO模型架构图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buClrTx/>
              <a:buSzTx/>
              <a:buFontTx/>
            </a:pP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236855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645" y="857250"/>
            <a:ext cx="9834245" cy="6000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40435" y="1386840"/>
            <a:ext cx="466915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1.继续读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CTTA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相关论文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2.继续学习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TTA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原理，复现论文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3.听老师后续安排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4.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学习英语和教资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5325" y="-156210"/>
            <a:ext cx="794829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后期规划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233934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13931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理解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TTA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原理并整理笔记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3405" y="352552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修改优化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YOLO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模型架构图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3405" y="147637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TTA论文阅读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3405" y="286258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修改优化论文初稿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3405" y="42487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后期规划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0" name="椭圆 9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1190" y="-239395"/>
            <a:ext cx="6739255" cy="11398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4190" y="801370"/>
            <a:ext cx="8185785" cy="2826385"/>
          </a:xfrm>
          <a:prstGeom prst="rect">
            <a:avLst/>
          </a:prstGeom>
        </p:spPr>
      </p:pic>
      <p:sp>
        <p:nvSpPr>
          <p:cNvPr id="22" name="文本占位符 21"/>
          <p:cNvSpPr>
            <a:spLocks noGrp="1"/>
          </p:cNvSpPr>
          <p:nvPr>
            <p:ph type="body" sz="quarter" idx="1"/>
          </p:nvPr>
        </p:nvSpPr>
        <p:spPr>
          <a:xfrm>
            <a:off x="593090" y="3710305"/>
            <a:ext cx="10711180" cy="2953385"/>
          </a:xfrm>
        </p:spPr>
        <p:txBody>
          <a:bodyPr>
            <a:noAutofit/>
          </a:bodyPr>
          <a:lstStyle/>
          <a:p>
            <a:pPr algn="l"/>
            <a:r>
              <a:rPr lang="zh-CN" altLang="en-US" sz="2400" dirty="0"/>
              <a:t>论文题目：</a:t>
            </a:r>
            <a:r>
              <a:rPr lang="en-US" altLang="zh-CN" sz="2400" dirty="0"/>
              <a:t> The Golden Subspace: Where Efficiency Meets Generalization  in Continual Test-Time Adaptation</a:t>
            </a:r>
            <a:endParaRPr lang="en-US" altLang="zh-CN" sz="2400" dirty="0"/>
          </a:p>
          <a:p>
            <a:pPr algn="l"/>
            <a:r>
              <a:rPr lang="zh-CN" altLang="en-US" sz="2400" dirty="0"/>
              <a:t>论文来源：</a:t>
            </a:r>
            <a:r>
              <a:rPr lang="en-US" altLang="zh-CN" sz="2400" dirty="0"/>
              <a:t> CVPR 2026</a:t>
            </a:r>
            <a:endParaRPr lang="zh-CN" altLang="en-US" sz="2400" dirty="0"/>
          </a:p>
          <a:p>
            <a:pPr algn="l"/>
            <a:r>
              <a:rPr lang="zh-CN" altLang="en-US" sz="2400" dirty="0"/>
              <a:t>论文地址：</a:t>
            </a:r>
            <a:r>
              <a:rPr lang="en-US" altLang="zh-CN" sz="2400" dirty="0"/>
              <a:t> </a:t>
            </a:r>
            <a:r>
              <a:rPr lang="en-US" altLang="zh-CN" sz="2400" dirty="0">
                <a:hlinkClick r:id="rId2" tooltip="" action="ppaction://hlinkfile"/>
              </a:rPr>
              <a:t>https://openaccess.thecvf.com/content/CVPR2026/papers/Lai_The_Golden_Subspace_Where_Efficiency_Meets_Generalization_in_Continual_Test-Time_CVPR_2026_paper.pdf</a:t>
            </a:r>
            <a:endParaRPr lang="en-US" altLang="zh-CN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0" name="椭圆 9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3265" y="-116840"/>
            <a:ext cx="6096000" cy="7905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摘要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635" y="768985"/>
            <a:ext cx="4855845" cy="60890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110480" y="5949950"/>
            <a:ext cx="689800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>
                <a:sym typeface="+mn-ea"/>
                <a:hlinkClick r:id="rId2" action="ppaction://hlinkfile"/>
              </a:rPr>
              <a:t>https://openaccess.thecvf.com/content/CVPR2026/papers/</a:t>
            </a:r>
            <a:endParaRPr lang="en-US" altLang="zh-CN" sz="2400" dirty="0">
              <a:sym typeface="+mn-ea"/>
              <a:hlinkClick r:id="rId2" action="ppaction://hlinkfil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78815" y="10668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这篇文章想解决什么问题?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1470" y="802640"/>
            <a:ext cx="10667365" cy="13836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/>
              <a:t>总述：在测试数据持续变化、没有真实标签、不能访问源域数据的条件下，如何避免高成本地更新整个模型，同时又能有效修正因域偏移而产生的错误特征。</a:t>
            </a:r>
            <a:endParaRPr lang="zh-CN" altLang="en-US" sz="2800"/>
          </a:p>
        </p:txBody>
      </p:sp>
      <p:sp>
        <p:nvSpPr>
          <p:cNvPr id="9" name="文本框 8"/>
          <p:cNvSpPr txBox="1"/>
          <p:nvPr/>
        </p:nvSpPr>
        <p:spPr>
          <a:xfrm>
            <a:off x="224790" y="2186305"/>
            <a:ext cx="6843395" cy="230695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/>
              <a:t>问题</a:t>
            </a:r>
            <a:r>
              <a:rPr lang="en-US" altLang="zh-CN" sz="2400"/>
              <a:t>1</a:t>
            </a:r>
            <a:r>
              <a:rPr lang="zh-CN" altLang="en-US" sz="2400"/>
              <a:t>：现有方法更新范围过大，计算开销高，并且容易产生长期漂移。</a:t>
            </a:r>
            <a:endParaRPr lang="zh-CN" altLang="en-US" sz="2400"/>
          </a:p>
          <a:p>
            <a:r>
              <a:rPr lang="zh-CN" altLang="en-US" sz="2400"/>
              <a:t>很多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CTTA</a:t>
            </a:r>
            <a:r>
              <a:rPr lang="zh-CN" altLang="en-US" sz="2400"/>
              <a:t>方法会更新整个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Backbone</a:t>
            </a:r>
            <a:r>
              <a:rPr lang="zh-CN" altLang="en-US" sz="2400"/>
              <a:t>、分类器或大量网络参数，这种方式虽然能够短期拟合当前测试批次，但在线计算量较大，而且模型会不断受到无标签伪监督的影响。</a:t>
            </a:r>
            <a:endParaRPr lang="zh-CN" altLang="en-US" sz="2400"/>
          </a:p>
        </p:txBody>
      </p:sp>
      <p:sp>
        <p:nvSpPr>
          <p:cNvPr id="10" name="文本框 9"/>
          <p:cNvSpPr txBox="1"/>
          <p:nvPr/>
        </p:nvSpPr>
        <p:spPr>
          <a:xfrm>
            <a:off x="224790" y="4634865"/>
            <a:ext cx="6381115" cy="11988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/>
              <a:t>问题</a:t>
            </a:r>
            <a:r>
              <a:rPr lang="en-US" altLang="zh-CN" sz="2400"/>
              <a:t>2</a:t>
            </a:r>
            <a:r>
              <a:rPr lang="zh-CN" altLang="en-US" sz="2400"/>
              <a:t>：在没有真实标签的条件下，如何动态确定“哪些方向需要修改”以及“每个方向修改多少”。</a:t>
            </a:r>
            <a:endParaRPr lang="zh-CN" altLang="en-US" sz="2400"/>
          </a:p>
        </p:txBody>
      </p:sp>
      <p:sp>
        <p:nvSpPr>
          <p:cNvPr id="11" name="文本框 10"/>
          <p:cNvSpPr txBox="1"/>
          <p:nvPr/>
        </p:nvSpPr>
        <p:spPr>
          <a:xfrm>
            <a:off x="0" y="6322695"/>
            <a:ext cx="80765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>
                <a:sym typeface="+mn-ea"/>
                <a:hlinkClick r:id="rId1" action="ppaction://hlinkfile"/>
              </a:rPr>
              <a:t>https://openaccess.thecvf.com/content/CVPR2026/papers/</a:t>
            </a:r>
            <a:endParaRPr lang="en-US" altLang="zh-CN" sz="2400" dirty="0">
              <a:sym typeface="+mn-ea"/>
              <a:hlinkClick r:id="rId1" action="ppaction://hlinkfile"/>
            </a:endParaRPr>
          </a:p>
        </p:txBody>
      </p:sp>
      <p:pic>
        <p:nvPicPr>
          <p:cNvPr id="12" name="图片 11" descr="ChatGPT Image 2026年8月2日 15_18_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005" y="1737360"/>
            <a:ext cx="5137785" cy="38544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1190" y="51435"/>
            <a:ext cx="71469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论文用什么方法解决了提出的问题?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8110" y="850900"/>
            <a:ext cx="11103610" cy="13836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/>
              <a:t>总述：论文提出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GOLD</a:t>
            </a:r>
            <a:r>
              <a:rPr lang="zh-CN" altLang="en-US" sz="2800"/>
              <a:t>框架，通过“黄金子空间投影 </a:t>
            </a:r>
            <a:r>
              <a:rPr lang="en-US" altLang="zh-CN" sz="2800"/>
              <a:t>+ </a:t>
            </a:r>
            <a:r>
              <a:rPr lang="zh-CN" altLang="en-US" sz="2800"/>
              <a:t>自适应缩放”的低秩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Adapter</a:t>
            </a:r>
            <a:r>
              <a:rPr lang="zh-CN" altLang="en-US" sz="2800"/>
              <a:t>，只在少数真正影响分类结果的关键特征方向上修正目标域特征，而不是更新整个网络。</a:t>
            </a:r>
            <a:endParaRPr lang="zh-CN" altLang="en-US" sz="2800"/>
          </a:p>
        </p:txBody>
      </p:sp>
      <p:sp>
        <p:nvSpPr>
          <p:cNvPr id="8" name="文本框 7"/>
          <p:cNvSpPr txBox="1"/>
          <p:nvPr/>
        </p:nvSpPr>
        <p:spPr>
          <a:xfrm>
            <a:off x="118110" y="2234565"/>
            <a:ext cx="5487035" cy="805180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2400"/>
              <a:t>方法</a:t>
            </a:r>
            <a:r>
              <a:rPr lang="en-US" altLang="zh-CN" sz="2400"/>
              <a:t>1</a:t>
            </a:r>
            <a:r>
              <a:rPr lang="zh-CN" altLang="en-US" sz="2400"/>
              <a:t>：利用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AGOP</a:t>
            </a:r>
            <a:r>
              <a:rPr lang="zh-CN" altLang="en-US" sz="2400"/>
              <a:t>动态更新黄金子空间，确定“往哪些方向修改”。</a:t>
            </a:r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118110" y="3248660"/>
            <a:ext cx="5371465" cy="119888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400"/>
              <a:t>方法</a:t>
            </a:r>
            <a:r>
              <a:rPr lang="en-US" altLang="zh-CN" sz="2400"/>
              <a:t>2</a:t>
            </a:r>
            <a:r>
              <a:rPr lang="zh-CN" altLang="en-US" sz="2400"/>
              <a:t>：利用一致性损失和原型对比损失更新缩放向量，确定“每个方向修改多少”。</a:t>
            </a:r>
            <a:endParaRPr lang="zh-CN" altLang="en-US" sz="2400"/>
          </a:p>
        </p:txBody>
      </p:sp>
      <p:sp>
        <p:nvSpPr>
          <p:cNvPr id="11" name="文本框 10"/>
          <p:cNvSpPr txBox="1"/>
          <p:nvPr/>
        </p:nvSpPr>
        <p:spPr>
          <a:xfrm>
            <a:off x="0" y="6322695"/>
            <a:ext cx="80765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dirty="0">
                <a:sym typeface="+mn-ea"/>
                <a:hlinkClick r:id="rId1" action="ppaction://hlinkfile"/>
              </a:rPr>
              <a:t>https://openaccess.thecvf.com/content/CVPR2026/papers/</a:t>
            </a:r>
            <a:endParaRPr lang="en-US" altLang="zh-CN" sz="2400" dirty="0">
              <a:sym typeface="+mn-ea"/>
              <a:hlinkClick r:id="rId1" action="ppaction://hlinkfile"/>
            </a:endParaRPr>
          </a:p>
        </p:txBody>
      </p:sp>
      <p:pic>
        <p:nvPicPr>
          <p:cNvPr id="10" name="图片 9" descr="ChatGPT Image 2026年8月2日 15_33_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20" y="2019300"/>
            <a:ext cx="6446520" cy="39071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t="5759" r="3332" b="3227"/>
          <a:stretch>
            <a:fillRect/>
          </a:stretch>
        </p:blipFill>
        <p:spPr>
          <a:xfrm>
            <a:off x="0" y="778510"/>
            <a:ext cx="9006205" cy="46767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-817" t="22872" r="817" b="11525"/>
          <a:stretch>
            <a:fillRect/>
          </a:stretch>
        </p:blipFill>
        <p:spPr>
          <a:xfrm>
            <a:off x="347345" y="5455285"/>
            <a:ext cx="6272530" cy="5873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75" y="5394960"/>
            <a:ext cx="3543300" cy="6477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0" y="6415405"/>
            <a:ext cx="8076565" cy="3676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400" dirty="0">
                <a:sym typeface="+mn-ea"/>
                <a:hlinkClick r:id="rId4" action="ppaction://hlinkfile"/>
              </a:rPr>
              <a:t>https://openaccess.thecvf.com/content/CVPR2026/papers/</a:t>
            </a:r>
            <a:endParaRPr lang="en-US" altLang="zh-CN" sz="2400" dirty="0">
              <a:sym typeface="+mn-ea"/>
              <a:hlinkClick r:id="rId4" action="ppaction://hlinkfile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1190" y="5143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论文模型图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665" y="106680"/>
            <a:ext cx="7118350" cy="690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论文做了哪些实验？有哪些数据集？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8110" y="797560"/>
            <a:ext cx="11599545" cy="163385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2400"/>
              <a:t>总述：论文主要从图像分类和语义分割两类连续测试时适应任务验证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GOLD</a:t>
            </a:r>
            <a:r>
              <a:rPr lang="zh-CN" altLang="en-US" sz="2400"/>
              <a:t>，并进一步通过消融实验和效率实验分析黄金子空间、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AGOP</a:t>
            </a:r>
            <a:r>
              <a:rPr lang="zh-CN" altLang="en-US" sz="2400"/>
              <a:t>更新及原型对比损失的作用。 分类实验使用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CIFAR10-C</a:t>
            </a:r>
            <a:r>
              <a:rPr lang="zh-CN" altLang="en-US" sz="2400"/>
              <a:t>、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CIFAR100-C</a:t>
            </a:r>
            <a:r>
              <a:rPr lang="zh-CN" altLang="en-US" sz="2400"/>
              <a:t>和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ImageNet-C</a:t>
            </a:r>
            <a:r>
              <a:rPr lang="zh-CN" altLang="en-US" sz="2400"/>
              <a:t>，分割实验使用</a:t>
            </a:r>
            <a:r>
              <a:rPr lang="en-US" altLang="zh-CN" sz="2400">
                <a:latin typeface="Times New Roman" panose="02020603050405020304" charset="0"/>
                <a:cs typeface="Times New Roman" panose="02020603050405020304" charset="0"/>
              </a:rPr>
              <a:t>CarlaTTA</a:t>
            </a:r>
            <a:r>
              <a:rPr lang="zh-CN" altLang="en-US" sz="2400"/>
              <a:t>。</a:t>
            </a:r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118110" y="1974215"/>
            <a:ext cx="6985000" cy="224536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000"/>
              <a:t>实验</a:t>
            </a:r>
            <a:r>
              <a:rPr lang="en-US" altLang="zh-CN" sz="2000"/>
              <a:t>1</a:t>
            </a:r>
            <a:r>
              <a:rPr lang="zh-CN" altLang="en-US" sz="2000"/>
              <a:t>：图像分类</a:t>
            </a:r>
            <a:r>
              <a:rPr lang="en-US" altLang="zh-CN" sz="2000"/>
              <a:t>CTTA</a:t>
            </a:r>
            <a:r>
              <a:rPr lang="zh-CN" altLang="en-US" sz="2000"/>
              <a:t>实验。</a:t>
            </a:r>
            <a:endParaRPr lang="zh-CN" altLang="en-US" sz="2000"/>
          </a:p>
          <a:p>
            <a:r>
              <a:rPr lang="zh-CN" altLang="en-US" sz="2000"/>
              <a:t>数据集：</a:t>
            </a:r>
            <a:r>
              <a:rPr lang="en-US" altLang="zh-CN" sz="2000"/>
              <a:t>CIFAR10-C</a:t>
            </a:r>
            <a:r>
              <a:rPr lang="zh-CN" altLang="en-US" sz="2000"/>
              <a:t>、</a:t>
            </a:r>
            <a:r>
              <a:rPr lang="en-US" altLang="zh-CN" sz="2000"/>
              <a:t>CIFAR100-C</a:t>
            </a:r>
            <a:r>
              <a:rPr lang="zh-CN" altLang="en-US" sz="2000"/>
              <a:t>、</a:t>
            </a:r>
            <a:r>
              <a:rPr lang="en-US" altLang="zh-CN" sz="2000"/>
              <a:t>ImageNet-C</a:t>
            </a:r>
            <a:r>
              <a:rPr lang="zh-CN" altLang="en-US" sz="2000"/>
              <a:t>。 论文在</a:t>
            </a:r>
            <a:r>
              <a:rPr lang="en-US" altLang="zh-CN" sz="2000"/>
              <a:t>15</a:t>
            </a:r>
            <a:r>
              <a:rPr lang="zh-CN" altLang="en-US" sz="2000"/>
              <a:t>种图像腐蚀、最高严重程度</a:t>
            </a:r>
            <a:r>
              <a:rPr lang="en-US" altLang="zh-CN" sz="2000"/>
              <a:t>5</a:t>
            </a:r>
            <a:r>
              <a:rPr lang="zh-CN" altLang="en-US" sz="2000"/>
              <a:t>下进行连续在线测试。结果显示，</a:t>
            </a:r>
            <a:r>
              <a:rPr lang="en-US" altLang="zh-CN" sz="2000"/>
              <a:t>GOLD</a:t>
            </a:r>
            <a:r>
              <a:rPr lang="zh-CN" altLang="en-US" sz="2000"/>
              <a:t>在三个数据集上的平均分类错误率分别为 </a:t>
            </a:r>
            <a:r>
              <a:rPr lang="en-US" altLang="zh-CN" sz="2000">
                <a:solidFill>
                  <a:srgbClr val="FF0000"/>
                </a:solidFill>
              </a:rPr>
              <a:t>14.1%</a:t>
            </a:r>
            <a:r>
              <a:rPr lang="zh-CN" altLang="en-US" sz="2000"/>
              <a:t>、</a:t>
            </a:r>
            <a:r>
              <a:rPr lang="en-US" altLang="zh-CN" sz="2000">
                <a:solidFill>
                  <a:srgbClr val="FF0000"/>
                </a:solidFill>
              </a:rPr>
              <a:t>28.6%</a:t>
            </a:r>
            <a:r>
              <a:rPr lang="zh-CN" altLang="en-US" sz="2000"/>
              <a:t>和</a:t>
            </a:r>
            <a:r>
              <a:rPr lang="en-US" altLang="zh-CN" sz="2000">
                <a:solidFill>
                  <a:srgbClr val="FF0000"/>
                </a:solidFill>
              </a:rPr>
              <a:t>59.3%</a:t>
            </a:r>
            <a:r>
              <a:rPr lang="zh-CN" altLang="en-US" sz="2000"/>
              <a:t>，均取得整体最优结果；其中在失焦模糊、运动模糊等几何类腐蚀上表现尤其突出，说明</a:t>
            </a:r>
            <a:r>
              <a:rPr lang="en-US" altLang="zh-CN" sz="2000"/>
              <a:t>GOLD</a:t>
            </a:r>
            <a:r>
              <a:rPr lang="zh-CN" altLang="en-US" sz="2000"/>
              <a:t>能够有效应对噪声、模糊、天气和亮度等持续变化的目标域。</a:t>
            </a:r>
            <a:endParaRPr lang="zh-CN" altLang="en-US" sz="2000"/>
          </a:p>
        </p:txBody>
      </p:sp>
      <p:sp>
        <p:nvSpPr>
          <p:cNvPr id="10" name="文本框 9"/>
          <p:cNvSpPr txBox="1"/>
          <p:nvPr/>
        </p:nvSpPr>
        <p:spPr>
          <a:xfrm>
            <a:off x="74295" y="4104640"/>
            <a:ext cx="6375400" cy="255333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000"/>
              <a:t>实验</a:t>
            </a:r>
            <a:r>
              <a:rPr lang="en-US" altLang="zh-CN" sz="2000"/>
              <a:t>2</a:t>
            </a:r>
            <a:r>
              <a:rPr lang="zh-CN" altLang="en-US" sz="2000"/>
              <a:t>：语义分割</a:t>
            </a:r>
            <a:r>
              <a:rPr lang="en-US" altLang="zh-CN" sz="2000"/>
              <a:t>CTTA</a:t>
            </a:r>
            <a:r>
              <a:rPr lang="zh-CN" altLang="en-US" sz="2000"/>
              <a:t>实验。</a:t>
            </a:r>
            <a:endParaRPr lang="zh-CN" altLang="en-US" sz="2000"/>
          </a:p>
          <a:p>
            <a:r>
              <a:rPr lang="zh-CN" altLang="en-US" sz="2000"/>
              <a:t>数据集：</a:t>
            </a:r>
            <a:r>
              <a:rPr lang="en-US" altLang="zh-CN" sz="2000"/>
              <a:t>CarlaTTA</a:t>
            </a:r>
            <a:r>
              <a:rPr lang="zh-CN" altLang="en-US" sz="2000"/>
              <a:t>。 该数据集模拟自动驾驶场景中白天到夜晚、晴天到雾天、晴天到雨天、混合动态变化以及城市到高速公路等连续环境变化。结果显示，</a:t>
            </a:r>
            <a:r>
              <a:rPr lang="en-US" altLang="zh-CN" sz="2000"/>
              <a:t>GOLD</a:t>
            </a:r>
            <a:r>
              <a:rPr lang="zh-CN" altLang="en-US" sz="2000"/>
              <a:t>在图中展示的夜晚、雨天、雾天和高速公路场景中分别取得 </a:t>
            </a:r>
            <a:r>
              <a:rPr lang="en-US" altLang="zh-CN" sz="2000">
                <a:solidFill>
                  <a:srgbClr val="FF0000"/>
                </a:solidFill>
              </a:rPr>
              <a:t>67.19%</a:t>
            </a:r>
            <a:r>
              <a:rPr lang="zh-CN" altLang="en-US" sz="2000"/>
              <a:t>、</a:t>
            </a:r>
            <a:r>
              <a:rPr lang="en-US" altLang="zh-CN" sz="2000">
                <a:solidFill>
                  <a:srgbClr val="FF0000"/>
                </a:solidFill>
              </a:rPr>
              <a:t>78.67%</a:t>
            </a:r>
            <a:r>
              <a:rPr lang="zh-CN" altLang="en-US" sz="2000"/>
              <a:t>、</a:t>
            </a:r>
            <a:r>
              <a:rPr lang="en-US" altLang="zh-CN" sz="2000">
                <a:solidFill>
                  <a:srgbClr val="FF0000"/>
                </a:solidFill>
              </a:rPr>
              <a:t>44.64%</a:t>
            </a:r>
            <a:r>
              <a:rPr lang="zh-CN" altLang="en-US" sz="2000"/>
              <a:t>和</a:t>
            </a:r>
            <a:r>
              <a:rPr lang="en-US" altLang="zh-CN" sz="2000">
                <a:solidFill>
                  <a:srgbClr val="FF0000"/>
                </a:solidFill>
              </a:rPr>
              <a:t>56.09%</a:t>
            </a:r>
            <a:r>
              <a:rPr lang="zh-CN" altLang="en-US" sz="2000"/>
              <a:t>的</a:t>
            </a:r>
            <a:r>
              <a:rPr lang="en-US" altLang="zh-CN" sz="2000"/>
              <a:t>mIoU</a:t>
            </a:r>
            <a:r>
              <a:rPr lang="zh-CN" altLang="en-US" sz="2000"/>
              <a:t>，均优于</a:t>
            </a:r>
            <a:r>
              <a:rPr lang="en-US" altLang="zh-CN" sz="2000"/>
              <a:t>MEMO</a:t>
            </a:r>
            <a:r>
              <a:rPr lang="zh-CN" altLang="en-US" sz="2000"/>
              <a:t>、</a:t>
            </a:r>
            <a:r>
              <a:rPr lang="en-US" altLang="zh-CN" sz="2000"/>
              <a:t>TENT</a:t>
            </a:r>
            <a:r>
              <a:rPr lang="zh-CN" altLang="en-US" sz="2000"/>
              <a:t>和</a:t>
            </a:r>
            <a:r>
              <a:rPr lang="en-US" altLang="zh-CN" sz="2000"/>
              <a:t>CoTTA</a:t>
            </a:r>
            <a:r>
              <a:rPr lang="zh-CN" altLang="en-US" sz="2000"/>
              <a:t>，说明</a:t>
            </a:r>
            <a:r>
              <a:rPr lang="en-US" altLang="zh-CN" sz="2000"/>
              <a:t>GOLD</a:t>
            </a:r>
            <a:r>
              <a:rPr lang="zh-CN" altLang="en-US" sz="2000"/>
              <a:t>不仅适用于图像分类，也能够提升复杂连续环境下的语义分割性能。</a:t>
            </a:r>
            <a:endParaRPr lang="zh-CN" altLang="en-US" sz="200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6135" y="2042160"/>
            <a:ext cx="4775200" cy="255397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185" y="4596130"/>
            <a:ext cx="4462145" cy="206184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0" y="6415405"/>
            <a:ext cx="8076565" cy="3676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400" dirty="0">
                <a:sym typeface="+mn-ea"/>
                <a:hlinkClick r:id="rId3" action="ppaction://hlinkfile"/>
              </a:rPr>
              <a:t>https://openaccess.thecvf.com/content/CVPR2026/papers/</a:t>
            </a:r>
            <a:endParaRPr lang="en-US" altLang="zh-CN" sz="2400" dirty="0">
              <a:sym typeface="+mn-ea"/>
              <a:hlinkClick r:id="rId3" action="ppaction://hlinkfil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36600" y="51435"/>
            <a:ext cx="79101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论文或方法有哪些局限性，未来工作是什么？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9895" y="1043940"/>
            <a:ext cx="8034655" cy="164274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2800"/>
              <a:t>未来可以进一步研究结构感知的在线适应方法，将测试时适应从传统的全局参数更新，扩展到更加有约束、更加精细的结构化更新方式。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0" y="6415405"/>
            <a:ext cx="8076565" cy="3676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400" dirty="0">
                <a:sym typeface="+mn-ea"/>
                <a:hlinkClick r:id="rId1" action="ppaction://hlinkfile"/>
              </a:rPr>
              <a:t>https://openaccess.thecvf.com/content/CVPR2026/papers/</a:t>
            </a:r>
            <a:endParaRPr lang="en-US" altLang="zh-CN" sz="2400" dirty="0">
              <a:sym typeface="+mn-ea"/>
              <a:hlinkClick r:id="rId1" action="ppaction://hlinkfile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2192</Words>
  <Application>WPS 演示</Application>
  <PresentationFormat>宽屏</PresentationFormat>
  <Paragraphs>139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8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Eghver</cp:lastModifiedBy>
  <cp:revision>88</cp:revision>
  <dcterms:created xsi:type="dcterms:W3CDTF">2020-11-02T08:12:00Z</dcterms:created>
  <dcterms:modified xsi:type="dcterms:W3CDTF">2026-08-02T08:30:16Z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6FF2B4661F9D486BA7DDF009E66E9264_13</vt:lpwstr>
  </property>
</Properties>
</file>