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1" r:id="rId7"/>
    <p:sldId id="262" r:id="rId8"/>
    <p:sldId id="264" r:id="rId9"/>
    <p:sldId id="266" r:id="rId10"/>
    <p:sldId id="276" r:id="rId11"/>
    <p:sldId id="278" r:id="rId12"/>
    <p:sldId id="277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14" d="100"/>
          <a:sy n="114" d="100"/>
        </p:scale>
        <p:origin x="3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  <a:t>2026/8/2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1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9905" y="1200000"/>
            <a:ext cx="8648065" cy="12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30000"/>
              </a:lnSpc>
              <a:spcAft>
                <a:spcPts val="200"/>
              </a:spcAft>
            </a:pPr>
            <a:r>
              <a:rPr sz="3200" b="1">
                <a:solidFill>
                  <a:srgbClr val="1A1A1A"/>
                </a:solidFill>
                <a:latin typeface="Cambria"/>
                <a:ea typeface="微软雅黑"/>
              </a:rPr>
              <a:t>ZeroSiam: 面向测试时熵优化的高效不对称机制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79905" y="2500000"/>
            <a:ext cx="8648065" cy="6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200"/>
              </a:spcAft>
            </a:pPr>
            <a:r>
              <a:rPr sz="2000" b="0">
                <a:solidFill>
                  <a:srgbClr val="485C80"/>
                </a:solidFill>
                <a:latin typeface="Times New Roman"/>
                <a:ea typeface="微软雅黑"/>
              </a:rPr>
              <a:t>一种避免模型崩塌的测试时适应方法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79905" y="3300000"/>
            <a:ext cx="8648065" cy="5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30000"/>
              </a:lnSpc>
              <a:spcAft>
                <a:spcPts val="200"/>
              </a:spcAft>
            </a:pPr>
            <a:r>
              <a:rPr sz="1400" b="0">
                <a:solidFill>
                  <a:srgbClr val="485C80"/>
                </a:solidFill>
                <a:latin typeface="Times New Roman"/>
                <a:ea typeface="微软雅黑"/>
              </a:rPr>
              <a:t>ZeroSiam: An Efficient Asymmetry for Test-Time</a:t>
            </a:r>
          </a:p>
          <a:p>
            <a:pPr algn="ctr">
              <a:lnSpc>
                <a:spcPct val="130000"/>
              </a:lnSpc>
              <a:spcAft>
                <a:spcPts val="200"/>
              </a:spcAft>
            </a:pPr>
            <a:r>
              <a:rPr sz="1400" b="0">
                <a:solidFill>
                  <a:srgbClr val="485C80"/>
                </a:solidFill>
                <a:latin typeface="Times New Roman"/>
                <a:ea typeface="微软雅黑"/>
              </a:rPr>
              <a:t>Entropy Optimization without Collapse  (ICLR 2026)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26521" y="4200000"/>
            <a:ext cx="4355465" cy="5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200"/>
              </a:spcAft>
            </a:pPr>
            <a:r>
              <a:rPr sz="2000" b="0">
                <a:solidFill>
                  <a:srgbClr val="485C80"/>
                </a:solidFill>
                <a:latin typeface="Times New Roman"/>
                <a:ea typeface="微软雅黑"/>
              </a:rPr>
              <a:t>汇报人：王宏恩    2026.08.02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26521" y="5800000"/>
            <a:ext cx="4355465" cy="36512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200"/>
              </a:spcAft>
            </a:pPr>
            <a:r>
              <a:rPr sz="1400" b="0">
                <a:solidFill>
                  <a:srgbClr val="485C80"/>
                </a:solidFill>
                <a:latin typeface="Times New Roman"/>
                <a:ea typeface="微软雅黑"/>
              </a:rPr>
              <a:t>人工智能与机器视觉微专业组会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4886"/>
            <a:ext cx="11292840" cy="46397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200" b="1" dirty="0">
                <a:solidFill>
                  <a:srgbClr val="0F172A"/>
                </a:solidFill>
                <a:latin typeface="Times New Roman"/>
                <a:ea typeface="微软雅黑"/>
              </a:rPr>
              <a:t>04</a:t>
            </a:r>
            <a:r>
              <a:rPr lang="zh-CN" altLang="en-US" sz="2200" b="1" dirty="0">
                <a:solidFill>
                  <a:srgbClr val="0F172A"/>
                </a:solidFill>
                <a:latin typeface="Times New Roman"/>
                <a:ea typeface="微软雅黑"/>
              </a:rPr>
              <a:t>  创新的想法</a:t>
            </a:r>
            <a:endParaRPr sz="2200" b="1" dirty="0">
              <a:solidFill>
                <a:srgbClr val="0F172A"/>
              </a:solidFill>
              <a:latin typeface="Times New Roman"/>
              <a:ea typeface="微软雅黑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513080"/>
          </a:xfrm>
          <a:prstGeom prst="ellipse">
            <a:avLst/>
          </a:prstGeom>
          <a:solidFill>
            <a:srgbClr val="0541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Times New Roman"/>
              </a:rPr>
              <a:t>9</a:t>
            </a:r>
            <a:endParaRPr sz="2000" b="1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00000" y="1000000"/>
            <a:ext cx="3200000" cy="2800000"/>
          </a:xfrm>
          <a:prstGeom prst="roundRect">
            <a:avLst/>
          </a:prstGeom>
          <a:solidFill>
            <a:srgbClr val="F5F7FA"/>
          </a:solidFill>
          <a:ln w="25400">
            <a:solidFill>
              <a:srgbClr val="0541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对于</a:t>
            </a:r>
            <a:r>
              <a:rPr lang="en-US" altLang="zh-CN" sz="1400" b="1" dirty="0">
                <a:solidFill>
                  <a:srgbClr val="0F172A"/>
                </a:solidFill>
                <a:latin typeface="Times New Roman"/>
                <a:ea typeface="微软雅黑"/>
              </a:rPr>
              <a:t>predicter</a:t>
            </a: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的</a:t>
            </a:r>
            <a:r>
              <a:rPr lang="el-GR" altLang="zh-CN" sz="1400" b="1" dirty="0">
                <a:solidFill>
                  <a:srgbClr val="0F172A"/>
                </a:solidFill>
                <a:latin typeface="Times New Roman"/>
                <a:ea typeface="微软雅黑"/>
              </a:rPr>
              <a:t>α</a:t>
            </a: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参数是否可以自动学习</a:t>
            </a:r>
            <a:br>
              <a:rPr lang="en-US" altLang="zh-CN" sz="1400" b="1" dirty="0">
                <a:solidFill>
                  <a:srgbClr val="0F172A"/>
                </a:solidFill>
                <a:latin typeface="Times New Roman"/>
                <a:ea typeface="微软雅黑"/>
              </a:rPr>
            </a:b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难点：容易导致关闭正则化</a:t>
            </a:r>
            <a:endParaRPr lang="zh-CN" altLang="en-US" sz="1400" b="1" dirty="0">
              <a:solidFill>
                <a:srgbClr val="054189"/>
              </a:solidFill>
              <a:latin typeface="Times New Roman"/>
              <a:ea typeface="微软雅黑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100000" y="1000000"/>
            <a:ext cx="3200000" cy="2800000"/>
          </a:xfrm>
          <a:prstGeom prst="roundRect">
            <a:avLst/>
          </a:prstGeom>
          <a:solidFill>
            <a:srgbClr val="F5F7FA"/>
          </a:solidFill>
          <a:ln w="25400">
            <a:solidFill>
              <a:srgbClr val="E88A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或者对</a:t>
            </a:r>
            <a:r>
              <a:rPr lang="en-US" altLang="zh-CN" sz="1400" b="1" dirty="0">
                <a:solidFill>
                  <a:srgbClr val="0F172A"/>
                </a:solidFill>
                <a:latin typeface="Times New Roman"/>
                <a:ea typeface="微软雅黑"/>
              </a:rPr>
              <a:t>predicter</a:t>
            </a: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增加控制器？</a:t>
            </a:r>
            <a:endParaRPr sz="1400" b="1" dirty="0">
              <a:solidFill>
                <a:srgbClr val="E88A00"/>
              </a:solidFill>
              <a:latin typeface="Times New Roman"/>
              <a:ea typeface="微软雅黑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700000" y="925000"/>
            <a:ext cx="3200000" cy="2800000"/>
          </a:xfrm>
          <a:prstGeom prst="roundRect">
            <a:avLst/>
          </a:prstGeom>
          <a:solidFill>
            <a:srgbClr val="F5F7FA"/>
          </a:solidFill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可否实现坍塌后的恢复？</a:t>
            </a:r>
            <a:endParaRPr sz="1400" b="1" dirty="0">
              <a:solidFill>
                <a:srgbClr val="008000"/>
              </a:solidFill>
              <a:latin typeface="Times New Roman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400177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200"/>
              </a:spcAft>
            </a:pPr>
            <a:r>
              <a:rPr sz="5400" b="1">
                <a:solidFill>
                  <a:srgbClr val="1A1A1A"/>
                </a:solidFill>
                <a:latin typeface="Cambria"/>
                <a:ea typeface="微软雅黑"/>
              </a:rP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65075" y="3469117"/>
            <a:ext cx="2116990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200"/>
              </a:spcAft>
            </a:pPr>
            <a:r>
              <a:rPr sz="3600" b="0">
                <a:solidFill>
                  <a:srgbClr val="485C80"/>
                </a:solidFill>
                <a:latin typeface="Cambria"/>
                <a:ea typeface="微软雅黑"/>
              </a:rPr>
              <a:t>Thanks!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00000" y="4500000"/>
            <a:ext cx="6000000" cy="6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200"/>
              </a:spcAft>
            </a:pPr>
            <a:r>
              <a:rPr sz="1800" b="0">
                <a:solidFill>
                  <a:srgbClr val="485C80"/>
                </a:solidFill>
                <a:latin typeface="Times New Roman"/>
                <a:ea typeface="微软雅黑"/>
              </a:rPr>
              <a:t>感谢各位老师和同学批评指正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800" y="3707"/>
            <a:ext cx="8228012" cy="108839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3200" b="1">
                <a:solidFill>
                  <a:srgbClr val="1A1A1A"/>
                </a:solidFill>
                <a:latin typeface="Times New Roman"/>
                <a:ea typeface="微软雅黑"/>
              </a:rPr>
              <a:t>汇报内容：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3405" y="1500000"/>
            <a:ext cx="600000" cy="6629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800" b="1">
                <a:solidFill>
                  <a:srgbClr val="054189"/>
                </a:solidFill>
                <a:latin typeface="Times New Roman"/>
                <a:ea typeface="微软雅黑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0668" y="1628000"/>
            <a:ext cx="9000000" cy="43018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lang="en-US" altLang="zh-CN" sz="2000" b="1" dirty="0">
                <a:solidFill>
                  <a:srgbClr val="1A1A1A"/>
                </a:solidFill>
                <a:latin typeface="Times New Roman"/>
                <a:ea typeface="微软雅黑"/>
              </a:rPr>
              <a:t>Abstract</a:t>
            </a:r>
            <a:endParaRPr sz="2000" b="1" dirty="0">
              <a:solidFill>
                <a:srgbClr val="1A1A1A"/>
              </a:solidFill>
              <a:latin typeface="Times New Roman"/>
              <a:ea typeface="微软雅黑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405" y="2500000"/>
            <a:ext cx="600000" cy="6629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800" b="1">
                <a:solidFill>
                  <a:srgbClr val="054189"/>
                </a:solidFill>
                <a:latin typeface="Times New Roman"/>
                <a:ea typeface="微软雅黑"/>
              </a:rPr>
              <a:t>02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00000" y="2500000"/>
            <a:ext cx="9000000" cy="4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000" b="1" dirty="0" err="1">
                <a:solidFill>
                  <a:srgbClr val="1A1A1A"/>
                </a:solidFill>
                <a:latin typeface="Times New Roman"/>
                <a:ea typeface="微软雅黑"/>
              </a:rPr>
              <a:t>面临的问题</a:t>
            </a:r>
            <a:endParaRPr sz="2000" b="1" dirty="0">
              <a:solidFill>
                <a:srgbClr val="1A1A1A"/>
              </a:solidFill>
              <a:latin typeface="Times New Roman"/>
              <a:ea typeface="微软雅黑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0000" y="2880000"/>
            <a:ext cx="9000000" cy="35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400" b="0" dirty="0" err="1">
                <a:solidFill>
                  <a:srgbClr val="485C80"/>
                </a:solidFill>
                <a:latin typeface="Times New Roman"/>
                <a:ea typeface="微软雅黑"/>
              </a:rPr>
              <a:t>熵最小化为什么会把模型带向崩塌</a:t>
            </a:r>
            <a:r>
              <a:rPr sz="1400" b="0" dirty="0">
                <a:solidFill>
                  <a:srgbClr val="485C80"/>
                </a:solidFill>
                <a:latin typeface="Times New Roman"/>
                <a:ea typeface="微软雅黑"/>
              </a:rPr>
              <a:t>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3405" y="3500000"/>
            <a:ext cx="600000" cy="6629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800" b="1">
                <a:solidFill>
                  <a:srgbClr val="054189"/>
                </a:solidFill>
                <a:latin typeface="Times New Roman"/>
                <a:ea typeface="微软雅黑"/>
              </a:rPr>
              <a:t>03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00000" y="3484909"/>
            <a:ext cx="9000000" cy="43018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000" b="1" dirty="0" err="1">
                <a:solidFill>
                  <a:srgbClr val="1A1A1A"/>
                </a:solidFill>
                <a:latin typeface="Times New Roman"/>
                <a:ea typeface="微软雅黑"/>
              </a:rPr>
              <a:t>方法</a:t>
            </a:r>
            <a:r>
              <a:rPr lang="zh-CN" altLang="en-US" sz="2000" b="1" dirty="0">
                <a:solidFill>
                  <a:srgbClr val="1A1A1A"/>
                </a:solidFill>
                <a:latin typeface="Times New Roman"/>
                <a:ea typeface="微软雅黑"/>
              </a:rPr>
              <a:t>论</a:t>
            </a:r>
            <a:endParaRPr sz="2000" b="1" dirty="0">
              <a:solidFill>
                <a:srgbClr val="1A1A1A"/>
              </a:solidFill>
              <a:latin typeface="Times New Roman"/>
              <a:ea typeface="微软雅黑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00000" y="3890596"/>
            <a:ext cx="9000000" cy="328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400" b="0" dirty="0" err="1">
                <a:solidFill>
                  <a:srgbClr val="485C80"/>
                </a:solidFill>
                <a:latin typeface="Times New Roman"/>
                <a:ea typeface="微软雅黑"/>
              </a:rPr>
              <a:t>结构如何解决问题</a:t>
            </a:r>
            <a:endParaRPr sz="1400" b="0" dirty="0">
              <a:solidFill>
                <a:srgbClr val="485C80"/>
              </a:solidFill>
              <a:latin typeface="Times New Roman"/>
              <a:ea typeface="微软雅黑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3405" y="4500000"/>
            <a:ext cx="600000" cy="6629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800" b="1">
                <a:solidFill>
                  <a:srgbClr val="054189"/>
                </a:solidFill>
                <a:latin typeface="Times New Roman"/>
                <a:ea typeface="微软雅黑"/>
              </a:rPr>
              <a:t>04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00000" y="4500000"/>
            <a:ext cx="9000000" cy="4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000" b="1" dirty="0" err="1">
                <a:solidFill>
                  <a:srgbClr val="1A1A1A"/>
                </a:solidFill>
                <a:latin typeface="Times New Roman"/>
                <a:ea typeface="微软雅黑"/>
              </a:rPr>
              <a:t>不足与展望</a:t>
            </a:r>
            <a:endParaRPr sz="2000" b="1" dirty="0">
              <a:solidFill>
                <a:srgbClr val="1A1A1A"/>
              </a:solidFill>
              <a:latin typeface="Times New Roman"/>
              <a:ea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00000" y="4890596"/>
            <a:ext cx="9000000" cy="32880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1400" b="0" dirty="0" err="1">
                <a:solidFill>
                  <a:srgbClr val="485C80"/>
                </a:solidFill>
                <a:latin typeface="Times New Roman"/>
                <a:ea typeface="微软雅黑"/>
              </a:rPr>
              <a:t>结论的</a:t>
            </a:r>
            <a:r>
              <a:rPr lang="zh-CN" altLang="en-US" sz="1400" b="0" dirty="0">
                <a:solidFill>
                  <a:srgbClr val="485C80"/>
                </a:solidFill>
                <a:latin typeface="Times New Roman"/>
                <a:ea typeface="微软雅黑"/>
              </a:rPr>
              <a:t>不足</a:t>
            </a:r>
            <a:r>
              <a:rPr lang="zh-CN" altLang="en-US" sz="1400" dirty="0">
                <a:solidFill>
                  <a:srgbClr val="485C80"/>
                </a:solidFill>
                <a:latin typeface="Times New Roman"/>
                <a:ea typeface="微软雅黑"/>
              </a:rPr>
              <a:t>有哪些，我的想法</a:t>
            </a:r>
            <a:endParaRPr sz="1400" b="0" dirty="0">
              <a:solidFill>
                <a:srgbClr val="485C80"/>
              </a:solidFill>
              <a:latin typeface="Times New Roman"/>
              <a:ea typeface="微软雅黑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68946"/>
            <a:ext cx="11292840" cy="4632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lang="en-US" altLang="zh-CN" sz="2200" b="1" dirty="0">
                <a:solidFill>
                  <a:srgbClr val="0F172A"/>
                </a:solidFill>
                <a:latin typeface="Times New Roman"/>
                <a:ea typeface="微软雅黑"/>
              </a:rPr>
              <a:t>01Abstract</a:t>
            </a:r>
            <a:endParaRPr lang="zh-CN" altLang="en-US" sz="2200" b="1" dirty="0">
              <a:solidFill>
                <a:srgbClr val="0F172A"/>
              </a:solidFill>
              <a:latin typeface="Times New Roman"/>
              <a:ea typeface="微软雅黑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513080"/>
          </a:xfrm>
          <a:prstGeom prst="ellipse">
            <a:avLst/>
          </a:prstGeom>
          <a:solidFill>
            <a:srgbClr val="0541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/>
              </a:rPr>
              <a:t>2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BC266BE-626B-C233-33E8-D24FB29FC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4724"/>
            <a:ext cx="9891368" cy="50995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4886"/>
            <a:ext cx="11292840" cy="46397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200" b="1" dirty="0">
                <a:solidFill>
                  <a:srgbClr val="0F172A"/>
                </a:solidFill>
                <a:latin typeface="Times New Roman"/>
                <a:ea typeface="微软雅黑"/>
              </a:rPr>
              <a:t>0</a:t>
            </a:r>
            <a:r>
              <a:rPr lang="en-US" sz="2200" b="1" dirty="0">
                <a:solidFill>
                  <a:srgbClr val="0F172A"/>
                </a:solidFill>
                <a:latin typeface="Times New Roman"/>
                <a:ea typeface="微软雅黑"/>
              </a:rPr>
              <a:t>2</a:t>
            </a:r>
            <a:r>
              <a:rPr sz="2200" b="1" dirty="0">
                <a:solidFill>
                  <a:srgbClr val="0F172A"/>
                </a:solidFill>
                <a:latin typeface="Times New Roman"/>
                <a:ea typeface="微软雅黑"/>
              </a:rPr>
              <a:t>  </a:t>
            </a:r>
            <a:r>
              <a:rPr sz="2200" b="1" dirty="0" err="1">
                <a:solidFill>
                  <a:srgbClr val="0F172A"/>
                </a:solidFill>
                <a:latin typeface="Times New Roman"/>
                <a:ea typeface="微软雅黑"/>
              </a:rPr>
              <a:t>测试时学习</a:t>
            </a:r>
            <a:r>
              <a:rPr lang="zh-CN" altLang="en-US" sz="2200" b="1" dirty="0">
                <a:solidFill>
                  <a:srgbClr val="0F172A"/>
                </a:solidFill>
                <a:latin typeface="Times New Roman"/>
                <a:ea typeface="微软雅黑"/>
              </a:rPr>
              <a:t>为什么采用熵最小化</a:t>
            </a:r>
            <a:endParaRPr sz="2200" b="1" dirty="0">
              <a:solidFill>
                <a:srgbClr val="0F172A"/>
              </a:solidFill>
              <a:latin typeface="Times New Roman"/>
              <a:ea typeface="微软雅黑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513080"/>
          </a:xfrm>
          <a:prstGeom prst="ellipse">
            <a:avLst/>
          </a:prstGeom>
          <a:solidFill>
            <a:srgbClr val="0541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/>
              </a:rPr>
              <a:t>3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95BAE578-16CA-0B4E-30A5-5430E4A53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44" y="966291"/>
            <a:ext cx="4657143" cy="324761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C9272D63-455E-0EAF-BD40-7F9CA7240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444" y="4213910"/>
            <a:ext cx="7219048" cy="20857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4886"/>
            <a:ext cx="11292840" cy="46397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200" b="1" dirty="0">
                <a:solidFill>
                  <a:srgbClr val="0F172A"/>
                </a:solidFill>
                <a:latin typeface="Times New Roman"/>
                <a:ea typeface="微软雅黑"/>
              </a:rPr>
              <a:t>0</a:t>
            </a:r>
            <a:r>
              <a:rPr lang="en-US" sz="2200" b="1" dirty="0">
                <a:solidFill>
                  <a:srgbClr val="0F172A"/>
                </a:solidFill>
                <a:latin typeface="Times New Roman"/>
                <a:ea typeface="微软雅黑"/>
              </a:rPr>
              <a:t>2</a:t>
            </a:r>
            <a:r>
              <a:rPr sz="2200" b="1" dirty="0">
                <a:solidFill>
                  <a:srgbClr val="0F172A"/>
                </a:solidFill>
                <a:latin typeface="Times New Roman"/>
                <a:ea typeface="微软雅黑"/>
              </a:rPr>
              <a:t>  </a:t>
            </a:r>
            <a:r>
              <a:rPr sz="2200" b="1" dirty="0" err="1">
                <a:solidFill>
                  <a:srgbClr val="0F172A"/>
                </a:solidFill>
                <a:latin typeface="Times New Roman"/>
                <a:ea typeface="微软雅黑"/>
              </a:rPr>
              <a:t>熵下降不等于任务正确</a:t>
            </a:r>
            <a:endParaRPr sz="2200" b="1" dirty="0">
              <a:solidFill>
                <a:srgbClr val="0F172A"/>
              </a:solidFill>
              <a:latin typeface="Times New Roman"/>
              <a:ea typeface="微软雅黑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513080"/>
          </a:xfrm>
          <a:prstGeom prst="ellipse">
            <a:avLst/>
          </a:prstGeom>
          <a:solidFill>
            <a:srgbClr val="0541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Times New Roman"/>
              </a:rPr>
              <a:t>5</a:t>
            </a:r>
            <a:endParaRPr sz="2000" b="1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0000" y="1000000"/>
            <a:ext cx="4500000" cy="2500000"/>
          </a:xfrm>
          <a:prstGeom prst="roundRect">
            <a:avLst/>
          </a:prstGeom>
          <a:solidFill>
            <a:srgbClr val="E8F0FE"/>
          </a:solidFill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sz="1500" b="1">
                <a:solidFill>
                  <a:srgbClr val="008000"/>
                </a:solidFill>
                <a:latin typeface="Times New Roman"/>
                <a:ea typeface="微软雅黑"/>
              </a:rPr>
              <a:t>✅  正确 one-hot</a:t>
            </a:r>
          </a:p>
          <a:p>
            <a:pPr algn="ctr">
              <a:lnSpc>
                <a:spcPct val="120000"/>
              </a:lnSpc>
            </a:pPr>
            <a:endParaRPr sz="1500" b="1">
              <a:solidFill>
                <a:srgbClr val="008000"/>
              </a:solidFill>
              <a:latin typeface="Times New Roman"/>
              <a:ea typeface="微软雅黑"/>
            </a:endParaRPr>
          </a:p>
          <a:p>
            <a:pPr algn="ctr">
              <a:lnSpc>
                <a:spcPct val="120000"/>
              </a:lnSpc>
            </a:pPr>
            <a:r>
              <a:rPr sz="1500" b="1">
                <a:solidFill>
                  <a:srgbClr val="008000"/>
                </a:solidFill>
                <a:latin typeface="Times New Roman"/>
                <a:ea typeface="微软雅黑"/>
              </a:rPr>
              <a:t>预测: [0, 0, 1, 0, 0]</a:t>
            </a:r>
          </a:p>
          <a:p>
            <a:pPr algn="ctr">
              <a:lnSpc>
                <a:spcPct val="120000"/>
              </a:lnSpc>
            </a:pPr>
            <a:r>
              <a:rPr sz="1500" b="1">
                <a:solidFill>
                  <a:srgbClr val="008000"/>
                </a:solidFill>
                <a:latin typeface="Times New Roman"/>
                <a:ea typeface="微软雅黑"/>
              </a:rPr>
              <a:t>真实标签: class 2</a:t>
            </a:r>
          </a:p>
          <a:p>
            <a:pPr algn="ctr">
              <a:lnSpc>
                <a:spcPct val="120000"/>
              </a:lnSpc>
            </a:pPr>
            <a:endParaRPr sz="1500" b="1">
              <a:solidFill>
                <a:srgbClr val="008000"/>
              </a:solidFill>
              <a:latin typeface="Times New Roman"/>
              <a:ea typeface="微软雅黑"/>
            </a:endParaRPr>
          </a:p>
          <a:p>
            <a:pPr algn="ctr">
              <a:lnSpc>
                <a:spcPct val="120000"/>
              </a:lnSpc>
            </a:pPr>
            <a:r>
              <a:rPr sz="1500" b="1">
                <a:solidFill>
                  <a:srgbClr val="008000"/>
                </a:solidFill>
                <a:latin typeface="Times New Roman"/>
                <a:ea typeface="微软雅黑"/>
              </a:rPr>
              <a:t>Entropy ≈ 0    Accuracy = 100%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500000" y="1000000"/>
            <a:ext cx="4500000" cy="2500000"/>
          </a:xfrm>
          <a:prstGeom prst="roundRect">
            <a:avLst/>
          </a:prstGeom>
          <a:solidFill>
            <a:srgbClr val="FDECEA"/>
          </a:solidFill>
          <a:ln w="25400">
            <a:solidFill>
              <a:srgbClr val="CF0A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sz="1500" b="1">
                <a:solidFill>
                  <a:srgbClr val="CF0A2C"/>
                </a:solidFill>
                <a:latin typeface="Times New Roman"/>
                <a:ea typeface="微软雅黑"/>
              </a:rPr>
              <a:t>❌  错误 one-hot</a:t>
            </a:r>
          </a:p>
          <a:p>
            <a:pPr algn="ctr">
              <a:lnSpc>
                <a:spcPct val="120000"/>
              </a:lnSpc>
            </a:pPr>
            <a:endParaRPr sz="1500" b="1">
              <a:solidFill>
                <a:srgbClr val="CF0A2C"/>
              </a:solidFill>
              <a:latin typeface="Times New Roman"/>
              <a:ea typeface="微软雅黑"/>
            </a:endParaRPr>
          </a:p>
          <a:p>
            <a:pPr algn="ctr">
              <a:lnSpc>
                <a:spcPct val="120000"/>
              </a:lnSpc>
            </a:pPr>
            <a:r>
              <a:rPr sz="1500" b="1">
                <a:solidFill>
                  <a:srgbClr val="CF0A2C"/>
                </a:solidFill>
                <a:latin typeface="Times New Roman"/>
                <a:ea typeface="微软雅黑"/>
              </a:rPr>
              <a:t>预测: [0, 0, 1, 0, 0]</a:t>
            </a:r>
          </a:p>
          <a:p>
            <a:pPr algn="ctr">
              <a:lnSpc>
                <a:spcPct val="120000"/>
              </a:lnSpc>
            </a:pPr>
            <a:r>
              <a:rPr sz="1500" b="1">
                <a:solidFill>
                  <a:srgbClr val="CF0A2C"/>
                </a:solidFill>
                <a:latin typeface="Times New Roman"/>
                <a:ea typeface="微软雅黑"/>
              </a:rPr>
              <a:t>真实标签: class 0</a:t>
            </a:r>
          </a:p>
          <a:p>
            <a:pPr algn="ctr">
              <a:lnSpc>
                <a:spcPct val="120000"/>
              </a:lnSpc>
            </a:pPr>
            <a:endParaRPr sz="1500" b="1">
              <a:solidFill>
                <a:srgbClr val="CF0A2C"/>
              </a:solidFill>
              <a:latin typeface="Times New Roman"/>
              <a:ea typeface="微软雅黑"/>
            </a:endParaRPr>
          </a:p>
          <a:p>
            <a:pPr algn="ctr">
              <a:lnSpc>
                <a:spcPct val="120000"/>
              </a:lnSpc>
            </a:pPr>
            <a:r>
              <a:rPr sz="1500" b="1">
                <a:solidFill>
                  <a:srgbClr val="CF0A2C"/>
                </a:solidFill>
                <a:latin typeface="Times New Roman"/>
                <a:ea typeface="微软雅黑"/>
              </a:rPr>
              <a:t>Entropy ≈ 0    Accuracy = 0%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00000" y="2000000"/>
            <a:ext cx="400000" cy="500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200"/>
              </a:spcAft>
            </a:pPr>
            <a:r>
              <a:rPr sz="2000" b="1">
                <a:solidFill>
                  <a:srgbClr val="485C80"/>
                </a:solidFill>
                <a:latin typeface="Times New Roman"/>
                <a:ea typeface="微软雅黑"/>
              </a:rPr>
              <a:t>vs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0000" y="3800000"/>
            <a:ext cx="10600000" cy="22000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</a:pPr>
            <a:r>
              <a:rPr sz="1600" b="1" dirty="0" err="1">
                <a:solidFill>
                  <a:srgbClr val="CF0A2C"/>
                </a:solidFill>
                <a:latin typeface="Times New Roman"/>
                <a:ea typeface="微软雅黑"/>
              </a:rPr>
              <a:t>核心问题：模型可以把一个错误答案变得极度自信，同样把熵降到接近零</a:t>
            </a:r>
            <a:endParaRPr sz="1600" b="1" dirty="0">
              <a:solidFill>
                <a:srgbClr val="CF0A2C"/>
              </a:solidFill>
              <a:latin typeface="Times New Roman"/>
              <a:ea typeface="微软雅黑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</a:pPr>
            <a:r>
              <a:rPr sz="1300" b="0" dirty="0">
                <a:solidFill>
                  <a:srgbClr val="333333"/>
                </a:solidFill>
                <a:latin typeface="Times New Roman"/>
                <a:ea typeface="微软雅黑"/>
              </a:rPr>
              <a:t>●  </a:t>
            </a:r>
            <a:r>
              <a:rPr sz="1300" b="0" dirty="0" err="1">
                <a:solidFill>
                  <a:srgbClr val="333333"/>
                </a:solidFill>
                <a:latin typeface="Times New Roman"/>
                <a:ea typeface="微软雅黑"/>
              </a:rPr>
              <a:t>熵目标只关心分布是否尖锐，不关心最大概率类别是否是真实标签</a:t>
            </a:r>
            <a:endParaRPr sz="1300" b="0" dirty="0">
              <a:solidFill>
                <a:srgbClr val="333333"/>
              </a:solidFill>
              <a:latin typeface="Times New Roman"/>
              <a:ea typeface="微软雅黑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</a:pPr>
            <a:r>
              <a:rPr sz="1300" b="0" dirty="0">
                <a:solidFill>
                  <a:srgbClr val="333333"/>
                </a:solidFill>
                <a:latin typeface="Times New Roman"/>
                <a:ea typeface="微软雅黑"/>
              </a:rPr>
              <a:t>●  </a:t>
            </a:r>
            <a:r>
              <a:rPr sz="1300" b="0" dirty="0" err="1">
                <a:solidFill>
                  <a:srgbClr val="333333"/>
                </a:solidFill>
                <a:latin typeface="Times New Roman"/>
                <a:ea typeface="微软雅黑"/>
              </a:rPr>
              <a:t>测试域越难、基础模型越弱，初始伪标签越不可靠，错误会被自训练持续放大</a:t>
            </a:r>
            <a:endParaRPr sz="1300" b="0" dirty="0">
              <a:solidFill>
                <a:srgbClr val="333333"/>
              </a:solidFill>
              <a:latin typeface="Times New Roman"/>
              <a:ea typeface="微软雅黑"/>
            </a:endParaRPr>
          </a:p>
          <a:p>
            <a:pPr algn="l">
              <a:lnSpc>
                <a:spcPct val="130000"/>
              </a:lnSpc>
              <a:spcBef>
                <a:spcPts val="400"/>
              </a:spcBef>
              <a:spcAft>
                <a:spcPts val="500"/>
              </a:spcAft>
            </a:pPr>
            <a:r>
              <a:rPr sz="1400" b="1" dirty="0">
                <a:solidFill>
                  <a:srgbClr val="CF0A2C"/>
                </a:solidFill>
                <a:latin typeface="Times New Roman"/>
                <a:ea typeface="微软雅黑"/>
              </a:rPr>
              <a:t>●  </a:t>
            </a:r>
            <a:r>
              <a:rPr sz="1400" b="1" dirty="0" err="1">
                <a:solidFill>
                  <a:srgbClr val="CF0A2C"/>
                </a:solidFill>
                <a:latin typeface="Times New Roman"/>
                <a:ea typeface="微软雅黑"/>
              </a:rPr>
              <a:t>最极端的捷径：所有输入都输出同一个</a:t>
            </a:r>
            <a:r>
              <a:rPr sz="1400" b="1" dirty="0">
                <a:solidFill>
                  <a:srgbClr val="CF0A2C"/>
                </a:solidFill>
                <a:latin typeface="Times New Roman"/>
                <a:ea typeface="微软雅黑"/>
              </a:rPr>
              <a:t> one-hot </a:t>
            </a:r>
            <a:r>
              <a:rPr sz="1400" b="1" dirty="0" err="1">
                <a:solidFill>
                  <a:srgbClr val="CF0A2C"/>
                </a:solidFill>
                <a:latin typeface="Times New Roman"/>
                <a:ea typeface="微软雅黑"/>
              </a:rPr>
              <a:t>类别，目标值很低，但准确率崩溃</a:t>
            </a:r>
            <a:endParaRPr sz="1400" b="1" dirty="0">
              <a:solidFill>
                <a:srgbClr val="CF0A2C"/>
              </a:solidFill>
              <a:latin typeface="Times New Roman"/>
              <a:ea typeface="微软雅黑"/>
            </a:endParaRPr>
          </a:p>
          <a:p>
            <a:pPr algn="l">
              <a:lnSpc>
                <a:spcPct val="130000"/>
              </a:lnSpc>
              <a:spcBef>
                <a:spcPts val="400"/>
              </a:spcBef>
              <a:spcAft>
                <a:spcPts val="400"/>
              </a:spcAft>
            </a:pPr>
            <a:r>
              <a:rPr sz="1300" b="0" dirty="0">
                <a:solidFill>
                  <a:srgbClr val="054189"/>
                </a:solidFill>
                <a:latin typeface="Times New Roman"/>
                <a:ea typeface="微软雅黑"/>
              </a:rPr>
              <a:t>“collapse” → </a:t>
            </a:r>
            <a:r>
              <a:rPr sz="1300" b="0" dirty="0" err="1">
                <a:solidFill>
                  <a:srgbClr val="054189"/>
                </a:solidFill>
                <a:latin typeface="Times New Roman"/>
                <a:ea typeface="微软雅黑"/>
              </a:rPr>
              <a:t>预测失去输入区分能力，比只说“性能下降”更准确</a:t>
            </a:r>
            <a:endParaRPr sz="1300" b="0" dirty="0">
              <a:solidFill>
                <a:srgbClr val="054189"/>
              </a:solidFill>
              <a:latin typeface="Times New Roman"/>
              <a:ea typeface="微软雅黑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4886"/>
            <a:ext cx="11292840" cy="46397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200" b="1" dirty="0">
                <a:solidFill>
                  <a:srgbClr val="0F172A"/>
                </a:solidFill>
                <a:latin typeface="Times New Roman"/>
                <a:ea typeface="微软雅黑"/>
              </a:rPr>
              <a:t>0</a:t>
            </a:r>
            <a:r>
              <a:rPr lang="en-US" sz="2200" b="1" dirty="0">
                <a:solidFill>
                  <a:srgbClr val="0F172A"/>
                </a:solidFill>
                <a:latin typeface="Times New Roman"/>
                <a:ea typeface="微软雅黑"/>
              </a:rPr>
              <a:t>2</a:t>
            </a:r>
            <a:r>
              <a:rPr sz="2200" b="1" dirty="0">
                <a:solidFill>
                  <a:srgbClr val="0F172A"/>
                </a:solidFill>
                <a:latin typeface="Times New Roman"/>
                <a:ea typeface="微软雅黑"/>
              </a:rPr>
              <a:t>  </a:t>
            </a:r>
            <a:r>
              <a:rPr sz="2200" b="1" dirty="0" err="1">
                <a:solidFill>
                  <a:srgbClr val="0F172A"/>
                </a:solidFill>
                <a:latin typeface="Times New Roman"/>
                <a:ea typeface="微软雅黑"/>
              </a:rPr>
              <a:t>崩塌由两类</a:t>
            </a:r>
            <a:r>
              <a:rPr lang="zh-CN" altLang="en-US" sz="2200" b="1" dirty="0">
                <a:solidFill>
                  <a:srgbClr val="0F172A"/>
                </a:solidFill>
                <a:latin typeface="Times New Roman"/>
                <a:ea typeface="微软雅黑"/>
              </a:rPr>
              <a:t>种可能</a:t>
            </a:r>
            <a:endParaRPr sz="2200" b="1" dirty="0">
              <a:solidFill>
                <a:srgbClr val="0F172A"/>
              </a:solidFill>
              <a:latin typeface="Times New Roman"/>
              <a:ea typeface="微软雅黑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513080"/>
          </a:xfrm>
          <a:prstGeom prst="ellipse">
            <a:avLst/>
          </a:prstGeom>
          <a:solidFill>
            <a:srgbClr val="0541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/>
              </a:rPr>
              <a:t>6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0000" y="1000000"/>
            <a:ext cx="2800000" cy="1500000"/>
          </a:xfrm>
          <a:prstGeom prst="roundRect">
            <a:avLst/>
          </a:prstGeom>
          <a:solidFill>
            <a:srgbClr val="FDECEA"/>
          </a:solidFill>
          <a:ln w="19050">
            <a:solidFill>
              <a:srgbClr val="CF0A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sz="1300" b="1">
                <a:solidFill>
                  <a:srgbClr val="CF0A2C"/>
                </a:solidFill>
                <a:latin typeface="Times New Roman"/>
                <a:ea typeface="微软雅黑"/>
              </a:rPr>
              <a:t>捷径 A</a:t>
            </a:r>
          </a:p>
          <a:p>
            <a:pPr algn="ctr">
              <a:lnSpc>
                <a:spcPct val="120000"/>
              </a:lnSpc>
            </a:pPr>
            <a:endParaRPr sz="1300" b="1">
              <a:solidFill>
                <a:srgbClr val="CF0A2C"/>
              </a:solidFill>
              <a:latin typeface="Times New Roman"/>
              <a:ea typeface="微软雅黑"/>
            </a:endParaRPr>
          </a:p>
          <a:p>
            <a:pPr algn="ctr">
              <a:lnSpc>
                <a:spcPct val="120000"/>
              </a:lnSpc>
            </a:pPr>
            <a:r>
              <a:rPr sz="1300" b="1">
                <a:solidFill>
                  <a:srgbClr val="CF0A2C"/>
                </a:solidFill>
                <a:latin typeface="Times New Roman"/>
                <a:ea typeface="微软雅黑"/>
              </a:rPr>
              <a:t>Logit L2 范数膨胀</a:t>
            </a:r>
          </a:p>
          <a:p>
            <a:pPr algn="ctr">
              <a:lnSpc>
                <a:spcPct val="120000"/>
              </a:lnSpc>
            </a:pPr>
            <a:endParaRPr sz="1300" b="1">
              <a:solidFill>
                <a:srgbClr val="CF0A2C"/>
              </a:solidFill>
              <a:latin typeface="Times New Roman"/>
              <a:ea typeface="微软雅黑"/>
            </a:endParaRPr>
          </a:p>
          <a:p>
            <a:pPr algn="ctr">
              <a:lnSpc>
                <a:spcPct val="120000"/>
              </a:lnSpc>
            </a:pPr>
            <a:r>
              <a:rPr sz="1300" b="1">
                <a:solidFill>
                  <a:srgbClr val="CF0A2C"/>
                </a:solidFill>
                <a:latin typeface="Times New Roman"/>
                <a:ea typeface="微软雅黑"/>
              </a:rPr>
              <a:t>置信度变高，但</a:t>
            </a:r>
          </a:p>
          <a:p>
            <a:pPr algn="ctr">
              <a:lnSpc>
                <a:spcPct val="120000"/>
              </a:lnSpc>
            </a:pPr>
            <a:r>
              <a:rPr sz="1300" b="1">
                <a:solidFill>
                  <a:srgbClr val="CF0A2C"/>
                </a:solidFill>
                <a:latin typeface="Times New Roman"/>
                <a:ea typeface="微软雅黑"/>
              </a:rPr>
              <a:t>决策方向未必更正确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400000" y="1600000"/>
            <a:ext cx="400000" cy="300000"/>
          </a:xfrm>
          <a:prstGeom prst="rightArrow">
            <a:avLst/>
          </a:prstGeom>
          <a:solidFill>
            <a:srgbClr val="CF0A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900000" y="1000000"/>
            <a:ext cx="2800000" cy="1500000"/>
          </a:xfrm>
          <a:prstGeom prst="roundRect">
            <a:avLst/>
          </a:prstGeom>
          <a:solidFill>
            <a:srgbClr val="FDECEA"/>
          </a:solidFill>
          <a:ln w="19050">
            <a:solidFill>
              <a:srgbClr val="CF0A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sz="1300" b="1">
                <a:solidFill>
                  <a:srgbClr val="CF0A2C"/>
                </a:solidFill>
                <a:latin typeface="Times New Roman"/>
                <a:ea typeface="微软雅黑"/>
              </a:rPr>
              <a:t>捷径 B</a:t>
            </a:r>
          </a:p>
          <a:p>
            <a:pPr algn="ctr">
              <a:lnSpc>
                <a:spcPct val="120000"/>
              </a:lnSpc>
            </a:pPr>
            <a:endParaRPr sz="1300" b="1">
              <a:solidFill>
                <a:srgbClr val="CF0A2C"/>
              </a:solidFill>
              <a:latin typeface="Times New Roman"/>
              <a:ea typeface="微软雅黑"/>
            </a:endParaRPr>
          </a:p>
          <a:p>
            <a:pPr algn="ctr">
              <a:lnSpc>
                <a:spcPct val="120000"/>
              </a:lnSpc>
            </a:pPr>
            <a:r>
              <a:rPr sz="1300" b="1">
                <a:solidFill>
                  <a:srgbClr val="CF0A2C"/>
                </a:solidFill>
                <a:latin typeface="Times New Roman"/>
                <a:ea typeface="微软雅黑"/>
              </a:rPr>
              <a:t>Center Dominance 上升</a:t>
            </a:r>
          </a:p>
          <a:p>
            <a:pPr algn="ctr">
              <a:lnSpc>
                <a:spcPct val="120000"/>
              </a:lnSpc>
            </a:pPr>
            <a:endParaRPr sz="1300" b="1">
              <a:solidFill>
                <a:srgbClr val="CF0A2C"/>
              </a:solidFill>
              <a:latin typeface="Times New Roman"/>
              <a:ea typeface="微软雅黑"/>
            </a:endParaRPr>
          </a:p>
          <a:p>
            <a:pPr algn="ctr">
              <a:lnSpc>
                <a:spcPct val="120000"/>
              </a:lnSpc>
            </a:pPr>
            <a:r>
              <a:rPr sz="1300" b="1">
                <a:solidFill>
                  <a:srgbClr val="CF0A2C"/>
                </a:solidFill>
                <a:latin typeface="Times New Roman"/>
                <a:ea typeface="微软雅黑"/>
              </a:rPr>
              <a:t>不同输入的 logit</a:t>
            </a:r>
          </a:p>
          <a:p>
            <a:pPr algn="ctr">
              <a:lnSpc>
                <a:spcPct val="120000"/>
              </a:lnSpc>
            </a:pPr>
            <a:r>
              <a:rPr sz="1300" b="1">
                <a:solidFill>
                  <a:srgbClr val="CF0A2C"/>
                </a:solidFill>
                <a:latin typeface="Times New Roman"/>
                <a:ea typeface="微软雅黑"/>
              </a:rPr>
              <a:t>越来越指向同一主导类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800000" y="1600000"/>
            <a:ext cx="400000" cy="300000"/>
          </a:xfrm>
          <a:prstGeom prst="rightArrow">
            <a:avLst/>
          </a:prstGeom>
          <a:solidFill>
            <a:srgbClr val="CF0A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7300000" y="1000000"/>
            <a:ext cx="2800000" cy="1500000"/>
          </a:xfrm>
          <a:prstGeom prst="roundRect">
            <a:avLst/>
          </a:prstGeom>
          <a:solidFill>
            <a:srgbClr val="8B0000"/>
          </a:solidFill>
          <a:ln w="25400">
            <a:solidFill>
              <a:srgbClr val="CF0A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sz="1400" b="1">
                <a:solidFill>
                  <a:srgbClr val="FFFFFF"/>
                </a:solidFill>
                <a:latin typeface="Times New Roman"/>
                <a:ea typeface="微软雅黑"/>
              </a:rPr>
              <a:t>最终结果</a:t>
            </a:r>
          </a:p>
          <a:p>
            <a:pPr algn="ctr">
              <a:lnSpc>
                <a:spcPct val="120000"/>
              </a:lnSpc>
            </a:pPr>
            <a:endParaRPr sz="1400" b="1">
              <a:solidFill>
                <a:srgbClr val="FFFFFF"/>
              </a:solidFill>
              <a:latin typeface="Times New Roman"/>
              <a:ea typeface="微软雅黑"/>
            </a:endParaRPr>
          </a:p>
          <a:p>
            <a:pPr algn="ctr">
              <a:lnSpc>
                <a:spcPct val="120000"/>
              </a:lnSpc>
            </a:pPr>
            <a:r>
              <a:rPr sz="1400" b="1">
                <a:solidFill>
                  <a:srgbClr val="FFFFFF"/>
                </a:solidFill>
                <a:latin typeface="Times New Roman"/>
                <a:ea typeface="微软雅黑"/>
              </a:rPr>
              <a:t>Constant One-hot</a:t>
            </a:r>
          </a:p>
          <a:p>
            <a:pPr algn="ctr">
              <a:lnSpc>
                <a:spcPct val="120000"/>
              </a:lnSpc>
            </a:pPr>
            <a:r>
              <a:rPr sz="1400" b="1">
                <a:solidFill>
                  <a:srgbClr val="FFFFFF"/>
                </a:solidFill>
                <a:latin typeface="Times New Roman"/>
                <a:ea typeface="微软雅黑"/>
              </a:rPr>
              <a:t>Collapse</a:t>
            </a:r>
          </a:p>
          <a:p>
            <a:pPr algn="ctr">
              <a:lnSpc>
                <a:spcPct val="120000"/>
              </a:lnSpc>
            </a:pPr>
            <a:endParaRPr sz="1400" b="1">
              <a:solidFill>
                <a:srgbClr val="FFFFFF"/>
              </a:solidFill>
              <a:latin typeface="Times New Roman"/>
              <a:ea typeface="微软雅黑"/>
            </a:endParaRPr>
          </a:p>
          <a:p>
            <a:pPr algn="ctr">
              <a:lnSpc>
                <a:spcPct val="120000"/>
              </a:lnSpc>
            </a:pPr>
            <a:r>
              <a:rPr sz="1400" b="1">
                <a:solidFill>
                  <a:srgbClr val="FFFFFF"/>
                </a:solidFill>
                <a:latin typeface="Times New Roman"/>
                <a:ea typeface="微软雅黑"/>
              </a:rPr>
              <a:t>输出与输入脱钩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200000" y="1000000"/>
            <a:ext cx="1300000" cy="1500000"/>
          </a:xfrm>
          <a:prstGeom prst="roundRect">
            <a:avLst/>
          </a:prstGeom>
          <a:solidFill>
            <a:srgbClr val="F5F7FA"/>
          </a:solidFill>
          <a:ln w="12700">
            <a:solidFill>
              <a:srgbClr val="DDDDD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sz="1200" b="1">
                <a:solidFill>
                  <a:srgbClr val="485C80"/>
                </a:solidFill>
                <a:latin typeface="Times New Roman"/>
                <a:ea typeface="微软雅黑"/>
              </a:rPr>
              <a:t>论文证据</a:t>
            </a:r>
          </a:p>
          <a:p>
            <a:pPr algn="ctr">
              <a:lnSpc>
                <a:spcPct val="120000"/>
              </a:lnSpc>
            </a:pPr>
            <a:endParaRPr sz="1200" b="1">
              <a:solidFill>
                <a:srgbClr val="485C80"/>
              </a:solidFill>
              <a:latin typeface="Times New Roman"/>
              <a:ea typeface="微软雅黑"/>
            </a:endParaRPr>
          </a:p>
          <a:p>
            <a:pPr algn="ctr">
              <a:lnSpc>
                <a:spcPct val="120000"/>
              </a:lnSpc>
            </a:pPr>
            <a:r>
              <a:rPr sz="1200" b="1">
                <a:solidFill>
                  <a:srgbClr val="485C80"/>
                </a:solidFill>
                <a:latin typeface="Times New Roman"/>
                <a:ea typeface="微软雅黑"/>
              </a:rPr>
              <a:t>Figure 2(c)(d)</a:t>
            </a:r>
          </a:p>
          <a:p>
            <a:pPr algn="ctr">
              <a:lnSpc>
                <a:spcPct val="120000"/>
              </a:lnSpc>
            </a:pPr>
            <a:endParaRPr sz="1200" b="1">
              <a:solidFill>
                <a:srgbClr val="485C80"/>
              </a:solidFill>
              <a:latin typeface="Times New Roman"/>
              <a:ea typeface="微软雅黑"/>
            </a:endParaRPr>
          </a:p>
          <a:p>
            <a:pPr algn="ctr">
              <a:lnSpc>
                <a:spcPct val="120000"/>
              </a:lnSpc>
            </a:pPr>
            <a:r>
              <a:rPr sz="1200" b="1">
                <a:solidFill>
                  <a:srgbClr val="485C80"/>
                </a:solidFill>
                <a:latin typeface="Times New Roman"/>
                <a:ea typeface="微软雅黑"/>
              </a:rPr>
              <a:t>附录 E.10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0000" y="3000000"/>
            <a:ext cx="10600000" cy="181754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sz="1500" b="1" dirty="0" err="1">
                <a:solidFill>
                  <a:srgbClr val="0F172A"/>
                </a:solidFill>
                <a:latin typeface="Times New Roman"/>
                <a:ea typeface="微软雅黑"/>
              </a:rPr>
              <a:t>纯熵最小化主要通过放大</a:t>
            </a:r>
            <a:r>
              <a:rPr sz="1500" b="1" dirty="0">
                <a:solidFill>
                  <a:srgbClr val="0F172A"/>
                </a:solidFill>
                <a:latin typeface="Times New Roman"/>
                <a:ea typeface="微软雅黑"/>
              </a:rPr>
              <a:t> logit </a:t>
            </a:r>
            <a:r>
              <a:rPr sz="1500" b="1" dirty="0" err="1">
                <a:solidFill>
                  <a:srgbClr val="0F172A"/>
                </a:solidFill>
                <a:latin typeface="Times New Roman"/>
                <a:ea typeface="微软雅黑"/>
              </a:rPr>
              <a:t>范数和把预测推向主导类别来制造虚假确定性</a:t>
            </a:r>
            <a:endParaRPr sz="1500" b="1" dirty="0">
              <a:solidFill>
                <a:srgbClr val="0F172A"/>
              </a:solidFill>
              <a:latin typeface="Times New Roman"/>
              <a:ea typeface="微软雅黑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dirty="0">
                <a:solidFill>
                  <a:srgbClr val="333333"/>
                </a:solidFill>
                <a:latin typeface="Times New Roman"/>
                <a:ea typeface="微软雅黑"/>
              </a:rPr>
              <a:t>●  </a:t>
            </a:r>
            <a:r>
              <a:rPr sz="1300" b="0" dirty="0" err="1">
                <a:solidFill>
                  <a:srgbClr val="333333"/>
                </a:solidFill>
                <a:latin typeface="Times New Roman"/>
                <a:ea typeface="微软雅黑"/>
              </a:rPr>
              <a:t>捷径</a:t>
            </a:r>
            <a:r>
              <a:rPr sz="1300" b="0" dirty="0">
                <a:solidFill>
                  <a:srgbClr val="333333"/>
                </a:solidFill>
                <a:latin typeface="Times New Roman"/>
                <a:ea typeface="微软雅黑"/>
              </a:rPr>
              <a:t> </a:t>
            </a:r>
            <a:r>
              <a:rPr sz="1300" b="0" dirty="0" err="1">
                <a:solidFill>
                  <a:srgbClr val="333333"/>
                </a:solidFill>
                <a:latin typeface="Times New Roman"/>
                <a:ea typeface="微软雅黑"/>
              </a:rPr>
              <a:t>A：logit</a:t>
            </a:r>
            <a:r>
              <a:rPr sz="1300" b="0" dirty="0">
                <a:solidFill>
                  <a:srgbClr val="333333"/>
                </a:solidFill>
                <a:latin typeface="Times New Roman"/>
                <a:ea typeface="微软雅黑"/>
              </a:rPr>
              <a:t> L2 norm </a:t>
            </a:r>
            <a:r>
              <a:rPr sz="1300" b="0" dirty="0" err="1">
                <a:solidFill>
                  <a:srgbClr val="333333"/>
                </a:solidFill>
                <a:latin typeface="Times New Roman"/>
                <a:ea typeface="微软雅黑"/>
              </a:rPr>
              <a:t>膨胀</a:t>
            </a:r>
            <a:r>
              <a:rPr sz="1300" b="0" dirty="0">
                <a:solidFill>
                  <a:srgbClr val="333333"/>
                </a:solidFill>
                <a:latin typeface="Times New Roman"/>
                <a:ea typeface="微软雅黑"/>
              </a:rPr>
              <a:t>——</a:t>
            </a:r>
            <a:r>
              <a:rPr sz="1300" b="0" dirty="0" err="1">
                <a:solidFill>
                  <a:srgbClr val="333333"/>
                </a:solidFill>
                <a:latin typeface="Times New Roman"/>
                <a:ea typeface="微软雅黑"/>
              </a:rPr>
              <a:t>置信度变高，但决策方向未必更正确</a:t>
            </a:r>
            <a:endParaRPr sz="1300" b="0" dirty="0">
              <a:solidFill>
                <a:srgbClr val="333333"/>
              </a:solidFill>
              <a:latin typeface="Times New Roman"/>
              <a:ea typeface="微软雅黑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0" dirty="0">
                <a:solidFill>
                  <a:srgbClr val="333333"/>
                </a:solidFill>
                <a:latin typeface="Times New Roman"/>
                <a:ea typeface="微软雅黑"/>
              </a:rPr>
              <a:t>●  </a:t>
            </a:r>
            <a:r>
              <a:rPr sz="1300" b="0" dirty="0" err="1">
                <a:solidFill>
                  <a:srgbClr val="333333"/>
                </a:solidFill>
                <a:latin typeface="Times New Roman"/>
                <a:ea typeface="微软雅黑"/>
              </a:rPr>
              <a:t>捷径</a:t>
            </a:r>
            <a:r>
              <a:rPr sz="1300" b="0" dirty="0">
                <a:solidFill>
                  <a:srgbClr val="333333"/>
                </a:solidFill>
                <a:latin typeface="Times New Roman"/>
                <a:ea typeface="微软雅黑"/>
              </a:rPr>
              <a:t> </a:t>
            </a:r>
            <a:r>
              <a:rPr sz="1300" b="0" dirty="0" err="1">
                <a:solidFill>
                  <a:srgbClr val="333333"/>
                </a:solidFill>
                <a:latin typeface="Times New Roman"/>
                <a:ea typeface="微软雅黑"/>
              </a:rPr>
              <a:t>B：center</a:t>
            </a:r>
            <a:r>
              <a:rPr sz="1300" b="0" dirty="0">
                <a:solidFill>
                  <a:srgbClr val="333333"/>
                </a:solidFill>
                <a:latin typeface="Times New Roman"/>
                <a:ea typeface="微软雅黑"/>
              </a:rPr>
              <a:t> dominance </a:t>
            </a:r>
            <a:r>
              <a:rPr sz="1300" b="0" dirty="0" err="1">
                <a:solidFill>
                  <a:srgbClr val="333333"/>
                </a:solidFill>
                <a:latin typeface="Times New Roman"/>
                <a:ea typeface="微软雅黑"/>
              </a:rPr>
              <a:t>上升</a:t>
            </a:r>
            <a:r>
              <a:rPr sz="1300" b="0" dirty="0">
                <a:solidFill>
                  <a:srgbClr val="333333"/>
                </a:solidFill>
                <a:latin typeface="Times New Roman"/>
                <a:ea typeface="微软雅黑"/>
              </a:rPr>
              <a:t>——</a:t>
            </a:r>
            <a:r>
              <a:rPr sz="1300" b="0" dirty="0" err="1">
                <a:solidFill>
                  <a:srgbClr val="333333"/>
                </a:solidFill>
                <a:latin typeface="Times New Roman"/>
                <a:ea typeface="微软雅黑"/>
              </a:rPr>
              <a:t>不同输入的</a:t>
            </a:r>
            <a:r>
              <a:rPr sz="1300" b="0" dirty="0">
                <a:solidFill>
                  <a:srgbClr val="333333"/>
                </a:solidFill>
                <a:latin typeface="Times New Roman"/>
                <a:ea typeface="微软雅黑"/>
              </a:rPr>
              <a:t> logit </a:t>
            </a:r>
            <a:r>
              <a:rPr sz="1300" b="0" dirty="0" err="1">
                <a:solidFill>
                  <a:srgbClr val="333333"/>
                </a:solidFill>
                <a:latin typeface="Times New Roman"/>
                <a:ea typeface="微软雅黑"/>
              </a:rPr>
              <a:t>越来越指向同一中心</a:t>
            </a:r>
            <a:r>
              <a:rPr sz="1300" b="0" dirty="0">
                <a:solidFill>
                  <a:srgbClr val="333333"/>
                </a:solidFill>
                <a:latin typeface="Times New Roman"/>
                <a:ea typeface="微软雅黑"/>
              </a:rPr>
              <a:t>/</a:t>
            </a:r>
            <a:r>
              <a:rPr sz="1300" b="0" dirty="0" err="1">
                <a:solidFill>
                  <a:srgbClr val="333333"/>
                </a:solidFill>
                <a:latin typeface="Times New Roman"/>
                <a:ea typeface="微软雅黑"/>
              </a:rPr>
              <a:t>主导类</a:t>
            </a:r>
            <a:endParaRPr sz="1300" b="0" dirty="0">
              <a:solidFill>
                <a:srgbClr val="333333"/>
              </a:solidFill>
              <a:latin typeface="Times New Roman"/>
              <a:ea typeface="微软雅黑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</a:pPr>
            <a:r>
              <a:rPr sz="1300" b="1" dirty="0">
                <a:solidFill>
                  <a:srgbClr val="CF0A2C"/>
                </a:solidFill>
                <a:latin typeface="Times New Roman"/>
                <a:ea typeface="微软雅黑"/>
              </a:rPr>
              <a:t>●  </a:t>
            </a:r>
            <a:r>
              <a:rPr sz="1300" b="1" dirty="0" err="1">
                <a:solidFill>
                  <a:srgbClr val="CF0A2C"/>
                </a:solidFill>
                <a:latin typeface="Times New Roman"/>
                <a:ea typeface="微软雅黑"/>
              </a:rPr>
              <a:t>二者长期累积后，输出与输入脱钩，形成</a:t>
            </a:r>
            <a:r>
              <a:rPr sz="1300" b="1" dirty="0">
                <a:solidFill>
                  <a:srgbClr val="CF0A2C"/>
                </a:solidFill>
                <a:latin typeface="Times New Roman"/>
                <a:ea typeface="微软雅黑"/>
              </a:rPr>
              <a:t> constant one-hot collapse</a:t>
            </a:r>
          </a:p>
          <a:p>
            <a:pPr algn="l">
              <a:lnSpc>
                <a:spcPct val="130000"/>
              </a:lnSpc>
              <a:spcBef>
                <a:spcPts val="400"/>
              </a:spcBef>
              <a:spcAft>
                <a:spcPts val="500"/>
              </a:spcAft>
            </a:pPr>
            <a:r>
              <a:rPr sz="1300" b="0" dirty="0" err="1">
                <a:solidFill>
                  <a:srgbClr val="054189"/>
                </a:solidFill>
                <a:latin typeface="Times New Roman"/>
                <a:ea typeface="微软雅黑"/>
              </a:rPr>
              <a:t>明确区分</a:t>
            </a:r>
            <a:r>
              <a:rPr sz="1300" b="0" dirty="0">
                <a:solidFill>
                  <a:srgbClr val="054189"/>
                </a:solidFill>
                <a:latin typeface="Times New Roman"/>
                <a:ea typeface="微软雅黑"/>
              </a:rPr>
              <a:t>：‘过度自信’</a:t>
            </a:r>
            <a:r>
              <a:rPr sz="1300" b="0" dirty="0" err="1">
                <a:solidFill>
                  <a:srgbClr val="054189"/>
                </a:solidFill>
                <a:latin typeface="Times New Roman"/>
                <a:ea typeface="微软雅黑"/>
              </a:rPr>
              <a:t>是个体预测问题</a:t>
            </a:r>
            <a:r>
              <a:rPr sz="1300" b="0" dirty="0">
                <a:solidFill>
                  <a:srgbClr val="054189"/>
                </a:solidFill>
                <a:latin typeface="Times New Roman"/>
                <a:ea typeface="微软雅黑"/>
              </a:rPr>
              <a:t>，‘</a:t>
            </a:r>
            <a:r>
              <a:rPr sz="1300" b="0" dirty="0" err="1">
                <a:solidFill>
                  <a:srgbClr val="054189"/>
                </a:solidFill>
                <a:latin typeface="Times New Roman"/>
                <a:ea typeface="微软雅黑"/>
              </a:rPr>
              <a:t>类别塌缩’是跨样本退化</a:t>
            </a:r>
            <a:endParaRPr sz="1300" b="0" dirty="0">
              <a:solidFill>
                <a:srgbClr val="054189"/>
              </a:solidFill>
              <a:latin typeface="Times New Roman"/>
              <a:ea typeface="微软雅黑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200" b="1">
                <a:solidFill>
                  <a:srgbClr val="0F172A"/>
                </a:solidFill>
                <a:latin typeface="Times New Roman"/>
                <a:ea typeface="微软雅黑"/>
              </a:rPr>
              <a:t>03  核心想法：用最小不对称改变熵优化的解空间</a:t>
            </a: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513080"/>
          </a:xfrm>
          <a:prstGeom prst="ellipse">
            <a:avLst/>
          </a:prstGeom>
          <a:solidFill>
            <a:srgbClr val="0541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Times New Roman"/>
              </a:rPr>
              <a:t>7</a:t>
            </a:r>
            <a:endParaRPr sz="2000" b="1" dirty="0">
              <a:solidFill>
                <a:srgbClr val="FFFFFF"/>
              </a:solidFill>
              <a:latin typeface="Times New Roman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2C76BF9-67F6-FC0A-A773-4A15EBBB3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6103"/>
            <a:ext cx="12192000" cy="44244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200" b="1">
                <a:solidFill>
                  <a:srgbClr val="0F172A"/>
                </a:solidFill>
                <a:latin typeface="Times New Roman"/>
                <a:ea typeface="微软雅黑"/>
              </a:rPr>
              <a:t>03  目标函数：低熵与不偏离稳定锚点</a:t>
            </a: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513080"/>
          </a:xfrm>
          <a:prstGeom prst="ellipse">
            <a:avLst/>
          </a:prstGeom>
          <a:solidFill>
            <a:srgbClr val="0541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Times New Roman"/>
              </a:rPr>
              <a:t>8</a:t>
            </a:r>
            <a:endParaRPr sz="2000" b="1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86237" y="3139244"/>
            <a:ext cx="5383517" cy="187359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0" dirty="0">
                <a:solidFill>
                  <a:srgbClr val="333333"/>
                </a:solidFill>
                <a:latin typeface="Times New Roman"/>
                <a:ea typeface="微软雅黑"/>
              </a:rPr>
              <a:t>●  predictor 以 </a:t>
            </a:r>
            <a:r>
              <a:rPr lang="zh-CN" altLang="en-US" sz="1400" dirty="0">
                <a:solidFill>
                  <a:srgbClr val="333333"/>
                </a:solidFill>
                <a:latin typeface="Times New Roman"/>
                <a:ea typeface="微软雅黑"/>
              </a:rPr>
              <a:t>恒等映射</a:t>
            </a:r>
            <a:r>
              <a:rPr sz="1400" b="0" dirty="0" err="1">
                <a:solidFill>
                  <a:srgbClr val="333333"/>
                </a:solidFill>
                <a:latin typeface="Times New Roman"/>
                <a:ea typeface="微软雅黑"/>
              </a:rPr>
              <a:t>初始化，保证开始时不破坏原模型；随后逐渐偏离并吸收偏置信号</a:t>
            </a:r>
            <a:endParaRPr sz="1400" b="0" dirty="0">
              <a:solidFill>
                <a:srgbClr val="333333"/>
              </a:solidFill>
              <a:latin typeface="Times New Roman"/>
              <a:ea typeface="微软雅黑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 dirty="0">
                <a:solidFill>
                  <a:srgbClr val="0F172A"/>
                </a:solidFill>
                <a:latin typeface="Times New Roman"/>
                <a:ea typeface="微软雅黑"/>
              </a:rPr>
              <a:t>●  α=0 </a:t>
            </a:r>
            <a:r>
              <a:rPr sz="1400" b="1" dirty="0" err="1">
                <a:solidFill>
                  <a:srgbClr val="0F172A"/>
                </a:solidFill>
                <a:latin typeface="Times New Roman"/>
                <a:ea typeface="微软雅黑"/>
              </a:rPr>
              <a:t>会退化为缺少对齐约束的情形（即</a:t>
            </a:r>
            <a:r>
              <a:rPr sz="1400" b="1" dirty="0">
                <a:solidFill>
                  <a:srgbClr val="0F172A"/>
                </a:solidFill>
                <a:latin typeface="Times New Roman"/>
                <a:ea typeface="微软雅黑"/>
              </a:rPr>
              <a:t> Tent）；α=1 </a:t>
            </a:r>
            <a:r>
              <a:rPr sz="1400" b="1" dirty="0" err="1">
                <a:solidFill>
                  <a:srgbClr val="0F172A"/>
                </a:solidFill>
                <a:latin typeface="Times New Roman"/>
                <a:ea typeface="微软雅黑"/>
              </a:rPr>
              <a:t>是论文固定默认值</a:t>
            </a:r>
            <a:endParaRPr sz="1400" b="1" dirty="0">
              <a:solidFill>
                <a:srgbClr val="0F172A"/>
              </a:solidFill>
              <a:latin typeface="Times New Roman"/>
              <a:ea typeface="微软雅黑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0" dirty="0">
                <a:solidFill>
                  <a:srgbClr val="333333"/>
                </a:solidFill>
                <a:latin typeface="Times New Roman"/>
                <a:ea typeface="微软雅黑"/>
              </a:rPr>
              <a:t>●  </a:t>
            </a:r>
            <a:r>
              <a:rPr sz="1400" b="0" dirty="0" err="1">
                <a:solidFill>
                  <a:srgbClr val="333333"/>
                </a:solidFill>
                <a:latin typeface="Times New Roman"/>
                <a:ea typeface="微软雅黑"/>
              </a:rPr>
              <a:t>对称</a:t>
            </a:r>
            <a:r>
              <a:rPr sz="1400" b="0" dirty="0">
                <a:solidFill>
                  <a:srgbClr val="333333"/>
                </a:solidFill>
                <a:latin typeface="Times New Roman"/>
                <a:ea typeface="微软雅黑"/>
              </a:rPr>
              <a:t> KL </a:t>
            </a:r>
            <a:r>
              <a:rPr sz="1400" b="0" dirty="0" err="1">
                <a:solidFill>
                  <a:srgbClr val="333333"/>
                </a:solidFill>
                <a:latin typeface="Times New Roman"/>
                <a:ea typeface="微软雅黑"/>
              </a:rPr>
              <a:t>展开后等价于</a:t>
            </a:r>
            <a:r>
              <a:rPr sz="1400" b="0" dirty="0">
                <a:solidFill>
                  <a:srgbClr val="333333"/>
                </a:solidFill>
                <a:latin typeface="Times New Roman"/>
                <a:ea typeface="微软雅黑"/>
              </a:rPr>
              <a:t> online 与 target </a:t>
            </a:r>
            <a:r>
              <a:rPr sz="1400" b="0" dirty="0" err="1">
                <a:solidFill>
                  <a:srgbClr val="333333"/>
                </a:solidFill>
                <a:latin typeface="Times New Roman"/>
                <a:ea typeface="微软雅黑"/>
              </a:rPr>
              <a:t>之间的对称交叉熵，鼓励双方交换可靠信号</a:t>
            </a:r>
            <a:endParaRPr sz="1400" b="0" dirty="0">
              <a:solidFill>
                <a:srgbClr val="333333"/>
              </a:solidFill>
              <a:latin typeface="Times New Roman"/>
              <a:ea typeface="微软雅黑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C534988-5C7B-82CC-581D-4CCE37A4E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77" y="810615"/>
            <a:ext cx="5104762" cy="5047619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192000" y="915429"/>
            <a:ext cx="8000000" cy="800000"/>
          </a:xfrm>
          <a:prstGeom prst="roundRect">
            <a:avLst/>
          </a:prstGeom>
          <a:solidFill>
            <a:srgbClr val="E8F0FE"/>
          </a:solidFill>
          <a:ln w="25400">
            <a:solidFill>
              <a:srgbClr val="0541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sz="2200" b="1" dirty="0">
                <a:solidFill>
                  <a:srgbClr val="054189"/>
                </a:solidFill>
                <a:latin typeface="Times New Roman"/>
                <a:ea typeface="微软雅黑"/>
              </a:rPr>
              <a:t>L = H(</a:t>
            </a:r>
            <a:r>
              <a:rPr sz="2200" b="1" dirty="0" err="1">
                <a:solidFill>
                  <a:srgbClr val="054189"/>
                </a:solidFill>
                <a:latin typeface="Times New Roman"/>
                <a:ea typeface="微软雅黑"/>
              </a:rPr>
              <a:t>p_o</a:t>
            </a:r>
            <a:r>
              <a:rPr sz="2200" b="1" dirty="0">
                <a:solidFill>
                  <a:srgbClr val="054189"/>
                </a:solidFill>
                <a:latin typeface="Times New Roman"/>
                <a:ea typeface="微软雅黑"/>
              </a:rPr>
              <a:t>) + α · D_KL(</a:t>
            </a:r>
            <a:r>
              <a:rPr sz="2200" b="1" dirty="0" err="1">
                <a:solidFill>
                  <a:srgbClr val="054189"/>
                </a:solidFill>
                <a:latin typeface="Times New Roman"/>
                <a:ea typeface="微软雅黑"/>
              </a:rPr>
              <a:t>p_o</a:t>
            </a:r>
            <a:r>
              <a:rPr sz="2200" b="1" dirty="0">
                <a:solidFill>
                  <a:srgbClr val="054189"/>
                </a:solidFill>
                <a:latin typeface="Times New Roman"/>
                <a:ea typeface="微软雅黑"/>
              </a:rPr>
              <a:t> ∥ sg[</a:t>
            </a:r>
            <a:r>
              <a:rPr sz="2200" b="1" dirty="0" err="1">
                <a:solidFill>
                  <a:srgbClr val="054189"/>
                </a:solidFill>
                <a:latin typeface="Times New Roman"/>
                <a:ea typeface="微软雅黑"/>
              </a:rPr>
              <a:t>p_r</a:t>
            </a:r>
            <a:r>
              <a:rPr sz="2200" b="1" dirty="0">
                <a:solidFill>
                  <a:srgbClr val="054189"/>
                </a:solidFill>
                <a:latin typeface="Times New Roman"/>
                <a:ea typeface="微软雅黑"/>
              </a:rPr>
              <a:t>]) ,  α = 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4886"/>
            <a:ext cx="11292840" cy="46397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0000"/>
              </a:lnSpc>
              <a:spcAft>
                <a:spcPts val="200"/>
              </a:spcAft>
            </a:pPr>
            <a:r>
              <a:rPr sz="2200" b="1" dirty="0">
                <a:solidFill>
                  <a:srgbClr val="0F172A"/>
                </a:solidFill>
                <a:latin typeface="Times New Roman"/>
                <a:ea typeface="微软雅黑"/>
              </a:rPr>
              <a:t>04</a:t>
            </a:r>
            <a:r>
              <a:rPr lang="zh-CN" altLang="en-US" sz="2200" b="1" dirty="0">
                <a:solidFill>
                  <a:srgbClr val="0F172A"/>
                </a:solidFill>
                <a:latin typeface="Times New Roman"/>
                <a:ea typeface="微软雅黑"/>
              </a:rPr>
              <a:t>  结论的不足</a:t>
            </a:r>
            <a:endParaRPr sz="2200" b="1" dirty="0">
              <a:solidFill>
                <a:srgbClr val="0F172A"/>
              </a:solidFill>
              <a:latin typeface="Times New Roman"/>
              <a:ea typeface="微软雅黑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513080"/>
          </a:xfrm>
          <a:prstGeom prst="ellipse">
            <a:avLst/>
          </a:prstGeom>
          <a:solidFill>
            <a:srgbClr val="0541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Times New Roman"/>
              </a:rPr>
              <a:t>9</a:t>
            </a:r>
            <a:endParaRPr sz="2000" b="1" dirty="0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00000" y="1000000"/>
            <a:ext cx="3200000" cy="2800000"/>
          </a:xfrm>
          <a:prstGeom prst="roundRect">
            <a:avLst/>
          </a:prstGeom>
          <a:solidFill>
            <a:srgbClr val="F5F7FA"/>
          </a:solidFill>
          <a:ln w="25400">
            <a:solidFill>
              <a:srgbClr val="0541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论文证据很强，但</a:t>
            </a:r>
            <a:r>
              <a:rPr lang="en-US" altLang="zh-CN" sz="1400" b="1" dirty="0">
                <a:solidFill>
                  <a:srgbClr val="0F172A"/>
                </a:solidFill>
                <a:latin typeface="Times New Roman"/>
                <a:ea typeface="微软雅黑"/>
              </a:rPr>
              <a:t>'</a:t>
            </a: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通用</a:t>
            </a:r>
            <a:r>
              <a:rPr lang="en-US" altLang="zh-CN" sz="1400" b="1" dirty="0">
                <a:solidFill>
                  <a:srgbClr val="0F172A"/>
                </a:solidFill>
                <a:latin typeface="Times New Roman"/>
                <a:ea typeface="微软雅黑"/>
              </a:rPr>
              <a:t>'</a:t>
            </a: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仍是有边界的</a:t>
            </a:r>
            <a:endParaRPr lang="zh-CN" altLang="en-US" sz="1400" b="1" dirty="0">
              <a:solidFill>
                <a:srgbClr val="054189"/>
              </a:solidFill>
              <a:latin typeface="Times New Roman"/>
              <a:ea typeface="微软雅黑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100000" y="1000000"/>
            <a:ext cx="3200000" cy="2800000"/>
          </a:xfrm>
          <a:prstGeom prst="roundRect">
            <a:avLst/>
          </a:prstGeom>
          <a:solidFill>
            <a:srgbClr val="F5F7FA"/>
          </a:solidFill>
          <a:ln w="25400">
            <a:solidFill>
              <a:srgbClr val="E88A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部署仍需解决超参数、状态漂移与任务适配</a:t>
            </a:r>
            <a:endParaRPr sz="1400" b="1" dirty="0">
              <a:solidFill>
                <a:srgbClr val="E88A00"/>
              </a:solidFill>
              <a:latin typeface="Times New Roman"/>
              <a:ea typeface="微软雅黑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700000" y="925000"/>
            <a:ext cx="3200000" cy="2800000"/>
          </a:xfrm>
          <a:prstGeom prst="roundRect">
            <a:avLst/>
          </a:prstGeom>
          <a:solidFill>
            <a:srgbClr val="F5F7FA"/>
          </a:solidFill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lnSpc>
                <a:spcPct val="120000"/>
              </a:lnSpc>
            </a:pP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下一步：从</a:t>
            </a:r>
            <a:r>
              <a:rPr lang="en-US" altLang="zh-CN" sz="1400" b="1" dirty="0">
                <a:solidFill>
                  <a:srgbClr val="0F172A"/>
                </a:solidFill>
                <a:latin typeface="Times New Roman"/>
                <a:ea typeface="微软雅黑"/>
              </a:rPr>
              <a:t>'</a:t>
            </a: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不崩塌</a:t>
            </a:r>
            <a:r>
              <a:rPr lang="en-US" altLang="zh-CN" sz="1400" b="1" dirty="0">
                <a:solidFill>
                  <a:srgbClr val="0F172A"/>
                </a:solidFill>
                <a:latin typeface="Times New Roman"/>
                <a:ea typeface="微软雅黑"/>
              </a:rPr>
              <a:t>'</a:t>
            </a: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到</a:t>
            </a:r>
            <a:r>
              <a:rPr lang="en-US" altLang="zh-CN" sz="1400" b="1" dirty="0">
                <a:solidFill>
                  <a:srgbClr val="0F172A"/>
                </a:solidFill>
                <a:latin typeface="Times New Roman"/>
                <a:ea typeface="微软雅黑"/>
              </a:rPr>
              <a:t>'</a:t>
            </a:r>
            <a:r>
              <a:rPr lang="zh-CN" altLang="en-US" sz="1400" b="1" dirty="0">
                <a:solidFill>
                  <a:srgbClr val="0F172A"/>
                </a:solidFill>
                <a:latin typeface="Times New Roman"/>
                <a:ea typeface="微软雅黑"/>
              </a:rPr>
              <a:t>可控地长期学习</a:t>
            </a:r>
            <a:r>
              <a:rPr lang="en-US" altLang="zh-CN" sz="1400" b="1" dirty="0">
                <a:solidFill>
                  <a:srgbClr val="0F172A"/>
                </a:solidFill>
                <a:latin typeface="Times New Roman"/>
                <a:ea typeface="微软雅黑"/>
              </a:rPr>
              <a:t>'</a:t>
            </a:r>
            <a:endParaRPr sz="1400" b="1" dirty="0">
              <a:solidFill>
                <a:srgbClr val="008000"/>
              </a:solidFill>
              <a:latin typeface="Times New Roman"/>
              <a:ea typeface="微软雅黑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400</Words>
  <Application>Microsoft Office PowerPoint</Application>
  <PresentationFormat>宽屏</PresentationFormat>
  <Paragraphs>93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等线</vt:lpstr>
      <vt:lpstr>等线 Light</vt:lpstr>
      <vt:lpstr>华文隶书</vt:lpstr>
      <vt:lpstr>隶书</vt:lpstr>
      <vt:lpstr>Arial</vt:lpstr>
      <vt:lpstr>Cambria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宏恩 王</cp:lastModifiedBy>
  <cp:revision>32</cp:revision>
  <dcterms:created xsi:type="dcterms:W3CDTF">2020-11-02T08:12:00Z</dcterms:created>
  <dcterms:modified xsi:type="dcterms:W3CDTF">2026-08-02T09:06:03Z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80CD039EF345436FA201B2306AB38334_13</vt:lpwstr>
  </property>
</Properties>
</file>