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2"/>
  </p:sldMasterIdLst>
  <p:notesMasterIdLst>
    <p:notesMasterId r:id="rId17"/>
  </p:notesMasterIdLst>
  <p:sldIdLst>
    <p:sldId id="256" r:id="rId3"/>
    <p:sldId id="272" r:id="rId4"/>
    <p:sldId id="276" r:id="rId5"/>
    <p:sldId id="261" r:id="rId6"/>
    <p:sldId id="273" r:id="rId7"/>
    <p:sldId id="280" r:id="rId8"/>
    <p:sldId id="281" r:id="rId9"/>
    <p:sldId id="284" r:id="rId10"/>
    <p:sldId id="285" r:id="rId11"/>
    <p:sldId id="282" r:id="rId12"/>
    <p:sldId id="286" r:id="rId13"/>
    <p:sldId id="279" r:id="rId14"/>
    <p:sldId id="274" r:id="rId15"/>
    <p:sldId id="265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9" d="100"/>
          <a:sy n="109" d="100"/>
        </p:scale>
        <p:origin x="1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1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Towards Accurate and Robust Domain Adaptation</a:t>
            </a: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317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zh-CN" altLang="en-US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刘玉浩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2026.08.02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BCDA8DCA-E090-6B2D-E986-2478DF5AD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10</a:t>
            </a:fld>
            <a:endParaRPr kumimoji="1"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16DC3E7-A9A1-DECC-ACF5-CF24DA3A647F}"/>
              </a:ext>
            </a:extLst>
          </p:cNvPr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论文做了哪些实验？有哪些数据集？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8FC533C-AD99-2F68-61C6-30A9BB775523}"/>
              </a:ext>
            </a:extLst>
          </p:cNvPr>
          <p:cNvSpPr txBox="1"/>
          <p:nvPr/>
        </p:nvSpPr>
        <p:spPr>
          <a:xfrm>
            <a:off x="234462" y="885092"/>
            <a:ext cx="117289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/>
              <a:t>实验一：性能对比实验</a:t>
            </a:r>
            <a:r>
              <a:rPr lang="en-US" altLang="zh-CN" b="1" dirty="0"/>
              <a:t> </a:t>
            </a:r>
          </a:p>
          <a:p>
            <a:r>
              <a:rPr lang="zh-CN" altLang="zh-CN" dirty="0"/>
              <a:t>在 Pascal-C、COCO-C 和 ODinW-13 上验证。</a:t>
            </a:r>
            <a:br>
              <a:rPr lang="zh-CN" altLang="zh-CN" dirty="0"/>
            </a:br>
            <a:r>
              <a:rPr lang="zh-CN" altLang="zh-CN" dirty="0"/>
              <a:t>Pascal-C 达到 </a:t>
            </a:r>
            <a:r>
              <a:rPr lang="zh-CN" altLang="zh-CN" b="1" dirty="0">
                <a:solidFill>
                  <a:srgbClr val="FF0000"/>
                </a:solidFill>
              </a:rPr>
              <a:t>56.2 AP50</a:t>
            </a:r>
            <a:r>
              <a:rPr lang="zh-CN" altLang="zh-CN" dirty="0"/>
              <a:t>，相比 Direct Test 提升 </a:t>
            </a:r>
            <a:r>
              <a:rPr lang="zh-CN" altLang="zh-CN" b="1" dirty="0">
                <a:solidFill>
                  <a:srgbClr val="FF0000"/>
                </a:solidFill>
              </a:rPr>
              <a:t>11.4</a:t>
            </a:r>
            <a:r>
              <a:rPr lang="zh-CN" altLang="zh-CN" dirty="0"/>
              <a:t>。</a:t>
            </a:r>
            <a:br>
              <a:rPr lang="zh-CN" altLang="zh-CN" dirty="0"/>
            </a:br>
            <a:r>
              <a:rPr lang="zh-CN" altLang="zh-CN" dirty="0"/>
              <a:t>COCO-C 达到 </a:t>
            </a:r>
            <a:r>
              <a:rPr lang="zh-CN" altLang="zh-CN" b="1" dirty="0">
                <a:solidFill>
                  <a:srgbClr val="FF0000"/>
                </a:solidFill>
              </a:rPr>
              <a:t>26.0 mAP</a:t>
            </a:r>
            <a:r>
              <a:rPr lang="zh-CN" altLang="zh-CN" dirty="0"/>
              <a:t>，相比 Direct Test 提升 </a:t>
            </a:r>
            <a:r>
              <a:rPr lang="zh-CN" altLang="zh-CN" b="1" dirty="0">
                <a:solidFill>
                  <a:srgbClr val="FF0000"/>
                </a:solidFill>
              </a:rPr>
              <a:t>5.4</a:t>
            </a:r>
            <a:r>
              <a:rPr lang="zh-CN" altLang="zh-CN" dirty="0"/>
              <a:t>。</a:t>
            </a:r>
            <a:br>
              <a:rPr lang="zh-CN" altLang="zh-CN" dirty="0"/>
            </a:br>
            <a:r>
              <a:rPr lang="zh-CN" altLang="zh-CN" dirty="0"/>
              <a:t>ODinW-13 达到 </a:t>
            </a:r>
            <a:r>
              <a:rPr lang="zh-CN" altLang="zh-CN" b="1" dirty="0">
                <a:solidFill>
                  <a:srgbClr val="FF0000"/>
                </a:solidFill>
              </a:rPr>
              <a:t>54.2 mAP</a:t>
            </a:r>
            <a:r>
              <a:rPr lang="zh-CN" altLang="zh-CN" dirty="0"/>
              <a:t>，证明方法具备跨数据集、跨类别适应能力。</a:t>
            </a:r>
            <a:endParaRPr lang="zh-CN" alt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1C9AD03-5EA6-0D55-F4F8-6A1FA5E8DD55}"/>
              </a:ext>
            </a:extLst>
          </p:cNvPr>
          <p:cNvSpPr txBox="1"/>
          <p:nvPr/>
        </p:nvSpPr>
        <p:spPr>
          <a:xfrm>
            <a:off x="287167" y="2690336"/>
            <a:ext cx="11728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/>
              <a:t>实验二：数据集与场景验证</a:t>
            </a:r>
            <a:br>
              <a:rPr lang="zh-CN" altLang="zh-CN" dirty="0"/>
            </a:br>
            <a:r>
              <a:rPr lang="zh-CN" altLang="zh-CN" dirty="0"/>
              <a:t>Cross-corruption：使用 Pascal-C 和 COCO-C，验证噪声、模糊、天气、数字失真下的鲁棒性。</a:t>
            </a:r>
            <a:br>
              <a:rPr lang="zh-CN" altLang="zh-CN" dirty="0"/>
            </a:br>
            <a:r>
              <a:rPr lang="zh-CN" altLang="zh-CN" dirty="0"/>
              <a:t>Cross-dataset：使用 ODinW-13，包含航拍、水下、手部、蘑菇、坑洞、热红外、车辆等真实场景，验证开放词汇适应能力。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175ABB7-F0BE-5ADA-BA5F-B9F8E5B52B7D}"/>
              </a:ext>
            </a:extLst>
          </p:cNvPr>
          <p:cNvSpPr txBox="1"/>
          <p:nvPr/>
        </p:nvSpPr>
        <p:spPr>
          <a:xfrm>
            <a:off x="287167" y="4218581"/>
            <a:ext cx="117289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b="1" dirty="0"/>
              <a:t>实验三：消融实验</a:t>
            </a:r>
            <a:br>
              <a:rPr lang="zh-CN" altLang="zh-CN" dirty="0"/>
            </a:br>
            <a:r>
              <a:rPr lang="zh-CN" altLang="zh-CN" dirty="0"/>
              <a:t>TPT：44.8 → </a:t>
            </a:r>
            <a:r>
              <a:rPr lang="zh-CN" altLang="zh-CN" b="1" dirty="0">
                <a:solidFill>
                  <a:srgbClr val="FF0000"/>
                </a:solidFill>
              </a:rPr>
              <a:t>45.4</a:t>
            </a:r>
            <a:r>
              <a:rPr lang="zh-CN" altLang="zh-CN" dirty="0"/>
              <a:t>，提升有限。</a:t>
            </a:r>
            <a:br>
              <a:rPr lang="zh-CN" altLang="zh-CN" dirty="0"/>
            </a:br>
            <a:r>
              <a:rPr lang="zh-CN" altLang="zh-CN" dirty="0"/>
              <a:t>VPT：44.8 → </a:t>
            </a:r>
            <a:r>
              <a:rPr lang="zh-CN" altLang="zh-CN" b="1" dirty="0">
                <a:solidFill>
                  <a:srgbClr val="FF0000"/>
                </a:solidFill>
              </a:rPr>
              <a:t>41.4</a:t>
            </a:r>
            <a:r>
              <a:rPr lang="zh-CN" altLang="zh-CN" dirty="0"/>
              <a:t>，说明视觉 Prompt 初始化不当会损害性能。</a:t>
            </a:r>
            <a:br>
              <a:rPr lang="zh-CN" altLang="zh-CN" dirty="0"/>
            </a:br>
            <a:r>
              <a:rPr lang="zh-CN" altLang="zh-CN" dirty="0"/>
              <a:t>VPT + TTWS：提升到 </a:t>
            </a:r>
            <a:r>
              <a:rPr lang="zh-CN" altLang="zh-CN" b="1" dirty="0">
                <a:solidFill>
                  <a:srgbClr val="FF0000"/>
                </a:solidFill>
              </a:rPr>
              <a:t>53.4</a:t>
            </a:r>
            <a:r>
              <a:rPr lang="zh-CN" altLang="zh-CN" dirty="0"/>
              <a:t>，证明 Warm-start 关键。</a:t>
            </a:r>
            <a:br>
              <a:rPr lang="zh-CN" altLang="zh-CN" dirty="0"/>
            </a:br>
            <a:r>
              <a:rPr lang="zh-CN" altLang="zh-CN" dirty="0"/>
              <a:t>TPT + VPT + TTWS：达到 </a:t>
            </a:r>
            <a:r>
              <a:rPr lang="zh-CN" altLang="zh-CN" b="1" dirty="0">
                <a:solidFill>
                  <a:srgbClr val="FF0000"/>
                </a:solidFill>
              </a:rPr>
              <a:t>53.9</a:t>
            </a:r>
            <a:r>
              <a:rPr lang="zh-CN" altLang="zh-CN" dirty="0"/>
              <a:t>，说明文本与视觉 Prompt 互补。</a:t>
            </a:r>
            <a:br>
              <a:rPr lang="zh-CN" altLang="zh-CN" dirty="0"/>
            </a:br>
            <a:r>
              <a:rPr lang="zh-CN" altLang="zh-CN" dirty="0"/>
              <a:t>加入 MH：达到 </a:t>
            </a:r>
            <a:r>
              <a:rPr lang="zh-CN" altLang="zh-CN" b="1" dirty="0">
                <a:solidFill>
                  <a:srgbClr val="FF0000"/>
                </a:solidFill>
              </a:rPr>
              <a:t>54.9</a:t>
            </a:r>
            <a:r>
              <a:rPr lang="zh-CN" altLang="zh-CN" dirty="0"/>
              <a:t>。</a:t>
            </a:r>
            <a:br>
              <a:rPr lang="zh-CN" altLang="zh-CN" dirty="0"/>
            </a:br>
            <a:r>
              <a:rPr lang="zh-CN" altLang="zh-CN" dirty="0"/>
              <a:t>完整方法 TPT + VPT + TTWS + ME + MH：达到最佳 </a:t>
            </a:r>
            <a:r>
              <a:rPr lang="zh-CN" altLang="zh-CN" b="1" dirty="0">
                <a:solidFill>
                  <a:srgbClr val="FF0000"/>
                </a:solidFill>
              </a:rPr>
              <a:t>56.2</a:t>
            </a:r>
            <a:r>
              <a:rPr lang="zh-CN" altLang="zh-CN" dirty="0"/>
              <a:t>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75152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A2E54E09-573C-6DD8-0EF1-E14B7E904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11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72CA776-BB2D-80ED-5F76-1073BBB22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8669"/>
            <a:ext cx="12192000" cy="562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299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152A4-9420-087E-A885-C30C7B416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D15F550-654E-95C7-5BA6-125BC5976D0F}"/>
              </a:ext>
            </a:extLst>
          </p:cNvPr>
          <p:cNvSpPr/>
          <p:nvPr/>
        </p:nvSpPr>
        <p:spPr>
          <a:xfrm>
            <a:off x="0" y="2105025"/>
            <a:ext cx="12192000" cy="264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D2EFCAA7-8045-A86B-91F0-661D66F9FAE6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D805D4D-80D6-A1C6-ED28-7D5236B83C72}"/>
              </a:ext>
            </a:extLst>
          </p:cNvPr>
          <p:cNvSpPr txBox="1"/>
          <p:nvPr/>
        </p:nvSpPr>
        <p:spPr>
          <a:xfrm>
            <a:off x="2699304" y="2501677"/>
            <a:ext cx="182293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1500" b="1" dirty="0">
                <a:solidFill>
                  <a:schemeClr val="bg1"/>
                </a:solidFill>
                <a:sym typeface="Wingdings" panose="05000000000000000000" pitchFamily="2" charset="2"/>
              </a:rPr>
              <a:t>02</a:t>
            </a:r>
            <a:endParaRPr lang="zh-CN" altLang="en-US" sz="11500" b="1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DBEAD81-0B44-7294-FAA9-A80B1516DB7B}"/>
              </a:ext>
            </a:extLst>
          </p:cNvPr>
          <p:cNvSpPr txBox="1"/>
          <p:nvPr/>
        </p:nvSpPr>
        <p:spPr>
          <a:xfrm>
            <a:off x="5058536" y="2352824"/>
            <a:ext cx="358463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6600" b="1" dirty="0">
                <a:solidFill>
                  <a:schemeClr val="bg1">
                    <a:alpha val="10000"/>
                  </a:schemeClr>
                </a:solidFill>
                <a:sym typeface="Wingdings" panose="05000000000000000000" pitchFamily="2" charset="2"/>
              </a:rPr>
              <a:t>Part Two</a:t>
            </a:r>
            <a:endParaRPr lang="zh-CN" altLang="en-US" sz="6600" b="1" dirty="0">
              <a:solidFill>
                <a:schemeClr val="bg1">
                  <a:alpha val="10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11" name="PA-文本框 21">
            <a:extLst>
              <a:ext uri="{FF2B5EF4-FFF2-40B4-BE49-F238E27FC236}">
                <a16:creationId xmlns:a16="http://schemas.microsoft.com/office/drawing/2014/main" id="{9C770E1A-61B1-A8EE-8060-EAA096B7A79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536223" y="3257550"/>
            <a:ext cx="5332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cs typeface="+mn-ea"/>
              </a:rPr>
              <a:t>后续计划</a:t>
            </a:r>
          </a:p>
        </p:txBody>
      </p:sp>
    </p:spTree>
    <p:extLst>
      <p:ext uri="{BB962C8B-B14F-4D97-AF65-F5344CB8AC3E}">
        <p14:creationId xmlns:p14="http://schemas.microsoft.com/office/powerpoint/2010/main" val="2862475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13</a:t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后续计划</a:t>
            </a:r>
            <a:endParaRPr lang="zh-CN" altLang="en-US" sz="32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根据老师布置内容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进行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73405" y="218503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继续</a:t>
            </a:r>
            <a:r>
              <a:rPr lang="en-US" altLang="zh-C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学习高数</a:t>
            </a: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、</a:t>
            </a:r>
            <a:r>
              <a:rPr lang="en-US" altLang="zh-C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ea"/>
              </a:rPr>
              <a:t>背诵英语单词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  <a:p>
            <a:pPr marL="457200" indent="-45720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="">
      <p:transition spd="med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学习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TTA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原理，论文精读，修改论文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73405" y="227012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学习高数、背诵英语单词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068E2A1E-B031-07A4-85A2-F15F8084592F}"/>
              </a:ext>
            </a:extLst>
          </p:cNvPr>
          <p:cNvSpPr txBox="1"/>
          <p:nvPr/>
        </p:nvSpPr>
        <p:spPr>
          <a:xfrm>
            <a:off x="573405" y="309753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后续计划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425A90F5-1B8B-0B5F-D259-AC5692204C0B}"/>
              </a:ext>
            </a:extLst>
          </p:cNvPr>
          <p:cNvSpPr/>
          <p:nvPr/>
        </p:nvSpPr>
        <p:spPr>
          <a:xfrm>
            <a:off x="0" y="2105025"/>
            <a:ext cx="12192000" cy="264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D0961A2-17B6-697E-7E66-BC120B5D51B4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C58E208-F042-3CB1-3585-1DBDC24769E9}"/>
              </a:ext>
            </a:extLst>
          </p:cNvPr>
          <p:cNvSpPr txBox="1"/>
          <p:nvPr/>
        </p:nvSpPr>
        <p:spPr>
          <a:xfrm>
            <a:off x="2699304" y="2501677"/>
            <a:ext cx="200247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1500" b="1" dirty="0">
                <a:solidFill>
                  <a:schemeClr val="bg1"/>
                </a:solidFill>
                <a:sym typeface="Wingdings" panose="05000000000000000000" pitchFamily="2" charset="2"/>
              </a:rPr>
              <a:t>01</a:t>
            </a:r>
            <a:endParaRPr lang="zh-CN" altLang="en-US" sz="11500" b="1" dirty="0">
              <a:solidFill>
                <a:schemeClr val="bg1"/>
              </a:solidFill>
              <a:sym typeface="Wingdings" panose="05000000000000000000" pitchFamily="2" charset="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5E73A09-34FD-5C62-B7FE-64C37D132EA5}"/>
              </a:ext>
            </a:extLst>
          </p:cNvPr>
          <p:cNvSpPr txBox="1"/>
          <p:nvPr/>
        </p:nvSpPr>
        <p:spPr>
          <a:xfrm>
            <a:off x="5058536" y="2352824"/>
            <a:ext cx="39269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6600" b="1" dirty="0">
                <a:solidFill>
                  <a:schemeClr val="bg1">
                    <a:alpha val="10000"/>
                  </a:schemeClr>
                </a:solidFill>
                <a:sym typeface="Wingdings" panose="05000000000000000000" pitchFamily="2" charset="2"/>
              </a:rPr>
              <a:t>Part One</a:t>
            </a:r>
            <a:endParaRPr lang="zh-CN" altLang="en-US" sz="6600" b="1" dirty="0">
              <a:solidFill>
                <a:schemeClr val="bg1">
                  <a:alpha val="10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11" name="PA-文本框 21">
            <a:extLst>
              <a:ext uri="{FF2B5EF4-FFF2-40B4-BE49-F238E27FC236}">
                <a16:creationId xmlns:a16="http://schemas.microsoft.com/office/drawing/2014/main" id="{D6BB1915-1663-BDA2-2290-4A09A4605C5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610100" y="2800350"/>
            <a:ext cx="53327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cs typeface="+mn-ea"/>
              </a:rPr>
              <a:t>学习</a:t>
            </a:r>
            <a:r>
              <a:rPr lang="en-US" altLang="zh-CN" sz="4000" b="1" dirty="0">
                <a:solidFill>
                  <a:schemeClr val="bg1"/>
                </a:solidFill>
                <a:cs typeface="+mn-ea"/>
              </a:rPr>
              <a:t>TTA</a:t>
            </a:r>
            <a:r>
              <a:rPr lang="zh-CN" altLang="en-US" sz="4000" b="1" dirty="0">
                <a:solidFill>
                  <a:schemeClr val="bg1"/>
                </a:solidFill>
                <a:cs typeface="+mn-ea"/>
              </a:rPr>
              <a:t>原理，论文精读</a:t>
            </a:r>
          </a:p>
        </p:txBody>
      </p:sp>
    </p:spTree>
    <p:extLst>
      <p:ext uri="{BB962C8B-B14F-4D97-AF65-F5344CB8AC3E}">
        <p14:creationId xmlns:p14="http://schemas.microsoft.com/office/powerpoint/2010/main" val="863486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BBC8264-91BB-FD0E-9313-432AB149E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251" y="141259"/>
            <a:ext cx="9677897" cy="3651438"/>
          </a:xfrm>
          <a:prstGeom prst="rect">
            <a:avLst/>
          </a:prstGeom>
        </p:spPr>
      </p:pic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4" name="文本占位符 7">
            <a:extLst>
              <a:ext uri="{FF2B5EF4-FFF2-40B4-BE49-F238E27FC236}">
                <a16:creationId xmlns:a16="http://schemas.microsoft.com/office/drawing/2014/main" id="{0C1AEDB8-CF5B-6C6D-F76F-FD3C28286877}"/>
              </a:ext>
            </a:extLst>
          </p:cNvPr>
          <p:cNvSpPr txBox="1">
            <a:spLocks/>
          </p:cNvSpPr>
          <p:nvPr/>
        </p:nvSpPr>
        <p:spPr>
          <a:xfrm>
            <a:off x="800044" y="3904456"/>
            <a:ext cx="10711376" cy="2238436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dirty="0"/>
              <a:t>论文题目</a:t>
            </a:r>
            <a:r>
              <a:rPr lang="en-US" altLang="zh-CN" sz="2400" dirty="0"/>
              <a:t>Test-Time Adaptive Object Detection with Foundation  Model</a:t>
            </a:r>
          </a:p>
          <a:p>
            <a:r>
              <a:rPr lang="zh-CN" altLang="en-US" sz="2400" dirty="0"/>
              <a:t>论文来源</a:t>
            </a:r>
            <a:r>
              <a:rPr lang="en-US" altLang="zh-CN" sz="2400" dirty="0"/>
              <a:t>:</a:t>
            </a:r>
            <a:r>
              <a:rPr lang="zh-CN" altLang="zh-CN" sz="2400" dirty="0"/>
              <a:t>NeurIPS 2025</a:t>
            </a:r>
            <a:endParaRPr lang="en-US" altLang="zh-CN" sz="2400" dirty="0"/>
          </a:p>
          <a:p>
            <a:r>
              <a:rPr lang="zh-CN" altLang="en-US" sz="2400" dirty="0"/>
              <a:t>论文地址：</a:t>
            </a:r>
            <a:r>
              <a:rPr lang="en-US" altLang="zh-CN" sz="2400" dirty="0"/>
              <a:t> </a:t>
            </a:r>
            <a:r>
              <a:rPr lang="zh-CN" altLang="zh-CN" sz="2400" dirty="0"/>
              <a:t>https://proceedings.neurips.cc/paper_files/paper/2025/hash/88c3c482430a62d35e03926a22e4b67e-Abstract-Conference.html</a:t>
            </a:r>
            <a:endParaRPr lang="en-US" altLang="zh-CN" sz="24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2F3BB34-EDF6-C272-8677-4085EB396EFD}"/>
              </a:ext>
            </a:extLst>
          </p:cNvPr>
          <p:cNvSpPr txBox="1"/>
          <p:nvPr/>
        </p:nvSpPr>
        <p:spPr>
          <a:xfrm>
            <a:off x="800044" y="1505313"/>
            <a:ext cx="10287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使用基础模型进行测试时自适应目标检测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5</a:t>
            </a:fld>
            <a:endParaRPr kumimoji="1" lang="zh-CN" altLang="en-US" dirty="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6EFF31A6-DE08-8143-99AC-27AAE11AF9C4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771C122-5E2C-D32D-9E0D-6149FBE9EC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08" r="4954"/>
          <a:stretch>
            <a:fillRect/>
          </a:stretch>
        </p:blipFill>
        <p:spPr>
          <a:xfrm>
            <a:off x="1752377" y="509364"/>
            <a:ext cx="8256928" cy="62916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52C71835-EC79-44A5-B2B4-F1213A7EB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6</a:t>
            </a:fld>
            <a:endParaRPr kumimoji="1"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59F543EA-4FD9-E2C0-B9B2-52BBF4BE1A07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B4F7DC7-DED3-1DC9-08DF-E464F08A7BB7}"/>
              </a:ext>
            </a:extLst>
          </p:cNvPr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这篇文章想解决什么问题?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DE290B4-0F16-71FE-7C95-551B90A62B17}"/>
              </a:ext>
            </a:extLst>
          </p:cNvPr>
          <p:cNvSpPr txBox="1"/>
          <p:nvPr/>
        </p:nvSpPr>
        <p:spPr>
          <a:xfrm>
            <a:off x="748665" y="5164016"/>
            <a:ext cx="1082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问题一：</a:t>
            </a:r>
            <a:r>
              <a:rPr lang="zh-CN" altLang="zh-CN" dirty="0"/>
              <a:t>传统 TTAOD 方法虽然在测试阶段不直接读取源域图像，但可能需要提前保存源域的统计特征</a:t>
            </a:r>
            <a:endParaRPr lang="en-US" altLang="zh-CN" dirty="0"/>
          </a:p>
          <a:p>
            <a:r>
              <a:rPr lang="zh-CN" altLang="en-US" dirty="0"/>
              <a:t>问题二：</a:t>
            </a:r>
            <a:r>
              <a:rPr lang="zh-CN" altLang="zh-CN" dirty="0"/>
              <a:t>通常</a:t>
            </a:r>
            <a:r>
              <a:rPr lang="zh-CN" altLang="en-US" dirty="0"/>
              <a:t>要求源域和目标域共享相同的类别空间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729C46C-DDFE-71C2-981A-FDD14019A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063" y="1230583"/>
            <a:ext cx="7163168" cy="374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66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2D540FC-87A6-8B54-EADD-5FADE91F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7</a:t>
            </a:fld>
            <a:endParaRPr kumimoji="1"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4B7EB31-4587-50F3-5C2F-0536357E0AB0}"/>
              </a:ext>
            </a:extLst>
          </p:cNvPr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论文用什么方法解决了提出的问题?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3466DA55-2010-9945-A4A8-E0BFB67A7CB5}"/>
              </a:ext>
            </a:extLst>
          </p:cNvPr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D937474-57E2-B18C-7C50-17057D966A8A}"/>
              </a:ext>
            </a:extLst>
          </p:cNvPr>
          <p:cNvSpPr txBox="1"/>
          <p:nvPr/>
        </p:nvSpPr>
        <p:spPr>
          <a:xfrm>
            <a:off x="529450" y="1143428"/>
            <a:ext cx="104276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200" b="1" dirty="0"/>
              <a:t>方法一</a:t>
            </a:r>
            <a:r>
              <a:rPr lang="zh-CN" altLang="zh-CN" sz="2400" dirty="0"/>
              <a:t>提出了一个由基础模型驱动的测试时自适应目标检测器，在适应阶段完全不需要特定源域数据，并突破传统闭集类别限制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zh-CN" sz="2200" b="1" dirty="0"/>
              <a:t>方法二</a:t>
            </a:r>
            <a:r>
              <a:rPr lang="zh-CN" altLang="zh-CN" sz="2400" dirty="0"/>
              <a:t>设计了基于多模态 Prompt 的 Mean-Teacher 框架，通过文本 Prompt、视觉 Prompt 和测试时热启动，在保留预训练知识的同时进行参数高效适应</a:t>
            </a:r>
            <a:r>
              <a:rPr lang="zh-CN" altLang="zh-CN" sz="2200" dirty="0"/>
              <a:t>。 </a:t>
            </a:r>
          </a:p>
          <a:p>
            <a:pPr>
              <a:lnSpc>
                <a:spcPct val="150000"/>
              </a:lnSpc>
            </a:pPr>
            <a:r>
              <a:rPr lang="zh-CN" altLang="zh-CN" sz="2200" b="1" dirty="0"/>
              <a:t>方法三：</a:t>
            </a:r>
            <a:r>
              <a:rPr lang="zh-CN" altLang="zh-CN" sz="2400" dirty="0"/>
              <a:t>提出实例动态记忆模块，并在其基础上设计记忆增强和记忆幻化策略，利用先前测试样本中的高质量伪标签</a:t>
            </a:r>
            <a:endParaRPr lang="zh-CN" altLang="zh-CN" sz="22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50066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2D9BC1B5-2132-10C9-0468-0D8FE0A48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8</a:t>
            </a:fld>
            <a:endParaRPr kumimoji="1"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AB6FEE3-9FE4-1603-4CB0-2533B745B379}"/>
              </a:ext>
            </a:extLst>
          </p:cNvPr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论文模型图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F7AB9B4-9C10-4755-5C7F-519CA7E1E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2" y="767862"/>
            <a:ext cx="8918351" cy="580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808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45B0CB9-351E-A645-0BA0-E0FA3B424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mtClean="0"/>
              <a:t>9</a:t>
            </a:fld>
            <a:endParaRPr kumimoji="1"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E051889-8ACE-DE25-296F-B1ACD6F588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81" t="10422" r="6131" b="6431"/>
          <a:stretch>
            <a:fillRect/>
          </a:stretch>
        </p:blipFill>
        <p:spPr>
          <a:xfrm>
            <a:off x="808892" y="2033954"/>
            <a:ext cx="10316308" cy="293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7010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1478</TotalTime>
  <Words>574</Words>
  <Application>Microsoft Office PowerPoint</Application>
  <PresentationFormat>宽屏</PresentationFormat>
  <Paragraphs>50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6" baseType="lpstr">
      <vt:lpstr>等线</vt:lpstr>
      <vt:lpstr>等线 Light</vt:lpstr>
      <vt:lpstr>华文隶书</vt:lpstr>
      <vt:lpstr>楷体</vt:lpstr>
      <vt:lpstr>隶书</vt:lpstr>
      <vt:lpstr>宋体</vt:lpstr>
      <vt:lpstr>Arial</vt:lpstr>
      <vt:lpstr>Cambria</vt:lpstr>
      <vt:lpstr>Times New Roman</vt:lpstr>
      <vt:lpstr>Wingdings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玉浩 刘</cp:lastModifiedBy>
  <cp:revision>43</cp:revision>
  <dcterms:created xsi:type="dcterms:W3CDTF">2020-11-02T08:12:00Z</dcterms:created>
  <dcterms:modified xsi:type="dcterms:W3CDTF">2026-08-02T09:00:02Z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3CBC1B92AC754CF89F91F4943F4B1BC5_13</vt:lpwstr>
  </property>
</Properties>
</file>