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5"/>
  </p:notesMasterIdLst>
  <p:sldIdLst>
    <p:sldId id="256" r:id="rId4"/>
    <p:sldId id="272" r:id="rId5"/>
    <p:sldId id="273" r:id="rId6"/>
    <p:sldId id="274" r:id="rId7"/>
    <p:sldId id="280" r:id="rId8"/>
    <p:sldId id="281" r:id="rId9"/>
    <p:sldId id="282" r:id="rId10"/>
    <p:sldId id="283" r:id="rId11"/>
    <p:sldId id="285" r:id="rId12"/>
    <p:sldId id="279" r:id="rId13"/>
    <p:sldId id="265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近期学习</a:t>
            </a: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汇报</a:t>
            </a:r>
            <a:endParaRPr lang="zh-CN" altLang="en-US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赵悦含 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2026.07.19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57390" y="44475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7" name="矩形: 圆角 66"/>
          <p:cNvSpPr/>
          <p:nvPr>
            <p:custDataLst>
              <p:tags r:id="rId1"/>
            </p:custDataLst>
          </p:nvPr>
        </p:nvSpPr>
        <p:spPr>
          <a:xfrm>
            <a:off x="721702" y="2164867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  <a:sym typeface="+mn-ea"/>
              </a:rPr>
              <a:t>01</a:t>
            </a:r>
            <a:endParaRPr lang="en-US" altLang="zh-CN" sz="2800" b="1" dirty="0">
              <a:solidFill>
                <a:prstClr val="white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69" name="矩形: 圆角 68"/>
          <p:cNvSpPr/>
          <p:nvPr>
            <p:custDataLst>
              <p:tags r:id="rId2"/>
            </p:custDataLst>
          </p:nvPr>
        </p:nvSpPr>
        <p:spPr>
          <a:xfrm>
            <a:off x="722337" y="3122516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02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1" name="矩形: 圆角 70"/>
          <p:cNvSpPr/>
          <p:nvPr>
            <p:custDataLst>
              <p:tags r:id="rId3"/>
            </p:custDataLst>
          </p:nvPr>
        </p:nvSpPr>
        <p:spPr>
          <a:xfrm>
            <a:off x="722337" y="4080165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03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1465580" y="229933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完成科研</a:t>
            </a:r>
            <a:r>
              <a:rPr lang="zh-CN" altLang="en-US" sz="2000" b="1"/>
              <a:t>任务</a:t>
            </a:r>
            <a:endParaRPr lang="zh-CN" altLang="en-US" sz="20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465580" y="328612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背六级单词</a:t>
            </a:r>
            <a:endParaRPr lang="en-US" altLang="zh-CN" sz="2000" b="1"/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465580" y="413448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练</a:t>
            </a:r>
            <a:r>
              <a:rPr lang="zh-CN" altLang="en-US" sz="2000" b="1"/>
              <a:t>车</a:t>
            </a:r>
            <a:endParaRPr lang="zh-CN" altLang="en-US" sz="20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143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  TTA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文章的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阅读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3405" y="293306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  TTA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文章的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查找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3405" y="372300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下周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学习计划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descr="屏幕截图 2026-08-02 1503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4165" y="161925"/>
            <a:ext cx="4332605" cy="662114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903085" y="1215390"/>
            <a:ext cx="4064000" cy="2539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TTA</a:t>
            </a:r>
            <a:r>
              <a:rPr lang="zh-CN" altLang="en-US"/>
              <a:t>方向：面向恶劣天气目标检测的测试时自适应</a:t>
            </a:r>
            <a:endParaRPr lang="zh-CN" altLang="en-US"/>
          </a:p>
          <a:p>
            <a:r>
              <a:rPr lang="zh-CN" altLang="en-US"/>
              <a:t>车辆在晴天数据上训练好目标检测模型后，进入雾天、雨天、雪天、夜晚等环境时，怎样不重新离线训练、没有人工标注的情况下，让模型在测试过程中在线适应新环境。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本篇论文想解决的问题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6305" y="1504315"/>
            <a:ext cx="9277350" cy="335915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晴天训练好的目标检测模型，到了雾天、雨天、雪天等恶劣天气时会因领域偏移而性能下降，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而现有 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TTA 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方法通常只使用一种适应策略加性策略或减性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策略，无法稳定应对不同严重程度的偏移。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加性方法：通过适配器补偿、修正特征，适合中等程度偏移，但严重雾天时可能修不回来。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减性方法：抑制或剪除不可靠通道，适合严重偏移，但中等偏移时可能误删本可修正的有用特征。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提出的方法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02995" y="11163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77165" y="1050290"/>
            <a:ext cx="6322695" cy="3641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</a:rPr>
              <a:t>本文据此提出 CD-Buffer，互补双缓冲框架</a:t>
            </a:r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</a:rPr>
              <a:t>它由两个互补模块组成：</a:t>
            </a:r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</a:rPr>
              <a:t>  </a:t>
            </a:r>
            <a:r>
              <a:rPr lang="en-US" altLang="zh-CN">
                <a:latin typeface="Arial" panose="020B0604020202020204" pitchFamily="34" charset="0"/>
                <a:ea typeface="微软雅黑" panose="020B0503020204020204" pitchFamily="34" charset="-122"/>
              </a:rPr>
              <a:t>  </a:t>
            </a:r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</a:rPr>
              <a:t>减性缓冲模块：对领域偏移严重、不可靠的通道使用掩码进行抑制，减少受雾、雨等污染的原始特征干扰。</a:t>
            </a:r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</a:rPr>
              <a:t>  </a:t>
            </a:r>
            <a:r>
              <a:rPr lang="en-US" altLang="zh-CN">
                <a:latin typeface="Arial" panose="020B0604020202020204" pitchFamily="34" charset="0"/>
                <a:ea typeface="微软雅黑" panose="020B0503020204020204" pitchFamily="34" charset="-122"/>
              </a:rPr>
              <a:t>  </a:t>
            </a:r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</a:rPr>
              <a:t>加性缓冲模块：使用轻量卷积适配器生成补偿特征，并令补偿强度与抑制程度成反向关系。强偏移通道被抑制且得到较强补偿，中等偏移通道主要接受细化，稳定通道则几乎不受影响。</a:t>
            </a:r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8" name="图片 7" descr="屏幕截图 2026-08-02 1521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43015" y="1116965"/>
            <a:ext cx="5841365" cy="40214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02995" y="11163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6" name="图片 5" descr="屏幕截图 2026-08-02 1522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890" y="635000"/>
            <a:ext cx="109537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实验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02995" y="11163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28650" y="1013460"/>
            <a:ext cx="1018413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总述：实验在 </a:t>
            </a:r>
            <a:r>
              <a:rPr lang="en-US" altLang="zh-CN"/>
              <a:t>KITTI、Cityscapes </a:t>
            </a:r>
            <a:r>
              <a:rPr lang="zh-CN" altLang="en-US"/>
              <a:t>和 </a:t>
            </a:r>
            <a:r>
              <a:rPr lang="en-US" altLang="zh-CN"/>
              <a:t>ACDC </a:t>
            </a:r>
            <a:r>
              <a:rPr lang="zh-CN" altLang="en-US"/>
              <a:t>三类自动驾驶恶劣天气数据集上展开，以 </a:t>
            </a:r>
            <a:r>
              <a:rPr lang="en-US" altLang="zh-CN"/>
              <a:t>Faster R-CNN + ResNet-50 </a:t>
            </a:r>
            <a:r>
              <a:rPr lang="zh-CN" altLang="en-US"/>
              <a:t>为基础目标检测模型，全面验证了 </a:t>
            </a:r>
            <a:r>
              <a:rPr lang="en-US" altLang="zh-CN"/>
              <a:t>CD-Buffer </a:t>
            </a:r>
            <a:r>
              <a:rPr lang="zh-CN" altLang="en-US"/>
              <a:t>在不同天气、不同领域偏移严重程度及持续变化环境下的测试时自适应能力。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28650" y="2395220"/>
            <a:ext cx="10424160" cy="3972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4.1 数据集：说明源域、目标域和测试场景。源域：晴天驾驶数据，</a:t>
            </a:r>
            <a:r>
              <a:rPr lang="en-US" altLang="zh-CN"/>
              <a:t>KITTI</a:t>
            </a:r>
            <a:r>
              <a:rPr lang="zh-CN" altLang="en-US"/>
              <a:t>、</a:t>
            </a:r>
            <a:r>
              <a:rPr lang="en-US" altLang="zh-CN"/>
              <a:t>Cityscapes</a:t>
            </a:r>
            <a:r>
              <a:rPr lang="zh-CN" altLang="en-US"/>
              <a:t>。目标域：恶劣天气驾驶数据。</a:t>
            </a:r>
            <a:endParaRPr lang="zh-CN" altLang="en-US"/>
          </a:p>
          <a:p>
            <a:r>
              <a:rPr lang="zh-CN" altLang="en-US"/>
              <a:t>4.2 实现细节：说明实验怎样运行。基础检测器：</a:t>
            </a:r>
            <a:r>
              <a:rPr lang="en-US" altLang="zh-CN"/>
              <a:t>Faster R-CNN</a:t>
            </a:r>
            <a:r>
              <a:rPr lang="zh-CN" altLang="en-US"/>
              <a:t>。骨干网络：</a:t>
            </a:r>
            <a:r>
              <a:rPr lang="en-US" altLang="zh-CN"/>
              <a:t>ResNet-50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减性 </a:t>
            </a:r>
            <a:r>
              <a:rPr lang="en-US" altLang="zh-CN"/>
              <a:t>Buffer：</a:t>
            </a:r>
            <a:r>
              <a:rPr lang="zh-CN" altLang="en-US"/>
              <a:t>加入残差块中所有瓶颈结构的 </a:t>
            </a:r>
            <a:r>
              <a:rPr lang="en-US" altLang="zh-CN"/>
              <a:t>BN </a:t>
            </a:r>
            <a:r>
              <a:rPr lang="zh-CN" altLang="en-US"/>
              <a:t>层后面，负责抑制严重偏移通道。</a:t>
            </a:r>
            <a:endParaRPr lang="zh-CN" altLang="en-US"/>
          </a:p>
          <a:p>
            <a:r>
              <a:rPr lang="zh-CN" altLang="en-US"/>
              <a:t>加性 </a:t>
            </a:r>
            <a:r>
              <a:rPr lang="en-US" altLang="zh-CN"/>
              <a:t>Buffer：</a:t>
            </a:r>
            <a:r>
              <a:rPr lang="zh-CN" altLang="en-US"/>
              <a:t>加入残差结构的快捷连接路径，通过轻量卷积生成补偿特征。</a:t>
            </a:r>
            <a:endParaRPr lang="zh-CN" altLang="en-US"/>
          </a:p>
          <a:p>
            <a:r>
              <a:rPr lang="zh-CN" altLang="en-US"/>
              <a:t>源域特征统计量：在晴天源域训练完成后，使用整个训练集预先计算并保存。</a:t>
            </a:r>
            <a:endParaRPr lang="zh-CN" altLang="en-US"/>
          </a:p>
          <a:p>
            <a:r>
              <a:rPr lang="zh-CN" altLang="en-US"/>
              <a:t>批量大小：16</a:t>
            </a:r>
            <a:endParaRPr lang="zh-CN" altLang="en-US"/>
          </a:p>
          <a:p>
            <a:r>
              <a:rPr lang="zh-CN" altLang="en-US"/>
              <a:t>目标通道抑制比例：5%</a:t>
            </a:r>
            <a:endParaRPr lang="zh-CN" altLang="en-US"/>
          </a:p>
          <a:p>
            <a:r>
              <a:rPr lang="zh-CN" altLang="en-US"/>
              <a:t>评价指标：</a:t>
            </a:r>
            <a:r>
              <a:rPr lang="en-US" altLang="zh-CN"/>
              <a:t>mAP@50</a:t>
            </a:r>
            <a:endParaRPr lang="en-US" altLang="zh-CN"/>
          </a:p>
          <a:p>
            <a:r>
              <a:rPr lang="zh-CN" altLang="en-US"/>
              <a:t>所有结果：用 3 个不同随机种子独立运行，取平均值。</a:t>
            </a:r>
            <a:endParaRPr lang="zh-CN" altLang="en-US"/>
          </a:p>
          <a:p>
            <a:r>
              <a:rPr lang="zh-CN" altLang="en-US"/>
              <a:t>4.3 对比方法：说明和谁比较。</a:t>
            </a:r>
            <a:endParaRPr lang="zh-CN" altLang="en-US"/>
          </a:p>
          <a:p>
            <a:r>
              <a:rPr lang="zh-CN" altLang="en-US"/>
              <a:t>目的：把 </a:t>
            </a:r>
            <a:r>
              <a:rPr lang="en-US" altLang="zh-CN"/>
              <a:t>CD-Buffer </a:t>
            </a:r>
            <a:r>
              <a:rPr lang="zh-CN" altLang="en-US"/>
              <a:t>与“不适应、加性适应、减性适应、特征对齐适应、目标检测专用适应”等代表性方案公平比较。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02995" y="11163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94640" y="1029335"/>
            <a:ext cx="9219565" cy="2790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4.4 主实验：验证 </a:t>
            </a:r>
            <a:r>
              <a:rPr lang="en-US" altLang="zh-CN"/>
              <a:t>CD-Buffer </a:t>
            </a:r>
            <a:r>
              <a:rPr lang="zh-CN" altLang="en-US"/>
              <a:t>的总体效果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 descr="屏幕截图 2026-08-02 1651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0665" y="1381125"/>
            <a:ext cx="10953750" cy="23876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72110" y="4050030"/>
            <a:ext cx="6144895" cy="26943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4.5 消融实验</a:t>
            </a:r>
            <a:endParaRPr lang="zh-CN" altLang="en-US">
              <a:sym typeface="+mn-ea"/>
            </a:endParaRPr>
          </a:p>
          <a:p>
            <a:endParaRPr lang="zh-CN" altLang="en-US"/>
          </a:p>
        </p:txBody>
      </p:sp>
      <p:pic>
        <p:nvPicPr>
          <p:cNvPr id="10" name="图片 9" descr="屏幕截图 2026-08-02 1653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10" y="4436110"/>
            <a:ext cx="5473700" cy="1949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02995" y="11163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6" name="图片 5" descr="屏幕截图 2026-08-02 1655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740" y="416560"/>
            <a:ext cx="11656695" cy="596646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3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4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5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6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7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1188</Words>
  <Application>WPS 演示</Application>
  <PresentationFormat>宽屏</PresentationFormat>
  <Paragraphs>118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赵悦含</cp:lastModifiedBy>
  <cp:revision>38</cp:revision>
  <dcterms:created xsi:type="dcterms:W3CDTF">2020-11-02T08:12:00Z</dcterms:created>
  <dcterms:modified xsi:type="dcterms:W3CDTF">2026-08-02T09:00:05Z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96A98D3D5F49474A8F6D3F151FD31C5A_13</vt:lpwstr>
  </property>
</Properties>
</file>