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3" r:id="rId2"/>
  </p:sldMasterIdLst>
  <p:notesMasterIdLst>
    <p:notesMasterId r:id="rId10"/>
  </p:notesMasterIdLst>
  <p:sldIdLst>
    <p:sldId id="256" r:id="rId3"/>
    <p:sldId id="272" r:id="rId4"/>
    <p:sldId id="261" r:id="rId5"/>
    <p:sldId id="273" r:id="rId6"/>
    <p:sldId id="275" r:id="rId7"/>
    <p:sldId id="274" r:id="rId8"/>
    <p:sldId id="265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8C"/>
    <a:srgbClr val="054189"/>
    <a:srgbClr val="861310"/>
    <a:srgbClr val="9B0D15"/>
    <a:srgbClr val="AE3B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9"/>
    <p:restoredTop sz="94700"/>
  </p:normalViewPr>
  <p:slideViewPr>
    <p:cSldViewPr snapToGrid="0" snapToObjects="1">
      <p:cViewPr varScale="1">
        <p:scale>
          <a:sx n="88" d="100"/>
          <a:sy n="88" d="100"/>
        </p:scale>
        <p:origin x="72" y="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392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8E002-16B1-1C4F-A378-064730A649BE}" type="datetimeFigureOut">
              <a:rPr kumimoji="1" lang="zh-CN" altLang="en-US" smtClean="0"/>
              <a:t>2026/7/19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79FA7-A573-B545-933A-35227924ED2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e8c65b977c22150f108f75cb31850dd2"/>
          <p:cNvPicPr>
            <a:picLocks noChangeAspect="1"/>
          </p:cNvPicPr>
          <p:nvPr userDrawn="1"/>
        </p:nvPicPr>
        <p:blipFill>
          <a:blip r:embed="rId2">
            <a:alphaModFix amt="35000"/>
          </a:blip>
          <a:srcRect t="4351" b="11247"/>
          <a:stretch>
            <a:fillRect/>
          </a:stretch>
        </p:blipFill>
        <p:spPr>
          <a:xfrm>
            <a:off x="6985" y="0"/>
            <a:ext cx="12186920" cy="6858000"/>
          </a:xfrm>
          <a:prstGeom prst="rect">
            <a:avLst/>
          </a:prstGeom>
        </p:spPr>
      </p:pic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6985" y="6502400"/>
            <a:ext cx="12186920" cy="35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4449445" y="640588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灯片编号占位符 27"/>
          <p:cNvSpPr>
            <a:spLocks noGrp="1"/>
          </p:cNvSpPr>
          <p:nvPr>
            <p:ph type="sldNum" sz="quarter" idx="12"/>
          </p:nvPr>
        </p:nvSpPr>
        <p:spPr>
          <a:xfrm>
            <a:off x="10818743" y="6414841"/>
            <a:ext cx="7851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  <a:t>‹#›</a:t>
            </a:fld>
            <a:endParaRPr kumimoji="1" lang="zh-CN" altLang="en-US" dirty="0"/>
          </a:p>
        </p:txBody>
      </p:sp>
      <p:sp>
        <p:nvSpPr>
          <p:cNvPr id="3074" name="标题 1"/>
          <p:cNvSpPr>
            <a:spLocks noGrp="1"/>
          </p:cNvSpPr>
          <p:nvPr userDrawn="1">
            <p:custDataLst>
              <p:tags r:id="rId1"/>
            </p:custDataLst>
          </p:nvPr>
        </p:nvSpPr>
        <p:spPr>
          <a:xfrm>
            <a:off x="455930" y="259715"/>
            <a:ext cx="11131550" cy="70612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lvl="0" fontAlgn="base">
              <a:lnSpc>
                <a:spcPct val="100000"/>
              </a:lnSpc>
              <a:buNone/>
            </a:pPr>
            <a:endParaRPr lang="zh-CN" sz="3600" u="none" baseline="0">
              <a:solidFill>
                <a:srgbClr val="262626"/>
              </a:solidFill>
              <a:latin typeface="Arial" panose="020B0604020202020204" pitchFamily="3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-7620" y="13335"/>
            <a:ext cx="12199620" cy="720725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zh-CN" altLang="en-US" sz="3600">
              <a:ln>
                <a:noFill/>
              </a:ln>
            </a:endParaRPr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-6096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379730" y="1029335"/>
            <a:ext cx="11488420" cy="76200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3048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</a:p>
        </p:txBody>
      </p:sp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810"/>
            <a:ext cx="4949825" cy="16503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5418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882904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</a:p>
        </p:txBody>
      </p:sp>
      <p:pic>
        <p:nvPicPr>
          <p:cNvPr id="10" name="图片 9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620"/>
            <a:ext cx="4949825" cy="16503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03E8C"/>
          </a:solidFill>
          <a:ln>
            <a:solidFill>
              <a:srgbClr val="05418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880618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5BA32-F772-594B-8236-8E9B378D9B7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5BA32-F772-594B-8236-8E9B378D9B7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8"/>
          <p:cNvSpPr txBox="1"/>
          <p:nvPr/>
        </p:nvSpPr>
        <p:spPr>
          <a:xfrm>
            <a:off x="1779905" y="1463040"/>
            <a:ext cx="8648065" cy="18491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latin typeface="Cambria" panose="02040503050406030204" charset="0"/>
                <a:ea typeface="宋体" panose="02010600030101010101" pitchFamily="2" charset="-122"/>
                <a:cs typeface="Cambria" panose="02040503050406030204" charset="0"/>
              </a:rPr>
              <a:t>Towards Accurate and Robust Domain Adaptation</a:t>
            </a:r>
          </a:p>
        </p:txBody>
      </p:sp>
      <p:sp>
        <p:nvSpPr>
          <p:cNvPr id="5" name="矩形 4"/>
          <p:cNvSpPr/>
          <p:nvPr/>
        </p:nvSpPr>
        <p:spPr>
          <a:xfrm>
            <a:off x="3926521" y="4058941"/>
            <a:ext cx="4355465" cy="119888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Presented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by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zh-CN" alt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刘玉浩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charset="0"/>
              <a:cs typeface="Cambria" panose="02040503050406030204" charset="0"/>
            </a:endParaRPr>
          </a:p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rgbClr val="485C80"/>
                </a:solidFill>
                <a:latin typeface="Cambria" panose="02040503050406030204" charset="0"/>
                <a:cs typeface="Cambria" panose="02040503050406030204" charset="0"/>
              </a:rPr>
              <a:t>2026.07.12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 txBox="1">
            <a:spLocks noGrp="1"/>
          </p:cNvSpPr>
          <p:nvPr>
            <p:ph type="title"/>
          </p:nvPr>
        </p:nvSpPr>
        <p:spPr>
          <a:xfrm>
            <a:off x="424800" y="3707"/>
            <a:ext cx="8228012" cy="1088390"/>
          </a:xfr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spc="0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Cambria" panose="02040503050406030204" charset="0"/>
                <a:sym typeface="+mn-ea"/>
              </a:rPr>
              <a:t>汇报内容：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73405" y="135318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论文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introduction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部分撰写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,method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部分修改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73405" y="227012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后续计划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fld>
            <a:endParaRPr kumimoji="1" lang="zh-CN" altLang="en-US" sz="1600" b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200" dirty="0">
                <a:latin typeface="楷体" panose="02010609060101010101" charset="-122"/>
                <a:ea typeface="楷体" panose="02010609060101010101" charset="-122"/>
              </a:rPr>
              <a:t>Introduction</a:t>
            </a:r>
            <a:endParaRPr lang="zh-CN" altLang="en-US" sz="3200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5A22CC6-4DC3-741B-BE4D-49ADD7230A10}"/>
              </a:ext>
            </a:extLst>
          </p:cNvPr>
          <p:cNvSpPr txBox="1"/>
          <p:nvPr/>
        </p:nvSpPr>
        <p:spPr>
          <a:xfrm>
            <a:off x="251613" y="853450"/>
            <a:ext cx="11525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/>
              <a:t>研究背景 → 研究发展与现状 → 现有不足 → 方法提出 → 主要贡献</a:t>
            </a:r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E920D2C-0B5D-624B-EA81-3484C93B4045}"/>
              </a:ext>
            </a:extLst>
          </p:cNvPr>
          <p:cNvSpPr txBox="1"/>
          <p:nvPr/>
        </p:nvSpPr>
        <p:spPr>
          <a:xfrm>
            <a:off x="118110" y="1441232"/>
            <a:ext cx="11445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/>
              <a:t>第一段主要介绍研究背景。农作物病虫害会造成严重的粮食和经济损失，而传统人工巡检效率较低、主观性较强，因此需要利用计算机视觉和深度学习实现自动化检测。</a:t>
            </a:r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0925006-CEB0-FAB3-743A-EDC405ECFC7F}"/>
              </a:ext>
            </a:extLst>
          </p:cNvPr>
          <p:cNvSpPr txBox="1"/>
          <p:nvPr/>
        </p:nvSpPr>
        <p:spPr>
          <a:xfrm>
            <a:off x="116601" y="2159585"/>
            <a:ext cx="113962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/>
              <a:t>第二段介绍病虫害检测技术的发展过程。早期研究主要使用图像分类方法，能够判断病害类别，但无法确定病斑或害虫的位置。随着Faster R-CNN和YOLO等检测框架的发展，研究逐渐转向同时完成类别识别和目标定位的目标检测方法。</a:t>
            </a:r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3A0A6FE-B4B8-36F4-EE75-E28593F28FB5}"/>
              </a:ext>
            </a:extLst>
          </p:cNvPr>
          <p:cNvSpPr txBox="1"/>
          <p:nvPr/>
        </p:nvSpPr>
        <p:spPr>
          <a:xfrm>
            <a:off x="76711" y="3173348"/>
            <a:ext cx="114760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/>
              <a:t>第三段进一步总结现有农业病虫害目标检测方法，相关研究主要从多尺度特征融合、复杂背景下的特征增强以及轻量化部署三个方向进行改进。虽然这些方法取得了一定效果，但对尺度表征、背景抑制和跨尺度对齐的协同设计仍然不足。</a:t>
            </a:r>
            <a:endParaRPr lang="zh-CN" altLang="en-US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05B67C4-2734-E941-325D-4864CA1D1DD8}"/>
              </a:ext>
            </a:extLst>
          </p:cNvPr>
          <p:cNvSpPr txBox="1"/>
          <p:nvPr/>
        </p:nvSpPr>
        <p:spPr>
          <a:xfrm>
            <a:off x="76711" y="4259133"/>
            <a:ext cx="111007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/>
              <a:t>第一个不足是不同目标的尺度和表征需求存在明显差异。大范围病害的识别需要较大的感受野和上下文信息，而微小害虫的定位依赖高分辨率特征中的边缘和纹理。现有方法较难在同一个分层主干网络中同时满足这两类需求。</a:t>
            </a:r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6E199DD-95FC-784D-79FF-E35BF5807E64}"/>
              </a:ext>
            </a:extLst>
          </p:cNvPr>
          <p:cNvSpPr txBox="1"/>
          <p:nvPr/>
        </p:nvSpPr>
        <p:spPr>
          <a:xfrm>
            <a:off x="76711" y="5228650"/>
            <a:ext cx="109482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/>
              <a:t>第二个不足是复杂田间背景容易产生与目标相似的特征响应。阴影、叶脉和纹理可能被误认为病斑或害虫，而且这些无关响应会随着自顶向下的特征融合传播。传统固定上采样也无法根据低层空间信息调整高层特征的采样位置，从而可能造成跨尺度空间错位。</a:t>
            </a:r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658A0DC-23AC-396E-F124-7E2869A5EF9D}"/>
              </a:ext>
            </a:extLst>
          </p:cNvPr>
          <p:cNvSpPr txBox="1"/>
          <p:nvPr/>
        </p:nvSpPr>
        <p:spPr>
          <a:xfrm>
            <a:off x="118110" y="6265788"/>
            <a:ext cx="108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/>
              <a:t>针对上述两个问题，本文以YOLO26n为基线提出SNA-Net。网络包括SLSP-Backbone和NAFF-Neck两个部分</a:t>
            </a:r>
            <a:endParaRPr lang="zh-CN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4</a:t>
            </a:fld>
            <a:endParaRPr kumimoji="1"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0B396A0-0FBA-4425-FC78-17EDCE4DC8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39" r="10964"/>
          <a:stretch>
            <a:fillRect/>
          </a:stretch>
        </p:blipFill>
        <p:spPr>
          <a:xfrm>
            <a:off x="4849317" y="365124"/>
            <a:ext cx="6566650" cy="493485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53911CD-A532-12BC-8829-D58C0CA530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0885"/>
          <a:stretch>
            <a:fillRect/>
          </a:stretch>
        </p:blipFill>
        <p:spPr>
          <a:xfrm>
            <a:off x="529753" y="283029"/>
            <a:ext cx="4218461" cy="546295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C389BDC-8C67-F539-A651-DCA80F060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5</a:t>
            </a:fld>
            <a:endParaRPr kumimoji="1"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41FFC89-EB06-CADC-5DD5-A6B6EDFC98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83" t="14614" r="4367" b="1507"/>
          <a:stretch>
            <a:fillRect/>
          </a:stretch>
        </p:blipFill>
        <p:spPr>
          <a:xfrm>
            <a:off x="1669072" y="314882"/>
            <a:ext cx="8019213" cy="283607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95C3AC5-39F7-CF9B-C47E-2BE4ECB84D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912" t="4780" r="9556" b="7462"/>
          <a:stretch>
            <a:fillRect/>
          </a:stretch>
        </p:blipFill>
        <p:spPr>
          <a:xfrm>
            <a:off x="2792908" y="3150952"/>
            <a:ext cx="6323463" cy="349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613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6</a:t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后续计划</a:t>
            </a:r>
            <a:endParaRPr lang="zh-CN" altLang="en-US" sz="32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73405" y="135318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根据老师布置内容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进行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73405" y="218503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继续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学习c++、高数、背诵英语单词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</a:endParaRPr>
          </a:p>
          <a:p>
            <a:pPr marL="457200" indent="-45720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ll/>
      </p:transition>
    </mc:Choice>
    <mc:Fallback xmlns="">
      <p:transition spd="med">
        <p:pull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23490" y="3944097"/>
            <a:ext cx="211699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/>
            <a:r>
              <a:rPr lang="en-US" altLang="zh-CN" sz="4400" strike="noStrike" cap="none" spc="0" noProof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anose="02040503050406030204" charset="0"/>
                <a:ea typeface="+mn-ea"/>
                <a:cs typeface="Cambria" panose="02040503050406030204" charset="0"/>
              </a:rPr>
              <a:t>Thanks!</a:t>
            </a:r>
            <a:endParaRPr lang="en-US" altLang="zh-CN" sz="4400" strike="noStrike" cap="none" spc="0" noProof="1">
              <a:solidFill>
                <a:schemeClr val="tx1">
                  <a:lumMod val="75000"/>
                  <a:lumOff val="25000"/>
                </a:schemeClr>
              </a:solidFill>
              <a:effectLst/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3" name="文本框 25"/>
          <p:cNvSpPr txBox="1"/>
          <p:nvPr/>
        </p:nvSpPr>
        <p:spPr>
          <a:xfrm>
            <a:off x="1772443" y="1522169"/>
            <a:ext cx="8647113" cy="165596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ctr">
              <a:lnSpc>
                <a:spcPct val="180000"/>
              </a:lnSpc>
            </a:pPr>
            <a:r>
              <a:rPr lang="en-US" altLang="zh-CN" sz="6600" b="1" dirty="0">
                <a:latin typeface="Cambria" panose="02040503050406030204" charset="0"/>
                <a:ea typeface="微软雅黑" panose="020B0503020204020204" pitchFamily="34" charset="-122"/>
              </a:rPr>
              <a:t>Q &amp; A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381</Words>
  <Application>Microsoft Office PowerPoint</Application>
  <PresentationFormat>宽屏</PresentationFormat>
  <Paragraphs>26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7</vt:i4>
      </vt:variant>
    </vt:vector>
  </HeadingPairs>
  <TitlesOfParts>
    <vt:vector size="18" baseType="lpstr">
      <vt:lpstr>等线</vt:lpstr>
      <vt:lpstr>等线 Light</vt:lpstr>
      <vt:lpstr>华文隶书</vt:lpstr>
      <vt:lpstr>楷体</vt:lpstr>
      <vt:lpstr>隶书</vt:lpstr>
      <vt:lpstr>Arial</vt:lpstr>
      <vt:lpstr>Cambria</vt:lpstr>
      <vt:lpstr>Times New Roman</vt:lpstr>
      <vt:lpstr>Wingdings</vt:lpstr>
      <vt:lpstr>Office 主题​​</vt:lpstr>
      <vt:lpstr>自定义设计方案</vt:lpstr>
      <vt:lpstr>PowerPoint 演示文稿</vt:lpstr>
      <vt:lpstr>汇报内容：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Hong Tao</dc:creator>
  <cp:lastModifiedBy>玉浩 刘</cp:lastModifiedBy>
  <cp:revision>35</cp:revision>
  <dcterms:created xsi:type="dcterms:W3CDTF">2020-11-02T08:12:00Z</dcterms:created>
  <dcterms:modified xsi:type="dcterms:W3CDTF">2026-07-19T09:01:25Z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3CBC1B92AC754CF89F91F4943F4B1BC5_13</vt:lpwstr>
  </property>
</Properties>
</file>