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1.xml" ContentType="application/vnd.openxmlformats-officedocument.presentationml.tags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53" r:id="rId2"/>
  </p:sldMasterIdLst>
  <p:notesMasterIdLst>
    <p:notesMasterId r:id="rId13"/>
  </p:notesMasterIdLst>
  <p:sldIdLst>
    <p:sldId id="256" r:id="rId3"/>
    <p:sldId id="272" r:id="rId4"/>
    <p:sldId id="276" r:id="rId5"/>
    <p:sldId id="261" r:id="rId6"/>
    <p:sldId id="273" r:id="rId7"/>
    <p:sldId id="277" r:id="rId8"/>
    <p:sldId id="278" r:id="rId9"/>
    <p:sldId id="279" r:id="rId10"/>
    <p:sldId id="274" r:id="rId11"/>
    <p:sldId id="265" r:id="rId1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E8C"/>
    <a:srgbClr val="054189"/>
    <a:srgbClr val="861310"/>
    <a:srgbClr val="9B0D15"/>
    <a:srgbClr val="AE3B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9"/>
    <p:restoredTop sz="94700"/>
  </p:normalViewPr>
  <p:slideViewPr>
    <p:cSldViewPr snapToGrid="0" snapToObjects="1">
      <p:cViewPr varScale="1">
        <p:scale>
          <a:sx n="109" d="100"/>
          <a:sy n="109" d="100"/>
        </p:scale>
        <p:origin x="5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5" d="100"/>
          <a:sy n="85" d="100"/>
        </p:scale>
        <p:origin x="3928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F8E002-16B1-1C4F-A378-064730A649BE}" type="datetimeFigureOut">
              <a:rPr kumimoji="1" lang="zh-CN" altLang="en-US" smtClean="0"/>
              <a:t>2026/7/26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D79FA7-A573-B545-933A-35227924ED2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e8c65b977c22150f108f75cb31850dd2"/>
          <p:cNvPicPr>
            <a:picLocks noChangeAspect="1"/>
          </p:cNvPicPr>
          <p:nvPr userDrawn="1"/>
        </p:nvPicPr>
        <p:blipFill>
          <a:blip r:embed="rId2">
            <a:alphaModFix amt="35000"/>
          </a:blip>
          <a:srcRect t="4351" b="11247"/>
          <a:stretch>
            <a:fillRect/>
          </a:stretch>
        </p:blipFill>
        <p:spPr>
          <a:xfrm>
            <a:off x="6985" y="0"/>
            <a:ext cx="12186920" cy="6858000"/>
          </a:xfrm>
          <a:prstGeom prst="rect">
            <a:avLst/>
          </a:prstGeom>
        </p:spPr>
      </p:pic>
      <p:pic>
        <p:nvPicPr>
          <p:cNvPr id="4" name="图片 3" descr="c54fc0ab0b296deb4d12fad9bff7faf4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4949825" cy="1650365"/>
          </a:xfrm>
          <a:prstGeom prst="rect">
            <a:avLst/>
          </a:prstGeom>
        </p:spPr>
      </p:pic>
      <p:sp>
        <p:nvSpPr>
          <p:cNvPr id="5" name="矩形 4"/>
          <p:cNvSpPr/>
          <p:nvPr userDrawn="1"/>
        </p:nvSpPr>
        <p:spPr>
          <a:xfrm>
            <a:off x="6985" y="6502400"/>
            <a:ext cx="12186920" cy="355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" name="矩形 5"/>
          <p:cNvSpPr/>
          <p:nvPr userDrawn="1"/>
        </p:nvSpPr>
        <p:spPr>
          <a:xfrm>
            <a:off x="4449445" y="6405880"/>
            <a:ext cx="3302000" cy="34925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lstStyle/>
          <a:p>
            <a:pPr algn="ctr"/>
            <a:r>
              <a:rPr lang="zh-CN" altLang="en-US" sz="24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隶书" panose="02010509060101010101" charset="-122"/>
                <a:ea typeface="隶书" panose="02010509060101010101" charset="-122"/>
              </a:rPr>
              <a:t>修身、博学、求索、笃行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灯片编号占位符 27"/>
          <p:cNvSpPr>
            <a:spLocks noGrp="1"/>
          </p:cNvSpPr>
          <p:nvPr>
            <p:ph type="sldNum" sz="quarter" idx="12"/>
          </p:nvPr>
        </p:nvSpPr>
        <p:spPr>
          <a:xfrm>
            <a:off x="10818743" y="6414841"/>
            <a:ext cx="78519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256B01D-A149-D441-BBAD-2ADDF289A053}" type="slidenum">
              <a:rPr kumimoji="1" lang="zh-CN" altLang="en-US" smtClean="0"/>
              <a:t>‹#›</a:t>
            </a:fld>
            <a:endParaRPr kumimoji="1" lang="zh-CN" altLang="en-US" dirty="0"/>
          </a:p>
        </p:txBody>
      </p:sp>
      <p:sp>
        <p:nvSpPr>
          <p:cNvPr id="3074" name="标题 1"/>
          <p:cNvSpPr>
            <a:spLocks noGrp="1"/>
          </p:cNvSpPr>
          <p:nvPr userDrawn="1">
            <p:custDataLst>
              <p:tags r:id="rId1"/>
            </p:custDataLst>
          </p:nvPr>
        </p:nvSpPr>
        <p:spPr>
          <a:xfrm>
            <a:off x="455930" y="259715"/>
            <a:ext cx="11131550" cy="706120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ctr"/>
          <a:lstStyle/>
          <a:p>
            <a:pPr lvl="0" fontAlgn="base">
              <a:lnSpc>
                <a:spcPct val="100000"/>
              </a:lnSpc>
              <a:buNone/>
            </a:pPr>
            <a:endParaRPr lang="zh-CN" sz="3600" u="none" baseline="0">
              <a:solidFill>
                <a:srgbClr val="262626"/>
              </a:solidFill>
              <a:latin typeface="Arial" panose="020B0604020202020204" pitchFamily="34" charset="0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 userDrawn="1"/>
        </p:nvSpPr>
        <p:spPr>
          <a:xfrm>
            <a:off x="-7620" y="13335"/>
            <a:ext cx="12199620" cy="720725"/>
          </a:xfrm>
          <a:prstGeom prst="rect">
            <a:avLst/>
          </a:prstGeom>
          <a:gradFill>
            <a:gsLst>
              <a:gs pos="0">
                <a:srgbClr val="054189"/>
              </a:gs>
              <a:gs pos="8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0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 userDrawn="1"/>
        </p:nvSpPr>
        <p:spPr>
          <a:xfrm>
            <a:off x="657225" y="109220"/>
            <a:ext cx="11292840" cy="53530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endParaRPr lang="zh-CN" altLang="en-US" sz="3600">
              <a:ln>
                <a:noFill/>
              </a:ln>
            </a:endParaRPr>
          </a:p>
        </p:txBody>
      </p:sp>
      <p:pic>
        <p:nvPicPr>
          <p:cNvPr id="18" name="图片 17" descr="92ea0b78d254f3a8780703680fc60c2a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06890" y="-60960"/>
            <a:ext cx="2785110" cy="9620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c54fc0ab0b296deb4d12fad9bff7faf4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4949825" cy="16503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379730" y="1029335"/>
            <a:ext cx="11488420" cy="76200"/>
          </a:xfrm>
          <a:prstGeom prst="rect">
            <a:avLst/>
          </a:prstGeom>
          <a:gradFill>
            <a:gsLst>
              <a:gs pos="0">
                <a:srgbClr val="054189"/>
              </a:gs>
              <a:gs pos="8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8" name="图片 17" descr="92ea0b78d254f3a8780703680fc60c2a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06890" y="30480"/>
            <a:ext cx="2785110" cy="9620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1"/>
          <p:cNvSpPr>
            <a:spLocks noGrp="1"/>
          </p:cNvSpPr>
          <p:nvPr userDrawn="1"/>
        </p:nvSpPr>
        <p:spPr>
          <a:xfrm>
            <a:off x="6789738" y="6426200"/>
            <a:ext cx="468312" cy="365125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ctr"/>
          <a:lstStyle/>
          <a:p>
            <a:pPr lvl="0" algn="r"/>
            <a:endParaRPr lang="zh-CN" altLang="en-US" sz="12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7" name="文本框 28"/>
          <p:cNvSpPr txBox="1"/>
          <p:nvPr userDrawn="1"/>
        </p:nvSpPr>
        <p:spPr>
          <a:xfrm>
            <a:off x="9128839" y="6256891"/>
            <a:ext cx="2648482" cy="36933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/>
            <a:r>
              <a:rPr lang="zh-CN" altLang="en-US" b="1" dirty="0">
                <a:solidFill>
                  <a:schemeClr val="bg1"/>
                </a:solidFill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</a:rPr>
              <a:t>学 无 止 境     气 有 浩 然</a:t>
            </a:r>
          </a:p>
        </p:txBody>
      </p:sp>
      <p:pic>
        <p:nvPicPr>
          <p:cNvPr id="4" name="图片 3" descr="c54fc0ab0b296deb4d12fad9bff7faf4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810"/>
            <a:ext cx="4949825" cy="165036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210810"/>
            <a:ext cx="8441055" cy="1647190"/>
          </a:xfrm>
          <a:prstGeom prst="rect">
            <a:avLst/>
          </a:prstGeom>
        </p:spPr>
      </p:pic>
      <p:sp>
        <p:nvSpPr>
          <p:cNvPr id="6" name="矩形 5"/>
          <p:cNvSpPr/>
          <p:nvPr userDrawn="1"/>
        </p:nvSpPr>
        <p:spPr>
          <a:xfrm>
            <a:off x="8441690" y="5210810"/>
            <a:ext cx="3750310" cy="1647190"/>
          </a:xfrm>
          <a:prstGeom prst="rect">
            <a:avLst/>
          </a:prstGeom>
          <a:solidFill>
            <a:srgbClr val="054189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rgbClr val="054189"/>
                </a:solidFill>
              </a:ln>
            </a:endParaRPr>
          </a:p>
        </p:txBody>
      </p:sp>
      <p:sp>
        <p:nvSpPr>
          <p:cNvPr id="7" name="矩形 6"/>
          <p:cNvSpPr/>
          <p:nvPr userDrawn="1"/>
        </p:nvSpPr>
        <p:spPr>
          <a:xfrm>
            <a:off x="8829040" y="6426200"/>
            <a:ext cx="3302000" cy="34925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lstStyle/>
          <a:p>
            <a:pPr algn="ctr"/>
            <a:r>
              <a:rPr lang="zh-CN" altLang="en-US" sz="2400" b="1"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隶书" panose="02010509060101010101" charset="-122"/>
                <a:ea typeface="隶书" panose="02010509060101010101" charset="-122"/>
              </a:rPr>
              <a:t>修身、博学、求索、笃行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灯片编号占位符 1"/>
          <p:cNvSpPr>
            <a:spLocks noGrp="1"/>
          </p:cNvSpPr>
          <p:nvPr userDrawn="1"/>
        </p:nvSpPr>
        <p:spPr>
          <a:xfrm>
            <a:off x="6789738" y="6426200"/>
            <a:ext cx="468312" cy="365125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ctr"/>
          <a:lstStyle/>
          <a:p>
            <a:pPr lvl="0" algn="r"/>
            <a:endParaRPr lang="zh-CN" altLang="en-US" sz="12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9" name="文本框 28"/>
          <p:cNvSpPr txBox="1"/>
          <p:nvPr userDrawn="1"/>
        </p:nvSpPr>
        <p:spPr>
          <a:xfrm>
            <a:off x="9128839" y="6256891"/>
            <a:ext cx="2648482" cy="36933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/>
            <a:r>
              <a:rPr lang="zh-CN" altLang="en-US" b="1" dirty="0">
                <a:solidFill>
                  <a:schemeClr val="bg1"/>
                </a:solidFill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</a:rPr>
              <a:t>学 无 止 境     气 有 浩 然</a:t>
            </a:r>
          </a:p>
        </p:txBody>
      </p:sp>
      <p:pic>
        <p:nvPicPr>
          <p:cNvPr id="10" name="图片 9" descr="c54fc0ab0b296deb4d12fad9bff7faf4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7620"/>
            <a:ext cx="4949825" cy="165036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210810"/>
            <a:ext cx="8441055" cy="1647190"/>
          </a:xfrm>
          <a:prstGeom prst="rect">
            <a:avLst/>
          </a:prstGeom>
        </p:spPr>
      </p:pic>
      <p:sp>
        <p:nvSpPr>
          <p:cNvPr id="12" name="矩形 11"/>
          <p:cNvSpPr/>
          <p:nvPr userDrawn="1"/>
        </p:nvSpPr>
        <p:spPr>
          <a:xfrm>
            <a:off x="8441690" y="5210810"/>
            <a:ext cx="3750310" cy="1647190"/>
          </a:xfrm>
          <a:prstGeom prst="rect">
            <a:avLst/>
          </a:prstGeom>
          <a:solidFill>
            <a:srgbClr val="003E8C"/>
          </a:solidFill>
          <a:ln>
            <a:solidFill>
              <a:srgbClr val="054189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rgbClr val="054189"/>
                </a:solidFill>
              </a:ln>
            </a:endParaRPr>
          </a:p>
        </p:txBody>
      </p:sp>
      <p:sp>
        <p:nvSpPr>
          <p:cNvPr id="13" name="矩形 12"/>
          <p:cNvSpPr/>
          <p:nvPr userDrawn="1"/>
        </p:nvSpPr>
        <p:spPr>
          <a:xfrm>
            <a:off x="8806180" y="6426200"/>
            <a:ext cx="3302000" cy="34925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lstStyle/>
          <a:p>
            <a:pPr algn="ctr"/>
            <a:r>
              <a:rPr lang="zh-CN" altLang="en-US" sz="2400" b="1"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隶书" panose="02010509060101010101" charset="-122"/>
                <a:ea typeface="隶书" panose="02010509060101010101" charset="-122"/>
              </a:rPr>
              <a:t>修身、博学、求索、笃行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GB" altLang="zh-CN"/>
              <a:t>Your Title</a:t>
            </a:r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5BA32-F772-594B-8236-8E9B378D9B74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GB" altLang="zh-CN"/>
              <a:t>Your Title</a:t>
            </a:r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6B01D-A149-D441-BBAD-2ADDF289A05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GB" altLang="zh-CN"/>
              <a:t>Your Title</a:t>
            </a:r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45BA32-F772-594B-8236-8E9B378D9B74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8"/>
          <p:cNvSpPr txBox="1"/>
          <p:nvPr/>
        </p:nvSpPr>
        <p:spPr>
          <a:xfrm>
            <a:off x="1779905" y="1463040"/>
            <a:ext cx="8648065" cy="18491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200" b="1" dirty="0">
                <a:latin typeface="Cambria" panose="02040503050406030204" charset="0"/>
                <a:ea typeface="宋体" panose="02010600030101010101" pitchFamily="2" charset="-122"/>
                <a:cs typeface="Cambria" panose="02040503050406030204" charset="0"/>
              </a:rPr>
              <a:t>Towards Accurate and Robust Domain Adaptation</a:t>
            </a:r>
          </a:p>
        </p:txBody>
      </p:sp>
      <p:sp>
        <p:nvSpPr>
          <p:cNvPr id="5" name="矩形 4"/>
          <p:cNvSpPr/>
          <p:nvPr/>
        </p:nvSpPr>
        <p:spPr>
          <a:xfrm>
            <a:off x="3926521" y="4058941"/>
            <a:ext cx="4355465" cy="113178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lnSpc>
                <a:spcPct val="150000"/>
              </a:lnSpc>
            </a:pP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Presented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 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by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 </a:t>
            </a:r>
            <a:r>
              <a:rPr lang="zh-CN" altLang="en-US" sz="2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刘玉浩</a:t>
            </a:r>
            <a:endParaRPr lang="en-US" altLang="zh-CN" sz="2400" b="1" dirty="0">
              <a:solidFill>
                <a:schemeClr val="tx1">
                  <a:lumMod val="85000"/>
                  <a:lumOff val="15000"/>
                </a:schemeClr>
              </a:solidFill>
              <a:latin typeface="Cambria" panose="02040503050406030204" charset="0"/>
              <a:cs typeface="Cambria" panose="02040503050406030204" charset="0"/>
            </a:endParaRPr>
          </a:p>
          <a:p>
            <a:pPr lvl="0" algn="ctr">
              <a:lnSpc>
                <a:spcPct val="150000"/>
              </a:lnSpc>
            </a:pPr>
            <a:r>
              <a:rPr lang="en-US" altLang="zh-CN" sz="2400" dirty="0">
                <a:solidFill>
                  <a:srgbClr val="485C80"/>
                </a:solidFill>
                <a:latin typeface="Cambria" panose="02040503050406030204" charset="0"/>
                <a:cs typeface="Cambria" panose="02040503050406030204" charset="0"/>
              </a:rPr>
              <a:t>2026.07.26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523490" y="3944097"/>
            <a:ext cx="211699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fontAlgn="auto"/>
            <a:r>
              <a:rPr lang="en-US" altLang="zh-CN" sz="4400" strike="noStrike" cap="none" spc="0" noProof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anose="02040503050406030204" charset="0"/>
                <a:ea typeface="+mn-ea"/>
                <a:cs typeface="Cambria" panose="02040503050406030204" charset="0"/>
              </a:rPr>
              <a:t>Thanks!</a:t>
            </a:r>
            <a:endParaRPr lang="en-US" altLang="zh-CN" sz="4400" strike="noStrike" cap="none" spc="0" noProof="1">
              <a:solidFill>
                <a:schemeClr val="tx1">
                  <a:lumMod val="75000"/>
                  <a:lumOff val="25000"/>
                </a:schemeClr>
              </a:solidFill>
              <a:effectLst/>
              <a:latin typeface="Cambria" panose="02040503050406030204" charset="0"/>
              <a:cs typeface="Cambria" panose="02040503050406030204" charset="0"/>
            </a:endParaRPr>
          </a:p>
        </p:txBody>
      </p:sp>
      <p:sp>
        <p:nvSpPr>
          <p:cNvPr id="3" name="文本框 25"/>
          <p:cNvSpPr txBox="1"/>
          <p:nvPr/>
        </p:nvSpPr>
        <p:spPr>
          <a:xfrm>
            <a:off x="1772443" y="1522169"/>
            <a:ext cx="8647113" cy="165596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algn="ctr">
              <a:lnSpc>
                <a:spcPct val="180000"/>
              </a:lnSpc>
            </a:pPr>
            <a:r>
              <a:rPr lang="en-US" altLang="zh-CN" sz="6600" b="1" dirty="0">
                <a:latin typeface="Cambria" panose="02040503050406030204" charset="0"/>
                <a:ea typeface="微软雅黑" panose="020B0503020204020204" pitchFamily="34" charset="-122"/>
              </a:rPr>
              <a:t>Q &amp; 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/>
          <p:cNvSpPr txBox="1">
            <a:spLocks noGrp="1"/>
          </p:cNvSpPr>
          <p:nvPr>
            <p:ph type="title"/>
          </p:nvPr>
        </p:nvSpPr>
        <p:spPr>
          <a:xfrm>
            <a:off x="424800" y="3707"/>
            <a:ext cx="8228012" cy="1088390"/>
          </a:xfr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600" b="1" spc="0" noProof="0" dirty="0">
                <a:ln>
                  <a:noFill/>
                </a:ln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Cambria" panose="02040503050406030204" charset="0"/>
                <a:sym typeface="+mn-ea"/>
              </a:rPr>
              <a:t>汇报内容：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573405" y="1353185"/>
            <a:ext cx="11192510" cy="6629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论文</a:t>
            </a:r>
            <a:r>
              <a:rPr lang="en-US" altLang="zh-CN" sz="2000" b="1" dirty="0" err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abtract,related</a:t>
            </a:r>
            <a:r>
              <a:rPr lang="en-US" altLang="zh-CN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word</a:t>
            </a: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部分撰写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573405" y="2270125"/>
            <a:ext cx="11192510" cy="6629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学习高数、</a:t>
            </a:r>
            <a:r>
              <a:rPr lang="en-US" altLang="zh-CN" sz="2000" b="1" dirty="0" err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c++</a:t>
            </a: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、背诵英语单词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068E2A1E-B031-07A4-85A2-F15F8084592F}"/>
              </a:ext>
            </a:extLst>
          </p:cNvPr>
          <p:cNvSpPr txBox="1"/>
          <p:nvPr/>
        </p:nvSpPr>
        <p:spPr>
          <a:xfrm>
            <a:off x="573405" y="3097530"/>
            <a:ext cx="11192510" cy="6629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后续计划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425A90F5-1B8B-0B5F-D259-AC5692204C0B}"/>
              </a:ext>
            </a:extLst>
          </p:cNvPr>
          <p:cNvSpPr/>
          <p:nvPr/>
        </p:nvSpPr>
        <p:spPr>
          <a:xfrm>
            <a:off x="0" y="2105025"/>
            <a:ext cx="12192000" cy="26479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3D0961A2-17B6-697E-7E66-BC120B5D51B4}"/>
              </a:ext>
            </a:extLst>
          </p:cNvPr>
          <p:cNvSpPr/>
          <p:nvPr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AC58E208-F042-3CB1-3585-1DBDC24769E9}"/>
              </a:ext>
            </a:extLst>
          </p:cNvPr>
          <p:cNvSpPr txBox="1"/>
          <p:nvPr/>
        </p:nvSpPr>
        <p:spPr>
          <a:xfrm>
            <a:off x="2699304" y="2501677"/>
            <a:ext cx="2002471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11500" b="1" dirty="0">
                <a:solidFill>
                  <a:schemeClr val="bg1"/>
                </a:solidFill>
                <a:sym typeface="Wingdings" panose="05000000000000000000" pitchFamily="2" charset="2"/>
              </a:rPr>
              <a:t>01</a:t>
            </a:r>
            <a:endParaRPr lang="zh-CN" altLang="en-US" sz="11500" b="1" dirty="0">
              <a:solidFill>
                <a:schemeClr val="bg1"/>
              </a:solidFill>
              <a:sym typeface="Wingdings" panose="05000000000000000000" pitchFamily="2" charset="2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05E73A09-34FD-5C62-B7FE-64C37D132EA5}"/>
              </a:ext>
            </a:extLst>
          </p:cNvPr>
          <p:cNvSpPr txBox="1"/>
          <p:nvPr/>
        </p:nvSpPr>
        <p:spPr>
          <a:xfrm>
            <a:off x="5058536" y="2352824"/>
            <a:ext cx="392697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6600" b="1" dirty="0">
                <a:solidFill>
                  <a:schemeClr val="bg1">
                    <a:alpha val="10000"/>
                  </a:schemeClr>
                </a:solidFill>
                <a:sym typeface="Wingdings" panose="05000000000000000000" pitchFamily="2" charset="2"/>
              </a:rPr>
              <a:t>Part One</a:t>
            </a:r>
            <a:endParaRPr lang="zh-CN" altLang="en-US" sz="6600" b="1" dirty="0">
              <a:solidFill>
                <a:schemeClr val="bg1">
                  <a:alpha val="10000"/>
                </a:schemeClr>
              </a:solidFill>
              <a:sym typeface="Wingdings" panose="05000000000000000000" pitchFamily="2" charset="2"/>
            </a:endParaRPr>
          </a:p>
        </p:txBody>
      </p:sp>
      <p:sp>
        <p:nvSpPr>
          <p:cNvPr id="11" name="PA-文本框 21">
            <a:extLst>
              <a:ext uri="{FF2B5EF4-FFF2-40B4-BE49-F238E27FC236}">
                <a16:creationId xmlns:a16="http://schemas.microsoft.com/office/drawing/2014/main" id="{D6BB1915-1663-BDA2-2290-4A09A4605C5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4610100" y="2800350"/>
            <a:ext cx="53327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solidFill>
                  <a:schemeClr val="bg1"/>
                </a:solidFill>
                <a:cs typeface="+mn-ea"/>
              </a:rPr>
              <a:t>论文 </a:t>
            </a:r>
            <a:r>
              <a:rPr lang="en-US" altLang="zh-CN" sz="4000" b="1" dirty="0" err="1">
                <a:solidFill>
                  <a:schemeClr val="bg1"/>
                </a:solidFill>
                <a:cs typeface="+mn-ea"/>
              </a:rPr>
              <a:t>abtract</a:t>
            </a:r>
            <a:r>
              <a:rPr lang="en-US" altLang="zh-CN" sz="4000" b="1" dirty="0">
                <a:solidFill>
                  <a:schemeClr val="bg1"/>
                </a:solidFill>
                <a:cs typeface="+mn-ea"/>
              </a:rPr>
              <a:t>, related word</a:t>
            </a:r>
            <a:r>
              <a:rPr lang="zh-CN" altLang="en-US" sz="4000" b="1" dirty="0">
                <a:solidFill>
                  <a:schemeClr val="bg1"/>
                </a:solidFill>
                <a:cs typeface="+mn-ea"/>
              </a:rPr>
              <a:t>部分撰写</a:t>
            </a:r>
          </a:p>
        </p:txBody>
      </p:sp>
    </p:spTree>
    <p:extLst>
      <p:ext uri="{BB962C8B-B14F-4D97-AF65-F5344CB8AC3E}">
        <p14:creationId xmlns:p14="http://schemas.microsoft.com/office/powerpoint/2010/main" val="8634867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94DAAE55-5A1F-819D-8B99-EC6728851B2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1725" b="14489"/>
          <a:stretch>
            <a:fillRect/>
          </a:stretch>
        </p:blipFill>
        <p:spPr>
          <a:xfrm>
            <a:off x="581171" y="961174"/>
            <a:ext cx="3744644" cy="390976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2A3DDE8C-6218-ADFA-76C7-781DF832A7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4461" y="1019039"/>
            <a:ext cx="6227362" cy="355957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mtClean="0"/>
              <a:t>5</a:t>
            </a:fld>
            <a:endParaRPr kumimoji="1" lang="zh-CN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48D630DF-8936-E4E3-6395-FD4E3E0231A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261" t="4454" r="4880"/>
          <a:stretch>
            <a:fillRect/>
          </a:stretch>
        </p:blipFill>
        <p:spPr>
          <a:xfrm>
            <a:off x="1998785" y="1172308"/>
            <a:ext cx="8235462" cy="518391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253CAF-7D5E-4BDF-9A0B-CD32880EB0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40042088-49CF-5625-F10E-4FE5A1E03104}"/>
              </a:ext>
            </a:extLst>
          </p:cNvPr>
          <p:cNvSpPr/>
          <p:nvPr/>
        </p:nvSpPr>
        <p:spPr>
          <a:xfrm>
            <a:off x="0" y="2105025"/>
            <a:ext cx="12192000" cy="26479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99459254-C24A-2C33-BDF8-75FFB868E64B}"/>
              </a:ext>
            </a:extLst>
          </p:cNvPr>
          <p:cNvSpPr/>
          <p:nvPr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59CF191A-3303-40EB-AC52-7F2B180D5830}"/>
              </a:ext>
            </a:extLst>
          </p:cNvPr>
          <p:cNvSpPr txBox="1"/>
          <p:nvPr/>
        </p:nvSpPr>
        <p:spPr>
          <a:xfrm>
            <a:off x="2699304" y="2501677"/>
            <a:ext cx="1822935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11500" b="1" dirty="0">
                <a:solidFill>
                  <a:schemeClr val="bg1"/>
                </a:solidFill>
                <a:sym typeface="Wingdings" panose="05000000000000000000" pitchFamily="2" charset="2"/>
              </a:rPr>
              <a:t>02</a:t>
            </a:r>
            <a:endParaRPr lang="zh-CN" altLang="en-US" sz="11500" b="1" dirty="0">
              <a:solidFill>
                <a:schemeClr val="bg1"/>
              </a:solidFill>
              <a:sym typeface="Wingdings" panose="05000000000000000000" pitchFamily="2" charset="2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7AECC760-E10A-C262-E20F-0447CF1DF33B}"/>
              </a:ext>
            </a:extLst>
          </p:cNvPr>
          <p:cNvSpPr txBox="1"/>
          <p:nvPr/>
        </p:nvSpPr>
        <p:spPr>
          <a:xfrm>
            <a:off x="5058536" y="2352824"/>
            <a:ext cx="358463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6600" b="1" dirty="0">
                <a:solidFill>
                  <a:schemeClr val="bg1">
                    <a:alpha val="10000"/>
                  </a:schemeClr>
                </a:solidFill>
                <a:sym typeface="Wingdings" panose="05000000000000000000" pitchFamily="2" charset="2"/>
              </a:rPr>
              <a:t>Part Two</a:t>
            </a:r>
            <a:endParaRPr lang="zh-CN" altLang="en-US" sz="6600" b="1" dirty="0">
              <a:solidFill>
                <a:schemeClr val="bg1">
                  <a:alpha val="10000"/>
                </a:schemeClr>
              </a:solidFill>
              <a:sym typeface="Wingdings" panose="05000000000000000000" pitchFamily="2" charset="2"/>
            </a:endParaRPr>
          </a:p>
        </p:txBody>
      </p:sp>
      <p:sp>
        <p:nvSpPr>
          <p:cNvPr id="11" name="PA-文本框 21">
            <a:extLst>
              <a:ext uri="{FF2B5EF4-FFF2-40B4-BE49-F238E27FC236}">
                <a16:creationId xmlns:a16="http://schemas.microsoft.com/office/drawing/2014/main" id="{B4B454B1-14FC-37BC-4F20-822F2BABF39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4610100" y="2800350"/>
            <a:ext cx="53327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solidFill>
                  <a:schemeClr val="bg1"/>
                </a:solidFill>
                <a:cs typeface="+mn-ea"/>
              </a:rPr>
              <a:t>学习高数、</a:t>
            </a:r>
            <a:r>
              <a:rPr lang="en-US" altLang="zh-CN" sz="4000" b="1" dirty="0" err="1">
                <a:solidFill>
                  <a:schemeClr val="bg1"/>
                </a:solidFill>
                <a:cs typeface="+mn-ea"/>
              </a:rPr>
              <a:t>c++</a:t>
            </a:r>
            <a:r>
              <a:rPr lang="en-US" altLang="zh-CN" sz="4000" b="1" dirty="0">
                <a:solidFill>
                  <a:schemeClr val="bg1"/>
                </a:solidFill>
                <a:cs typeface="+mn-ea"/>
              </a:rPr>
              <a:t> </a:t>
            </a:r>
            <a:r>
              <a:rPr lang="zh-CN" altLang="en-US" sz="4000" b="1" dirty="0">
                <a:solidFill>
                  <a:schemeClr val="bg1"/>
                </a:solidFill>
                <a:cs typeface="+mn-ea"/>
              </a:rPr>
              <a:t>、背诵英语单词</a:t>
            </a:r>
          </a:p>
        </p:txBody>
      </p:sp>
    </p:spTree>
    <p:extLst>
      <p:ext uri="{BB962C8B-B14F-4D97-AF65-F5344CB8AC3E}">
        <p14:creationId xmlns:p14="http://schemas.microsoft.com/office/powerpoint/2010/main" val="8554413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72E492-A58B-3A08-7B5B-50A90F6640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椭圆 13">
            <a:extLst>
              <a:ext uri="{FF2B5EF4-FFF2-40B4-BE49-F238E27FC236}">
                <a16:creationId xmlns:a16="http://schemas.microsoft.com/office/drawing/2014/main" id="{0AA7382A-2EF5-EDF1-F0DF-EE3FDADEE97C}"/>
              </a:ext>
            </a:extLst>
          </p:cNvPr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2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EDD4272E-DA57-6549-04AC-7937BF6CFB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110" y="790189"/>
            <a:ext cx="2913511" cy="38862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3165F0D0-A408-92D1-F84E-A98D704E1D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5836" y="820616"/>
            <a:ext cx="4873147" cy="3855773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68D8422F-9FC0-B437-4AD2-7D235873CF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8984" y="1359317"/>
            <a:ext cx="4026345" cy="256735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82BDA359-64F6-79AF-981D-04760451B9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9952" y="3974861"/>
            <a:ext cx="2778369" cy="271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2876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3152A4-9420-087E-A885-C30C7B4169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5D15F550-654E-95C7-5BA6-125BC5976D0F}"/>
              </a:ext>
            </a:extLst>
          </p:cNvPr>
          <p:cNvSpPr/>
          <p:nvPr/>
        </p:nvSpPr>
        <p:spPr>
          <a:xfrm>
            <a:off x="0" y="2105025"/>
            <a:ext cx="12192000" cy="26479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D2EFCAA7-8045-A86B-91F0-661D66F9FAE6}"/>
              </a:ext>
            </a:extLst>
          </p:cNvPr>
          <p:cNvSpPr/>
          <p:nvPr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7D805D4D-80D6-A1C6-ED28-7D5236B83C72}"/>
              </a:ext>
            </a:extLst>
          </p:cNvPr>
          <p:cNvSpPr txBox="1"/>
          <p:nvPr/>
        </p:nvSpPr>
        <p:spPr>
          <a:xfrm>
            <a:off x="2699304" y="2501677"/>
            <a:ext cx="1822935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11500" b="1" dirty="0">
                <a:solidFill>
                  <a:schemeClr val="bg1"/>
                </a:solidFill>
                <a:sym typeface="Wingdings" panose="05000000000000000000" pitchFamily="2" charset="2"/>
              </a:rPr>
              <a:t>03</a:t>
            </a:r>
            <a:endParaRPr lang="zh-CN" altLang="en-US" sz="11500" b="1" dirty="0">
              <a:solidFill>
                <a:schemeClr val="bg1"/>
              </a:solidFill>
              <a:sym typeface="Wingdings" panose="05000000000000000000" pitchFamily="2" charset="2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0DBEAD81-0B44-7294-FAA9-A80B1516DB7B}"/>
              </a:ext>
            </a:extLst>
          </p:cNvPr>
          <p:cNvSpPr txBox="1"/>
          <p:nvPr/>
        </p:nvSpPr>
        <p:spPr>
          <a:xfrm>
            <a:off x="5058536" y="2352824"/>
            <a:ext cx="414568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6600" b="1" dirty="0">
                <a:solidFill>
                  <a:schemeClr val="bg1">
                    <a:alpha val="10000"/>
                  </a:schemeClr>
                </a:solidFill>
                <a:sym typeface="Wingdings" panose="05000000000000000000" pitchFamily="2" charset="2"/>
              </a:rPr>
              <a:t>Part Three</a:t>
            </a:r>
            <a:endParaRPr lang="zh-CN" altLang="en-US" sz="6600" b="1" dirty="0">
              <a:solidFill>
                <a:schemeClr val="bg1">
                  <a:alpha val="10000"/>
                </a:schemeClr>
              </a:solidFill>
              <a:sym typeface="Wingdings" panose="05000000000000000000" pitchFamily="2" charset="2"/>
            </a:endParaRPr>
          </a:p>
        </p:txBody>
      </p:sp>
      <p:sp>
        <p:nvSpPr>
          <p:cNvPr id="11" name="PA-文本框 21">
            <a:extLst>
              <a:ext uri="{FF2B5EF4-FFF2-40B4-BE49-F238E27FC236}">
                <a16:creationId xmlns:a16="http://schemas.microsoft.com/office/drawing/2014/main" id="{9C770E1A-61B1-A8EE-8060-EAA096B7A79A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5536223" y="3257550"/>
            <a:ext cx="53327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solidFill>
                  <a:schemeClr val="bg1"/>
                </a:solidFill>
                <a:cs typeface="+mn-ea"/>
              </a:rPr>
              <a:t>后续计划</a:t>
            </a:r>
          </a:p>
        </p:txBody>
      </p:sp>
    </p:spTree>
    <p:extLst>
      <p:ext uri="{BB962C8B-B14F-4D97-AF65-F5344CB8AC3E}">
        <p14:creationId xmlns:p14="http://schemas.microsoft.com/office/powerpoint/2010/main" val="28624756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mtClean="0"/>
              <a:t>9</a:t>
            </a:fld>
            <a:endParaRPr kumimoji="1" lang="zh-CN" altLang="en-US" dirty="0"/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3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748665" y="106680"/>
            <a:ext cx="11267440" cy="5410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32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后续计划</a:t>
            </a:r>
            <a:endParaRPr lang="zh-CN" altLang="en-US" sz="3200" b="1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  <a:p>
            <a:endParaRPr lang="zh-CN" altLang="en-US" sz="320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73405" y="1353185"/>
            <a:ext cx="11192510" cy="6629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 algn="l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p"/>
            </a:pPr>
            <a:r>
              <a:rPr lang="en-US" alt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</a:rPr>
              <a:t>根据老师布置内容</a:t>
            </a: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</a:rPr>
              <a:t>进行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573405" y="2185035"/>
            <a:ext cx="11192510" cy="6629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 algn="l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p"/>
            </a:pPr>
            <a:r>
              <a:rPr lang="en-US" alt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</a:rPr>
              <a:t>继续</a:t>
            </a:r>
            <a:r>
              <a:rPr lang="en-US" alt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ea"/>
              </a:rPr>
              <a:t>学习c++、高数、背诵英语单词</a:t>
            </a:r>
            <a:endParaRPr lang="en-US" altLang="zh-CN" sz="2400" b="1" dirty="0">
              <a:solidFill>
                <a:schemeClr val="tx1">
                  <a:lumMod val="85000"/>
                  <a:lumOff val="15000"/>
                </a:schemeClr>
              </a:solidFill>
              <a:cs typeface="+mn-ea"/>
            </a:endParaRPr>
          </a:p>
          <a:p>
            <a:pPr marL="457200" indent="-457200" algn="l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p"/>
            </a:pPr>
            <a:endParaRPr lang="en-US" altLang="zh-CN" sz="2400" b="1" dirty="0">
              <a:solidFill>
                <a:schemeClr val="tx1">
                  <a:lumMod val="85000"/>
                  <a:lumOff val="15000"/>
                </a:schemeClr>
              </a:solidFill>
              <a:cs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pull/>
      </p:transition>
    </mc:Choice>
    <mc:Fallback xmlns="">
      <p:transition spd="med">
        <p:pull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85</Words>
  <Application>Microsoft Office PowerPoint</Application>
  <PresentationFormat>宽屏</PresentationFormat>
  <Paragraphs>29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10</vt:i4>
      </vt:variant>
    </vt:vector>
  </HeadingPairs>
  <TitlesOfParts>
    <vt:vector size="21" baseType="lpstr">
      <vt:lpstr>等线</vt:lpstr>
      <vt:lpstr>等线 Light</vt:lpstr>
      <vt:lpstr>华文隶书</vt:lpstr>
      <vt:lpstr>楷体</vt:lpstr>
      <vt:lpstr>隶书</vt:lpstr>
      <vt:lpstr>Arial</vt:lpstr>
      <vt:lpstr>Cambria</vt:lpstr>
      <vt:lpstr>Times New Roman</vt:lpstr>
      <vt:lpstr>Wingdings</vt:lpstr>
      <vt:lpstr>Office 主题​​</vt:lpstr>
      <vt:lpstr>自定义设计方案</vt:lpstr>
      <vt:lpstr>PowerPoint 演示文稿</vt:lpstr>
      <vt:lpstr>汇报内容：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Hong Tao</dc:creator>
  <cp:lastModifiedBy>玉浩 刘</cp:lastModifiedBy>
  <cp:revision>36</cp:revision>
  <dcterms:created xsi:type="dcterms:W3CDTF">2020-11-02T08:12:00Z</dcterms:created>
  <dcterms:modified xsi:type="dcterms:W3CDTF">2026-07-26T06:59:42Z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2052-12.1.0.26375</vt:lpwstr>
  </property>
  <property fmtid="{D5CDD505-2E9C-101B-9397-08002B2CF9AE}" pid="3" name="ICV">
    <vt:lpwstr>3CBC1B92AC754CF89F91F4943F4B1BC5_13</vt:lpwstr>
  </property>
</Properties>
</file>