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639" r:id="rId3"/>
    <p:sldId id="664" r:id="rId4"/>
    <p:sldId id="643" r:id="rId5"/>
    <p:sldId id="642" r:id="rId6"/>
    <p:sldId id="673" r:id="rId7"/>
    <p:sldId id="650" r:id="rId8"/>
    <p:sldId id="666" r:id="rId9"/>
    <p:sldId id="676" r:id="rId11"/>
    <p:sldId id="665" r:id="rId12"/>
    <p:sldId id="667" r:id="rId13"/>
    <p:sldId id="652" r:id="rId14"/>
    <p:sldId id="668" r:id="rId15"/>
    <p:sldId id="675" r:id="rId16"/>
    <p:sldId id="669" r:id="rId17"/>
  </p:sldIdLst>
  <p:sldSz cx="12192000" cy="6858000"/>
  <p:notesSz cx="6858000" cy="9144000"/>
  <p:embeddedFontLst>
    <p:embeddedFont>
      <p:font typeface="OPPOSans R" panose="00020600040101010101" charset="-122"/>
      <p:regular r:id="rId21"/>
    </p:embeddedFont>
    <p:embeddedFont>
      <p:font typeface="OPPOSans B" panose="00020600040101010101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  <p:embeddedFont>
      <p:font typeface="黑体" panose="02010609060101010101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目录" id="{912B3ED7-30D0-44EE-A0D5-751049F4B74B}">
          <p14:sldIdLst>
            <p14:sldId id="639"/>
            <p14:sldId id="664"/>
          </p14:sldIdLst>
        </p14:section>
        <p14:section name="1" id="{1FEF745F-C575-47AD-BC95-9B93A57EDBF3}">
          <p14:sldIdLst>
            <p14:sldId id="643"/>
            <p14:sldId id="642"/>
            <p14:sldId id="673"/>
          </p14:sldIdLst>
        </p14:section>
        <p14:section name="2" id="{8BC4FFB1-E2C5-45F6-BD96-01F9809A2B26}">
          <p14:sldIdLst>
            <p14:sldId id="650"/>
            <p14:sldId id="666"/>
            <p14:sldId id="676"/>
          </p14:sldIdLst>
        </p14:section>
        <p14:section name="3" id="{5D086D09-ABB3-43F4-89BC-723AF992E6D9}">
          <p14:sldIdLst>
            <p14:sldId id="665"/>
            <p14:sldId id="667"/>
          </p14:sldIdLst>
        </p14:section>
        <p14:section name="4" id="{E1BFEC14-A286-4D88-A561-460A9FF62B6B}">
          <p14:sldIdLst>
            <p14:sldId id="652"/>
            <p14:sldId id="668"/>
            <p14:sldId id="675"/>
            <p14:sldId id="6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A5A"/>
    <a:srgbClr val="F8C329"/>
    <a:srgbClr val="4AFF9C"/>
    <a:srgbClr val="3370FC"/>
    <a:srgbClr val="FFFFFF"/>
    <a:srgbClr val="768394"/>
    <a:srgbClr val="F2F5F8"/>
    <a:srgbClr val="D7D3D0"/>
    <a:srgbClr val="EFD7CB"/>
    <a:srgbClr val="E2C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3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A5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자유형: 도형 8"/>
          <p:cNvSpPr/>
          <p:nvPr userDrawn="1"/>
        </p:nvSpPr>
        <p:spPr>
          <a:xfrm>
            <a:off x="-120744" y="-205096"/>
            <a:ext cx="12433488" cy="5959420"/>
          </a:xfrm>
          <a:custGeom>
            <a:avLst/>
            <a:gdLst>
              <a:gd name="connsiteX0" fmla="*/ 0 w 12192000"/>
              <a:gd name="connsiteY0" fmla="*/ 0 h 5843674"/>
              <a:gd name="connsiteX1" fmla="*/ 12192000 w 12192000"/>
              <a:gd name="connsiteY1" fmla="*/ 0 h 5843674"/>
              <a:gd name="connsiteX2" fmla="*/ 12192000 w 12192000"/>
              <a:gd name="connsiteY2" fmla="*/ 5400232 h 5843674"/>
              <a:gd name="connsiteX3" fmla="*/ 11748558 w 12192000"/>
              <a:gd name="connsiteY3" fmla="*/ 5843674 h 5843674"/>
              <a:gd name="connsiteX4" fmla="*/ 443442 w 12192000"/>
              <a:gd name="connsiteY4" fmla="*/ 5843674 h 5843674"/>
              <a:gd name="connsiteX5" fmla="*/ 0 w 12192000"/>
              <a:gd name="connsiteY5" fmla="*/ 5400232 h 584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843674">
                <a:moveTo>
                  <a:pt x="0" y="0"/>
                </a:moveTo>
                <a:lnTo>
                  <a:pt x="12192000" y="0"/>
                </a:lnTo>
                <a:lnTo>
                  <a:pt x="12192000" y="5400232"/>
                </a:lnTo>
                <a:cubicBezTo>
                  <a:pt x="12192000" y="5645138"/>
                  <a:pt x="11993464" y="5843674"/>
                  <a:pt x="11748558" y="5843674"/>
                </a:cubicBezTo>
                <a:lnTo>
                  <a:pt x="443442" y="5843674"/>
                </a:lnTo>
                <a:cubicBezTo>
                  <a:pt x="198536" y="5843674"/>
                  <a:pt x="0" y="5645138"/>
                  <a:pt x="0" y="540023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pic>
        <p:nvPicPr>
          <p:cNvPr id="8" name="그림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9009" y="685800"/>
            <a:ext cx="4958153" cy="4757001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4838" y="2203059"/>
            <a:ext cx="573875" cy="620811"/>
          </a:xfrm>
          <a:custGeom>
            <a:avLst/>
            <a:gdLst>
              <a:gd name="connsiteX0" fmla="*/ 0 w 65"/>
              <a:gd name="connsiteY0" fmla="*/ 0 h 276999"/>
              <a:gd name="connsiteX1" fmla="*/ 65 w 65"/>
              <a:gd name="connsiteY1" fmla="*/ 0 h 276999"/>
              <a:gd name="connsiteX2" fmla="*/ 65 w 65"/>
              <a:gd name="connsiteY2" fmla="*/ 276999 h 276999"/>
              <a:gd name="connsiteX3" fmla="*/ 0 w 65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" h="276999">
                <a:moveTo>
                  <a:pt x="0" y="0"/>
                </a:moveTo>
                <a:lnTo>
                  <a:pt x="65" y="0"/>
                </a:lnTo>
                <a:lnTo>
                  <a:pt x="65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lang="zh-CN" altLang="en-US" sz="4400" b="0" smtClean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914400" lvl="0" indent="-11430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8" name="文本占位符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4838" y="3059668"/>
            <a:ext cx="69756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3600" b="0" spc="300" smtClean="0">
                <a:solidFill>
                  <a:schemeClr val="accent2"/>
                </a:solidFill>
                <a:latin typeface="+mj-ea"/>
                <a:ea typeface="+mj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/>
            <a:r>
              <a:rPr lang="zh-CN" altLang="en-US" dirty="0"/>
              <a:t>输入您的标题</a:t>
            </a:r>
            <a:endParaRPr lang="zh-CN" altLang="en-US" dirty="0"/>
          </a:p>
        </p:txBody>
      </p:sp>
      <p:sp>
        <p:nvSpPr>
          <p:cNvPr id="19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0398" y="3653550"/>
            <a:ext cx="55460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zh-CN" altLang="en-US" sz="1200" b="0" spc="100" smtClean="0">
                <a:solidFill>
                  <a:schemeClr val="tx1"/>
                </a:solidFill>
                <a:latin typeface="+mn-lt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/>
            <a:r>
              <a:rPr lang="en-US" altLang="zh-CN" dirty="0"/>
              <a:t>Lorem ipsum dolor sit </a:t>
            </a:r>
            <a:r>
              <a:rPr lang="en-US" altLang="zh-CN" dirty="0" err="1"/>
              <a:t>amet</a:t>
            </a:r>
            <a:r>
              <a:rPr lang="en-US" altLang="zh-CN" dirty="0"/>
              <a:t>, </a:t>
            </a:r>
            <a:r>
              <a:rPr lang="en-US" altLang="zh-CN" dirty="0" err="1"/>
              <a:t>consectetuer</a:t>
            </a:r>
            <a:r>
              <a:rPr lang="en-US" altLang="zh-CN" dirty="0"/>
              <a:t> </a:t>
            </a:r>
            <a:r>
              <a:rPr lang="en-US" altLang="zh-CN" dirty="0" err="1"/>
              <a:t>adipiscing</a:t>
            </a:r>
            <a:r>
              <a:rPr lang="en-US" altLang="zh-CN" dirty="0"/>
              <a:t> </a:t>
            </a:r>
            <a:r>
              <a:rPr lang="en-US" altLang="zh-CN" dirty="0" err="1"/>
              <a:t>elit</a:t>
            </a:r>
            <a:r>
              <a:rPr lang="en-US" altLang="zh-CN" dirty="0"/>
              <a:t>. Maecenas </a:t>
            </a:r>
            <a:r>
              <a:rPr lang="en-US" altLang="zh-CN" dirty="0" err="1"/>
              <a:t>porttitor</a:t>
            </a:r>
            <a:r>
              <a:rPr lang="en-US" altLang="zh-CN" dirty="0"/>
              <a:t> </a:t>
            </a:r>
            <a:r>
              <a:rPr lang="en-US" altLang="zh-CN" dirty="0" err="1"/>
              <a:t>congue</a:t>
            </a:r>
            <a:r>
              <a:rPr lang="en-US" altLang="zh-CN" dirty="0"/>
              <a:t> </a:t>
            </a:r>
            <a:r>
              <a:rPr lang="en-US" altLang="zh-CN" dirty="0" err="1"/>
              <a:t>massa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4" hasCustomPrompt="1"/>
          </p:nvPr>
        </p:nvSpPr>
        <p:spPr>
          <a:xfrm>
            <a:off x="670398" y="2756259"/>
            <a:ext cx="1790700" cy="2635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00" b="0" spc="3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3"/>
          <p:cNvSpPr/>
          <p:nvPr userDrawn="1"/>
        </p:nvSpPr>
        <p:spPr>
          <a:xfrm>
            <a:off x="-50800" y="-140677"/>
            <a:ext cx="12293600" cy="6844694"/>
          </a:xfrm>
          <a:custGeom>
            <a:avLst/>
            <a:gdLst>
              <a:gd name="connsiteX0" fmla="*/ 0 w 12192000"/>
              <a:gd name="connsiteY0" fmla="*/ 0 h 6563340"/>
              <a:gd name="connsiteX1" fmla="*/ 12192000 w 12192000"/>
              <a:gd name="connsiteY1" fmla="*/ 0 h 6563340"/>
              <a:gd name="connsiteX2" fmla="*/ 12192000 w 12192000"/>
              <a:gd name="connsiteY2" fmla="*/ 719666 h 6563340"/>
              <a:gd name="connsiteX3" fmla="*/ 12192000 w 12192000"/>
              <a:gd name="connsiteY3" fmla="*/ 914400 h 6563340"/>
              <a:gd name="connsiteX4" fmla="*/ 12192000 w 12192000"/>
              <a:gd name="connsiteY4" fmla="*/ 6119898 h 6563340"/>
              <a:gd name="connsiteX5" fmla="*/ 11748558 w 12192000"/>
              <a:gd name="connsiteY5" fmla="*/ 6563340 h 6563340"/>
              <a:gd name="connsiteX6" fmla="*/ 443442 w 12192000"/>
              <a:gd name="connsiteY6" fmla="*/ 6563340 h 6563340"/>
              <a:gd name="connsiteX7" fmla="*/ 0 w 12192000"/>
              <a:gd name="connsiteY7" fmla="*/ 6119898 h 6563340"/>
              <a:gd name="connsiteX8" fmla="*/ 0 w 12192000"/>
              <a:gd name="connsiteY8" fmla="*/ 914400 h 6563340"/>
              <a:gd name="connsiteX9" fmla="*/ 0 w 12192000"/>
              <a:gd name="connsiteY9" fmla="*/ 719666 h 656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563340">
                <a:moveTo>
                  <a:pt x="0" y="0"/>
                </a:moveTo>
                <a:lnTo>
                  <a:pt x="12192000" y="0"/>
                </a:lnTo>
                <a:lnTo>
                  <a:pt x="12192000" y="719666"/>
                </a:lnTo>
                <a:lnTo>
                  <a:pt x="12192000" y="914400"/>
                </a:lnTo>
                <a:lnTo>
                  <a:pt x="12192000" y="6119898"/>
                </a:lnTo>
                <a:cubicBezTo>
                  <a:pt x="12192000" y="6364804"/>
                  <a:pt x="11993464" y="6563340"/>
                  <a:pt x="11748558" y="6563340"/>
                </a:cubicBezTo>
                <a:lnTo>
                  <a:pt x="443442" y="6563340"/>
                </a:lnTo>
                <a:cubicBezTo>
                  <a:pt x="198536" y="6563340"/>
                  <a:pt x="0" y="6364804"/>
                  <a:pt x="0" y="6119898"/>
                </a:cubicBezTo>
                <a:lnTo>
                  <a:pt x="0" y="914400"/>
                </a:lnTo>
                <a:lnTo>
                  <a:pt x="0" y="7196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 userDrawn="1">
            <p:ph type="title"/>
          </p:nvPr>
        </p:nvSpPr>
        <p:spPr>
          <a:xfrm>
            <a:off x="609600" y="286252"/>
            <a:ext cx="5486399" cy="4419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3"/>
          <p:cNvSpPr/>
          <p:nvPr userDrawn="1"/>
        </p:nvSpPr>
        <p:spPr>
          <a:xfrm>
            <a:off x="-50800" y="-140677"/>
            <a:ext cx="12293600" cy="6844694"/>
          </a:xfrm>
          <a:custGeom>
            <a:avLst/>
            <a:gdLst>
              <a:gd name="connsiteX0" fmla="*/ 0 w 12192000"/>
              <a:gd name="connsiteY0" fmla="*/ 0 h 6563340"/>
              <a:gd name="connsiteX1" fmla="*/ 12192000 w 12192000"/>
              <a:gd name="connsiteY1" fmla="*/ 0 h 6563340"/>
              <a:gd name="connsiteX2" fmla="*/ 12192000 w 12192000"/>
              <a:gd name="connsiteY2" fmla="*/ 719666 h 6563340"/>
              <a:gd name="connsiteX3" fmla="*/ 12192000 w 12192000"/>
              <a:gd name="connsiteY3" fmla="*/ 914400 h 6563340"/>
              <a:gd name="connsiteX4" fmla="*/ 12192000 w 12192000"/>
              <a:gd name="connsiteY4" fmla="*/ 6119898 h 6563340"/>
              <a:gd name="connsiteX5" fmla="*/ 11748558 w 12192000"/>
              <a:gd name="connsiteY5" fmla="*/ 6563340 h 6563340"/>
              <a:gd name="connsiteX6" fmla="*/ 443442 w 12192000"/>
              <a:gd name="connsiteY6" fmla="*/ 6563340 h 6563340"/>
              <a:gd name="connsiteX7" fmla="*/ 0 w 12192000"/>
              <a:gd name="connsiteY7" fmla="*/ 6119898 h 6563340"/>
              <a:gd name="connsiteX8" fmla="*/ 0 w 12192000"/>
              <a:gd name="connsiteY8" fmla="*/ 914400 h 6563340"/>
              <a:gd name="connsiteX9" fmla="*/ 0 w 12192000"/>
              <a:gd name="connsiteY9" fmla="*/ 719666 h 656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563340">
                <a:moveTo>
                  <a:pt x="0" y="0"/>
                </a:moveTo>
                <a:lnTo>
                  <a:pt x="12192000" y="0"/>
                </a:lnTo>
                <a:lnTo>
                  <a:pt x="12192000" y="719666"/>
                </a:lnTo>
                <a:lnTo>
                  <a:pt x="12192000" y="914400"/>
                </a:lnTo>
                <a:lnTo>
                  <a:pt x="12192000" y="6119898"/>
                </a:lnTo>
                <a:cubicBezTo>
                  <a:pt x="12192000" y="6364804"/>
                  <a:pt x="11993464" y="6563340"/>
                  <a:pt x="11748558" y="6563340"/>
                </a:cubicBezTo>
                <a:lnTo>
                  <a:pt x="443442" y="6563340"/>
                </a:lnTo>
                <a:cubicBezTo>
                  <a:pt x="198536" y="6563340"/>
                  <a:pt x="0" y="6364804"/>
                  <a:pt x="0" y="6119898"/>
                </a:cubicBezTo>
                <a:lnTo>
                  <a:pt x="0" y="914400"/>
                </a:lnTo>
                <a:lnTo>
                  <a:pt x="0" y="7196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 userDrawn="1">
            <p:ph type="title"/>
          </p:nvPr>
        </p:nvSpPr>
        <p:spPr>
          <a:xfrm>
            <a:off x="609600" y="286252"/>
            <a:ext cx="5486399" cy="4419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.png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小亮原创PPT模板-抄袭必究！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A5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小亮原创PPT模板-抄袭必究！"/>
          <p:cNvSpPr/>
          <p:nvPr/>
        </p:nvSpPr>
        <p:spPr>
          <a:xfrm>
            <a:off x="-120744" y="-517613"/>
            <a:ext cx="12433488" cy="5959420"/>
          </a:xfrm>
          <a:custGeom>
            <a:avLst/>
            <a:gdLst>
              <a:gd name="connsiteX0" fmla="*/ 0 w 12192000"/>
              <a:gd name="connsiteY0" fmla="*/ 0 h 5843674"/>
              <a:gd name="connsiteX1" fmla="*/ 12192000 w 12192000"/>
              <a:gd name="connsiteY1" fmla="*/ 0 h 5843674"/>
              <a:gd name="connsiteX2" fmla="*/ 12192000 w 12192000"/>
              <a:gd name="connsiteY2" fmla="*/ 5400232 h 5843674"/>
              <a:gd name="connsiteX3" fmla="*/ 11748558 w 12192000"/>
              <a:gd name="connsiteY3" fmla="*/ 5843674 h 5843674"/>
              <a:gd name="connsiteX4" fmla="*/ 443442 w 12192000"/>
              <a:gd name="connsiteY4" fmla="*/ 5843674 h 5843674"/>
              <a:gd name="connsiteX5" fmla="*/ 0 w 12192000"/>
              <a:gd name="connsiteY5" fmla="*/ 5400232 h 584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843674">
                <a:moveTo>
                  <a:pt x="0" y="0"/>
                </a:moveTo>
                <a:lnTo>
                  <a:pt x="12192000" y="0"/>
                </a:lnTo>
                <a:lnTo>
                  <a:pt x="12192000" y="5400232"/>
                </a:lnTo>
                <a:cubicBezTo>
                  <a:pt x="12192000" y="5645138"/>
                  <a:pt x="11993464" y="5843674"/>
                  <a:pt x="11748558" y="5843674"/>
                </a:cubicBezTo>
                <a:lnTo>
                  <a:pt x="443442" y="5843674"/>
                </a:lnTo>
                <a:cubicBezTo>
                  <a:pt x="198536" y="5843674"/>
                  <a:pt x="0" y="5645138"/>
                  <a:pt x="0" y="540023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81" name="小亮原创PPT模板-抄袭必究！"/>
          <p:cNvSpPr/>
          <p:nvPr/>
        </p:nvSpPr>
        <p:spPr>
          <a:xfrm>
            <a:off x="670560" y="2725224"/>
            <a:ext cx="4775200" cy="676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/>
            <a:r>
              <a:rPr lang="zh-CN" altLang="en-US" sz="4400" i="0" spc="300" dirty="0">
                <a:solidFill>
                  <a:srgbClr val="FF4A5A"/>
                </a:solidFill>
                <a:effectLst/>
                <a:latin typeface="+mj-ea"/>
                <a:ea typeface="+mj-ea"/>
              </a:rPr>
              <a:t>联邦学习总结</a:t>
            </a:r>
            <a:r>
              <a:rPr lang="zh-CN" altLang="en-US" sz="4400" i="0" spc="300" dirty="0">
                <a:solidFill>
                  <a:srgbClr val="FF4A5A"/>
                </a:solidFill>
                <a:effectLst/>
                <a:latin typeface="+mj-ea"/>
                <a:ea typeface="+mj-ea"/>
              </a:rPr>
              <a:t>汇报</a:t>
            </a:r>
            <a:endParaRPr lang="zh-CN" altLang="en-US" sz="4400" i="0" spc="300" dirty="0">
              <a:solidFill>
                <a:srgbClr val="FF4A5A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2" name="小亮原创PPT模板-抄袭必究！"/>
          <p:cNvSpPr txBox="1"/>
          <p:nvPr/>
        </p:nvSpPr>
        <p:spPr>
          <a:xfrm>
            <a:off x="670560" y="5926803"/>
            <a:ext cx="4998720" cy="319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dist" fontAlgn="base">
              <a:defRPr sz="1600" b="0" i="0">
                <a:solidFill>
                  <a:schemeClr val="accent5">
                    <a:lumMod val="50000"/>
                  </a:schemeClr>
                </a:solidFill>
                <a:effectLst/>
                <a:latin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pc="300" dirty="0">
                <a:solidFill>
                  <a:schemeClr val="bg1"/>
                </a:solidFill>
              </a:rPr>
              <a:t>汇报人：李鑫</a:t>
            </a:r>
            <a:r>
              <a:rPr lang="en-US" altLang="zh-CN" spc="300" dirty="0">
                <a:solidFill>
                  <a:schemeClr val="bg1"/>
                </a:solidFill>
              </a:rPr>
              <a:t>     </a:t>
            </a:r>
            <a:endParaRPr lang="zh-CN" altLang="en-US" spc="300" dirty="0">
              <a:solidFill>
                <a:schemeClr val="bg1"/>
              </a:solidFill>
            </a:endParaRPr>
          </a:p>
        </p:txBody>
      </p:sp>
      <p:pic>
        <p:nvPicPr>
          <p:cNvPr id="5" name="小亮原创PPT模板-抄袭必究！"/>
          <p:cNvPicPr>
            <a:picLocks noChangeAspect="1"/>
          </p:cNvPicPr>
          <p:nvPr/>
        </p:nvPicPr>
        <p:blipFill>
          <a:blip r:embed="rId1"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9440" y="642528"/>
            <a:ext cx="744492" cy="744492"/>
          </a:xfrm>
          <a:prstGeom prst="rect">
            <a:avLst/>
          </a:prstGeom>
        </p:spPr>
      </p:pic>
      <p:pic>
        <p:nvPicPr>
          <p:cNvPr id="15" name="小亮原创PPT模板-抄袭必究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734" y="976008"/>
            <a:ext cx="6199868" cy="4496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小亮原创PPT模板-抄袭必究！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>
                <a:latin typeface="+mj-ea"/>
              </a:rPr>
              <a:t>03.</a:t>
            </a:r>
            <a:r>
              <a:rPr lang="zh-CN" altLang="en-US" dirty="0">
                <a:latin typeface="+mj-ea"/>
                <a:sym typeface="+mn-ea"/>
              </a:rPr>
              <a:t>研究中出现</a:t>
            </a:r>
            <a:r>
              <a:rPr lang="zh-CN" altLang="en-US" dirty="0">
                <a:latin typeface="+mj-ea"/>
                <a:sym typeface="+mn-ea"/>
              </a:rPr>
              <a:t>过的问题</a:t>
            </a:r>
            <a:endParaRPr lang="zh-CN" altLang="en-US">
              <a:latin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" y="91249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方向的分散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9600" y="380682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数值集的随机性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2335" y="1664970"/>
            <a:ext cx="53187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如图所示，各个方法间一般都存在一定的关联性，这也导致我们前期工作的方向很乱，经常从一个方向做到另一个方向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729615" y="2879090"/>
            <a:ext cx="6087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解决方法：一条路走到头，这个必须是在对这个方向有个大概了解的情况下</a:t>
            </a:r>
            <a:endParaRPr lang="zh-CN" altLang="en-US" sz="2000"/>
          </a:p>
        </p:txBody>
      </p:sp>
      <p:sp>
        <p:nvSpPr>
          <p:cNvPr id="42" name="文本框 41"/>
          <p:cNvSpPr txBox="1"/>
          <p:nvPr/>
        </p:nvSpPr>
        <p:spPr>
          <a:xfrm>
            <a:off x="729615" y="4293235"/>
            <a:ext cx="84232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因为联邦模拟通常需要分发数据集给客户端，而常用的方法是随机分发，所以这也导致了相同的代码，重新分发一下数据可能就会发生不小的变化，因此这也导致了我们在复现代码时出现的巨大差异</a:t>
            </a:r>
            <a:endParaRPr lang="zh-CN" altLang="en-US" sz="2000"/>
          </a:p>
        </p:txBody>
      </p:sp>
      <p:sp>
        <p:nvSpPr>
          <p:cNvPr id="44" name="文本框 43"/>
          <p:cNvSpPr txBox="1"/>
          <p:nvPr/>
        </p:nvSpPr>
        <p:spPr>
          <a:xfrm>
            <a:off x="729615" y="5537835"/>
            <a:ext cx="64173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解决方法：固定数据集分布，对比时也采用相同数据集</a:t>
            </a:r>
            <a:endParaRPr lang="zh-CN" altLang="en-US" sz="200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9840" y="-45085"/>
            <a:ext cx="5743575" cy="29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小亮原创PPT模板-抄袭必究！"/>
          <p:cNvSpPr>
            <a:spLocks noGrp="1"/>
          </p:cNvSpPr>
          <p:nvPr>
            <p:ph type="body" sz="quarter" idx="10"/>
          </p:nvPr>
        </p:nvSpPr>
        <p:spPr>
          <a:custGeom>
            <a:avLst/>
            <a:gdLst>
              <a:gd name="connsiteX0" fmla="*/ 0 w 65"/>
              <a:gd name="connsiteY0" fmla="*/ 0 h 276999"/>
              <a:gd name="connsiteX1" fmla="*/ 65 w 65"/>
              <a:gd name="connsiteY1" fmla="*/ 0 h 276999"/>
              <a:gd name="connsiteX2" fmla="*/ 65 w 65"/>
              <a:gd name="connsiteY2" fmla="*/ 276999 h 276999"/>
              <a:gd name="connsiteX3" fmla="*/ 0 w 65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" h="276999">
                <a:moveTo>
                  <a:pt x="0" y="0"/>
                </a:moveTo>
                <a:lnTo>
                  <a:pt x="65" y="0"/>
                </a:lnTo>
                <a:lnTo>
                  <a:pt x="65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04</a:t>
            </a:r>
            <a:endParaRPr lang="zh-CN" altLang="en-US"/>
          </a:p>
        </p:txBody>
      </p:sp>
      <p:sp>
        <p:nvSpPr>
          <p:cNvPr id="19" name="小亮原创PPT模板-抄袭必究！"/>
          <p:cNvSpPr>
            <a:spLocks noGrp="1"/>
          </p:cNvSpPr>
          <p:nvPr>
            <p:ph type="body" sz="quarter" idx="12"/>
          </p:nvPr>
        </p:nvSpPr>
        <p:spPr>
          <a:xfrm>
            <a:off x="634838" y="3059668"/>
            <a:ext cx="6975676" cy="55372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联邦</a:t>
            </a:r>
            <a:r>
              <a:rPr lang="zh-CN" altLang="en-US"/>
              <a:t>方向总结</a:t>
            </a:r>
            <a:endParaRPr lang="zh-CN" altLang="en-US"/>
          </a:p>
        </p:txBody>
      </p:sp>
      <p:sp>
        <p:nvSpPr>
          <p:cNvPr id="17" name="小亮原创PPT模板-抄袭必究！"/>
          <p:cNvSpPr>
            <a:spLocks noGrp="1"/>
          </p:cNvSpPr>
          <p:nvPr>
            <p:ph type="body" sz="quarter" idx="14"/>
          </p:nvPr>
        </p:nvSpPr>
        <p:spPr>
          <a:custGeom>
            <a:avLst/>
            <a:gdLst>
              <a:gd name="connsiteX0" fmla="*/ 0 w 2059940"/>
              <a:gd name="connsiteY0" fmla="*/ 0 h 276999"/>
              <a:gd name="connsiteX1" fmla="*/ 2059940 w 2059940"/>
              <a:gd name="connsiteY1" fmla="*/ 0 h 276999"/>
              <a:gd name="connsiteX2" fmla="*/ 2059940 w 2059940"/>
              <a:gd name="connsiteY2" fmla="*/ 276999 h 276999"/>
              <a:gd name="connsiteX3" fmla="*/ 0 w 2059940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940" h="276999">
                <a:moveTo>
                  <a:pt x="0" y="0"/>
                </a:moveTo>
                <a:lnTo>
                  <a:pt x="2059940" y="0"/>
                </a:lnTo>
                <a:lnTo>
                  <a:pt x="2059940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Part four</a:t>
            </a:r>
            <a:endParaRPr lang="zh-CN" altLang="en-US"/>
          </a:p>
        </p:txBody>
      </p:sp>
      <p:sp>
        <p:nvSpPr>
          <p:cNvPr id="9" name="小亮原创PPT模板-抄袭必究！"/>
          <p:cNvSpPr/>
          <p:nvPr/>
        </p:nvSpPr>
        <p:spPr>
          <a:xfrm>
            <a:off x="650079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小亮原创PPT模板-抄袭必究！"/>
          <p:cNvSpPr/>
          <p:nvPr/>
        </p:nvSpPr>
        <p:spPr>
          <a:xfrm>
            <a:off x="852558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小亮原创PPT模板-抄袭必究！"/>
          <p:cNvSpPr/>
          <p:nvPr/>
        </p:nvSpPr>
        <p:spPr>
          <a:xfrm>
            <a:off x="1055037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小亮原创PPT模板-抄袭必究！"/>
          <p:cNvSpPr/>
          <p:nvPr/>
        </p:nvSpPr>
        <p:spPr>
          <a:xfrm>
            <a:off x="1257516" y="4750236"/>
            <a:ext cx="106465" cy="106465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72770" y="2052955"/>
            <a:ext cx="9046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</a:t>
            </a:r>
            <a:r>
              <a:rPr lang="zh-CN" altLang="en-US"/>
              <a:t>创新方向来源，大多数联邦的文章其实都是使用模型中的技术来达到效果，很少有纯粹的联邦方法，因此寻找创新点的一个比较好的方向其实就是模型中的一些</a:t>
            </a:r>
            <a:r>
              <a:rPr lang="zh-CN" altLang="en-US"/>
              <a:t>方法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8160" y="925830"/>
            <a:ext cx="8460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目前追求的主流问题在异构性，灾难性遗忘，以及效率方向，前两者还是比较笼统，目前没有看到一个严格的</a:t>
            </a:r>
            <a:r>
              <a:rPr lang="zh-CN" altLang="en-US"/>
              <a:t>标准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2770" y="5334635"/>
            <a:ext cx="10328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实验，主流实验数据集是</a:t>
            </a:r>
            <a:r>
              <a:rPr lang="en-US" altLang="zh-CN"/>
              <a:t>chirf-10</a:t>
            </a:r>
            <a:r>
              <a:rPr lang="zh-CN" altLang="en-US"/>
              <a:t>和</a:t>
            </a:r>
            <a:r>
              <a:rPr lang="en-US" altLang="zh-CN"/>
              <a:t>chirf-100,</a:t>
            </a:r>
            <a:r>
              <a:rPr lang="zh-CN" altLang="en-US"/>
              <a:t>关键指标一般为精确度以及遗忘率，关注异构性的文章可能会额外加上异构性分布相关</a:t>
            </a:r>
            <a:r>
              <a:rPr lang="zh-CN" altLang="en-US"/>
              <a:t>实验</a:t>
            </a:r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7720" y="2806065"/>
            <a:ext cx="4097020" cy="189484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009265" y="1168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总结</a:t>
            </a:r>
            <a:endParaRPr lang="zh-CN" altLang="en-US" sz="2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19455" y="1955800"/>
            <a:ext cx="9046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5.PEFT</a:t>
            </a:r>
            <a:r>
              <a:rPr lang="zh-CN" altLang="en-US"/>
              <a:t>和个性化方向可能更偏向于实际应用一些，并且</a:t>
            </a:r>
            <a:r>
              <a:rPr lang="en-US" altLang="zh-CN"/>
              <a:t>PEFT</a:t>
            </a:r>
            <a:r>
              <a:rPr lang="zh-CN" altLang="en-US"/>
              <a:t>技术通常能在联邦中取得不错的效果，但是需要训练好的</a:t>
            </a:r>
            <a:r>
              <a:rPr lang="zh-CN" altLang="en-US"/>
              <a:t>大模型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9455" y="925830"/>
            <a:ext cx="8460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</a:t>
            </a:r>
            <a:r>
              <a:rPr lang="zh-CN" altLang="en-US"/>
              <a:t>从研究难度来看，聚集于聚合方法的文章难度会大于其他方向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009265" y="1168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总结</a:t>
            </a:r>
            <a:endParaRPr lang="zh-CN" altLang="en-US" sz="2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9455" y="3262630"/>
            <a:ext cx="1070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6.</a:t>
            </a:r>
            <a:r>
              <a:rPr lang="zh-CN" altLang="en-US"/>
              <a:t>学习联邦最好要有一定的模型基础，目前的联邦几乎把模型拆了个透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719455" y="4231640"/>
            <a:ext cx="929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7.</a:t>
            </a:r>
            <a:r>
              <a:rPr lang="zh-CN" altLang="en-US"/>
              <a:t>关注于各种命名方式，同一个东西可能有多种说法，比如：统计异构性，空间</a:t>
            </a:r>
            <a:r>
              <a:rPr lang="zh-CN" altLang="en-US"/>
              <a:t>异构性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小亮原创PPT模板-抄袭必究！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A5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小亮原创PPT模板-抄袭必究！"/>
          <p:cNvSpPr/>
          <p:nvPr/>
        </p:nvSpPr>
        <p:spPr>
          <a:xfrm>
            <a:off x="-120744" y="-517613"/>
            <a:ext cx="12433488" cy="5959420"/>
          </a:xfrm>
          <a:custGeom>
            <a:avLst/>
            <a:gdLst>
              <a:gd name="connsiteX0" fmla="*/ 0 w 12192000"/>
              <a:gd name="connsiteY0" fmla="*/ 0 h 5843674"/>
              <a:gd name="connsiteX1" fmla="*/ 12192000 w 12192000"/>
              <a:gd name="connsiteY1" fmla="*/ 0 h 5843674"/>
              <a:gd name="connsiteX2" fmla="*/ 12192000 w 12192000"/>
              <a:gd name="connsiteY2" fmla="*/ 5400232 h 5843674"/>
              <a:gd name="connsiteX3" fmla="*/ 11748558 w 12192000"/>
              <a:gd name="connsiteY3" fmla="*/ 5843674 h 5843674"/>
              <a:gd name="connsiteX4" fmla="*/ 443442 w 12192000"/>
              <a:gd name="connsiteY4" fmla="*/ 5843674 h 5843674"/>
              <a:gd name="connsiteX5" fmla="*/ 0 w 12192000"/>
              <a:gd name="connsiteY5" fmla="*/ 5400232 h 584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843674">
                <a:moveTo>
                  <a:pt x="0" y="0"/>
                </a:moveTo>
                <a:lnTo>
                  <a:pt x="12192000" y="0"/>
                </a:lnTo>
                <a:lnTo>
                  <a:pt x="12192000" y="5400232"/>
                </a:lnTo>
                <a:cubicBezTo>
                  <a:pt x="12192000" y="5645138"/>
                  <a:pt x="11993464" y="5843674"/>
                  <a:pt x="11748558" y="5843674"/>
                </a:cubicBezTo>
                <a:lnTo>
                  <a:pt x="443442" y="5843674"/>
                </a:lnTo>
                <a:cubicBezTo>
                  <a:pt x="198536" y="5843674"/>
                  <a:pt x="0" y="5645138"/>
                  <a:pt x="0" y="540023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81" name="小亮原创PPT模板-抄袭必究！"/>
          <p:cNvSpPr/>
          <p:nvPr/>
        </p:nvSpPr>
        <p:spPr>
          <a:xfrm>
            <a:off x="670560" y="2576908"/>
            <a:ext cx="2677795" cy="1758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zh-CN" sz="4400" i="0" spc="300" dirty="0">
                <a:solidFill>
                  <a:srgbClr val="3370FC"/>
                </a:solidFill>
                <a:effectLst/>
                <a:latin typeface="+mj-ea"/>
                <a:ea typeface="+mj-ea"/>
              </a:rPr>
              <a:t>THANKS</a:t>
            </a:r>
            <a:endParaRPr lang="en-US" altLang="zh-CN" sz="4400" i="0" spc="300" dirty="0">
              <a:solidFill>
                <a:srgbClr val="3370FC"/>
              </a:solidFill>
              <a:effectLst/>
              <a:latin typeface="+mj-ea"/>
              <a:ea typeface="+mj-ea"/>
            </a:endParaRPr>
          </a:p>
          <a:p>
            <a:pPr fontAlgn="base">
              <a:lnSpc>
                <a:spcPct val="130000"/>
              </a:lnSpc>
            </a:pPr>
            <a:r>
              <a:rPr lang="zh-CN" altLang="en-US" sz="4400" i="0" spc="300" dirty="0">
                <a:solidFill>
                  <a:srgbClr val="FF4A5A"/>
                </a:solidFill>
                <a:effectLst/>
                <a:latin typeface="+mj-ea"/>
                <a:ea typeface="+mj-ea"/>
              </a:rPr>
              <a:t>汇报完毕</a:t>
            </a:r>
            <a:endParaRPr lang="zh-CN" altLang="en-US" sz="4400" i="0" spc="300" dirty="0">
              <a:solidFill>
                <a:srgbClr val="FF4A5A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5" name="小亮原创PPT模板-抄袭必究！"/>
          <p:cNvPicPr>
            <a:picLocks noChangeAspect="1"/>
          </p:cNvPicPr>
          <p:nvPr/>
        </p:nvPicPr>
        <p:blipFill>
          <a:blip r:embed="rId1"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9440" y="642528"/>
            <a:ext cx="744492" cy="744492"/>
          </a:xfrm>
          <a:prstGeom prst="rect">
            <a:avLst/>
          </a:prstGeom>
        </p:spPr>
      </p:pic>
      <p:pic>
        <p:nvPicPr>
          <p:cNvPr id="15" name="小亮原创PPT模板-抄袭必究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344" y="976008"/>
            <a:ext cx="6199868" cy="4496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小亮原创PPT模板-抄袭必究！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A5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小亮原创PPT模板-抄袭必究！"/>
          <p:cNvSpPr/>
          <p:nvPr/>
        </p:nvSpPr>
        <p:spPr>
          <a:xfrm>
            <a:off x="-120744" y="-69450"/>
            <a:ext cx="12433488" cy="5959420"/>
          </a:xfrm>
          <a:custGeom>
            <a:avLst/>
            <a:gdLst>
              <a:gd name="connsiteX0" fmla="*/ 0 w 12192000"/>
              <a:gd name="connsiteY0" fmla="*/ 0 h 5843674"/>
              <a:gd name="connsiteX1" fmla="*/ 12192000 w 12192000"/>
              <a:gd name="connsiteY1" fmla="*/ 0 h 5843674"/>
              <a:gd name="connsiteX2" fmla="*/ 12192000 w 12192000"/>
              <a:gd name="connsiteY2" fmla="*/ 5400232 h 5843674"/>
              <a:gd name="connsiteX3" fmla="*/ 11748558 w 12192000"/>
              <a:gd name="connsiteY3" fmla="*/ 5843674 h 5843674"/>
              <a:gd name="connsiteX4" fmla="*/ 443442 w 12192000"/>
              <a:gd name="connsiteY4" fmla="*/ 5843674 h 5843674"/>
              <a:gd name="connsiteX5" fmla="*/ 0 w 12192000"/>
              <a:gd name="connsiteY5" fmla="*/ 5400232 h 584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843674">
                <a:moveTo>
                  <a:pt x="0" y="0"/>
                </a:moveTo>
                <a:lnTo>
                  <a:pt x="12192000" y="0"/>
                </a:lnTo>
                <a:lnTo>
                  <a:pt x="12192000" y="5400232"/>
                </a:lnTo>
                <a:cubicBezTo>
                  <a:pt x="12192000" y="5645138"/>
                  <a:pt x="11993464" y="5843674"/>
                  <a:pt x="11748558" y="5843674"/>
                </a:cubicBezTo>
                <a:lnTo>
                  <a:pt x="443442" y="5843674"/>
                </a:lnTo>
                <a:cubicBezTo>
                  <a:pt x="198536" y="5843674"/>
                  <a:pt x="0" y="5645138"/>
                  <a:pt x="0" y="540023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6" name="小亮原创PPT模板-抄袭必究！"/>
          <p:cNvSpPr/>
          <p:nvPr>
            <p:custDataLst>
              <p:tags r:id="rId1"/>
            </p:custDataLst>
          </p:nvPr>
        </p:nvSpPr>
        <p:spPr>
          <a:xfrm>
            <a:off x="6570380" y="2728707"/>
            <a:ext cx="566658" cy="56665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57" name="小亮原创PPT模板-抄袭必究！"/>
          <p:cNvSpPr txBox="1"/>
          <p:nvPr>
            <p:custDataLst>
              <p:tags r:id="rId2"/>
            </p:custDataLst>
          </p:nvPr>
        </p:nvSpPr>
        <p:spPr>
          <a:xfrm>
            <a:off x="7344410" y="2750185"/>
            <a:ext cx="3466465" cy="86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spc="200" dirty="0">
                <a:latin typeface="+mj-ea"/>
                <a:ea typeface="+mj-ea"/>
              </a:rPr>
              <a:t>联邦学习简介及</a:t>
            </a:r>
            <a:r>
              <a:rPr lang="zh-CN" altLang="en-US" sz="2800" spc="200" dirty="0">
                <a:latin typeface="+mj-ea"/>
                <a:ea typeface="+mj-ea"/>
              </a:rPr>
              <a:t>方向</a:t>
            </a:r>
            <a:endParaRPr lang="zh-CN" altLang="en-US" sz="2800" spc="200" dirty="0">
              <a:latin typeface="+mj-ea"/>
              <a:ea typeface="+mj-ea"/>
            </a:endParaRPr>
          </a:p>
        </p:txBody>
      </p:sp>
      <p:sp>
        <p:nvSpPr>
          <p:cNvPr id="58" name="小亮原创PPT模板-抄袭必究！"/>
          <p:cNvSpPr/>
          <p:nvPr>
            <p:custDataLst>
              <p:tags r:id="rId3"/>
            </p:custDataLst>
          </p:nvPr>
        </p:nvSpPr>
        <p:spPr>
          <a:xfrm>
            <a:off x="6533278" y="2774972"/>
            <a:ext cx="640862" cy="4741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</a:rPr>
              <a:t>01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53" name="小亮原创PPT模板-抄袭必究！"/>
          <p:cNvSpPr/>
          <p:nvPr>
            <p:custDataLst>
              <p:tags r:id="rId4"/>
            </p:custDataLst>
          </p:nvPr>
        </p:nvSpPr>
        <p:spPr>
          <a:xfrm>
            <a:off x="6570380" y="4250889"/>
            <a:ext cx="566658" cy="56665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54" name="小亮原创PPT模板-抄袭必究！"/>
          <p:cNvSpPr txBox="1"/>
          <p:nvPr>
            <p:custDataLst>
              <p:tags r:id="rId5"/>
            </p:custDataLst>
          </p:nvPr>
        </p:nvSpPr>
        <p:spPr>
          <a:xfrm>
            <a:off x="7344144" y="4272608"/>
            <a:ext cx="34663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200" dirty="0">
                <a:latin typeface="+mj-ea"/>
                <a:ea typeface="+mj-ea"/>
              </a:rPr>
              <a:t>研究中出现的</a:t>
            </a:r>
            <a:r>
              <a:rPr lang="zh-CN" altLang="en-US" sz="2800" spc="200" dirty="0">
                <a:latin typeface="+mj-ea"/>
                <a:ea typeface="+mj-ea"/>
              </a:rPr>
              <a:t>问题</a:t>
            </a:r>
            <a:endParaRPr lang="zh-CN" altLang="en-US" sz="2800" spc="200" dirty="0">
              <a:latin typeface="+mj-ea"/>
              <a:ea typeface="+mj-ea"/>
            </a:endParaRPr>
          </a:p>
        </p:txBody>
      </p:sp>
      <p:sp>
        <p:nvSpPr>
          <p:cNvPr id="55" name="小亮原创PPT模板-抄袭必究！"/>
          <p:cNvSpPr/>
          <p:nvPr>
            <p:custDataLst>
              <p:tags r:id="rId6"/>
            </p:custDataLst>
          </p:nvPr>
        </p:nvSpPr>
        <p:spPr>
          <a:xfrm>
            <a:off x="6533278" y="4297154"/>
            <a:ext cx="640862" cy="4741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</a:rPr>
              <a:t>03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50" name="小亮原创PPT模板-抄袭必究！"/>
          <p:cNvSpPr/>
          <p:nvPr>
            <p:custDataLst>
              <p:tags r:id="rId7"/>
            </p:custDataLst>
          </p:nvPr>
        </p:nvSpPr>
        <p:spPr>
          <a:xfrm>
            <a:off x="6570380" y="3489798"/>
            <a:ext cx="566658" cy="56665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51" name="小亮原创PPT模板-抄袭必究！"/>
          <p:cNvSpPr txBox="1"/>
          <p:nvPr>
            <p:custDataLst>
              <p:tags r:id="rId8"/>
            </p:custDataLst>
          </p:nvPr>
        </p:nvSpPr>
        <p:spPr>
          <a:xfrm>
            <a:off x="7276833" y="3682332"/>
            <a:ext cx="34663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200" dirty="0">
                <a:latin typeface="+mj-ea"/>
                <a:ea typeface="+mj-ea"/>
              </a:rPr>
              <a:t>目前联邦</a:t>
            </a:r>
            <a:r>
              <a:rPr lang="zh-CN" altLang="en-US" sz="2800" spc="200" dirty="0">
                <a:latin typeface="+mj-ea"/>
                <a:ea typeface="+mj-ea"/>
              </a:rPr>
              <a:t>现状</a:t>
            </a:r>
            <a:endParaRPr lang="zh-CN" altLang="en-US" sz="2800" spc="200" dirty="0">
              <a:latin typeface="+mj-ea"/>
              <a:ea typeface="+mj-ea"/>
            </a:endParaRPr>
          </a:p>
        </p:txBody>
      </p:sp>
      <p:sp>
        <p:nvSpPr>
          <p:cNvPr id="52" name="小亮原创PPT模板-抄袭必究！"/>
          <p:cNvSpPr/>
          <p:nvPr>
            <p:custDataLst>
              <p:tags r:id="rId9"/>
            </p:custDataLst>
          </p:nvPr>
        </p:nvSpPr>
        <p:spPr>
          <a:xfrm>
            <a:off x="6533278" y="3536063"/>
            <a:ext cx="640862" cy="4741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</a:rPr>
              <a:t>02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47" name="小亮原创PPT模板-抄袭必究！"/>
          <p:cNvSpPr/>
          <p:nvPr>
            <p:custDataLst>
              <p:tags r:id="rId10"/>
            </p:custDataLst>
          </p:nvPr>
        </p:nvSpPr>
        <p:spPr>
          <a:xfrm>
            <a:off x="6570380" y="5011980"/>
            <a:ext cx="566658" cy="56665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小亮原创PPT模板-抄袭必究！"/>
          <p:cNvSpPr txBox="1"/>
          <p:nvPr>
            <p:custDataLst>
              <p:tags r:id="rId11"/>
            </p:custDataLst>
          </p:nvPr>
        </p:nvSpPr>
        <p:spPr>
          <a:xfrm>
            <a:off x="7344143" y="5033699"/>
            <a:ext cx="34663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200" dirty="0">
                <a:latin typeface="+mj-ea"/>
                <a:ea typeface="+mj-ea"/>
              </a:rPr>
              <a:t>总结</a:t>
            </a:r>
            <a:endParaRPr lang="zh-CN" altLang="en-US" sz="2800" spc="200" dirty="0">
              <a:latin typeface="+mj-ea"/>
              <a:ea typeface="+mj-ea"/>
            </a:endParaRPr>
          </a:p>
        </p:txBody>
      </p:sp>
      <p:sp>
        <p:nvSpPr>
          <p:cNvPr id="49" name="小亮原创PPT模板-抄袭必究！"/>
          <p:cNvSpPr/>
          <p:nvPr>
            <p:custDataLst>
              <p:tags r:id="rId12"/>
            </p:custDataLst>
          </p:nvPr>
        </p:nvSpPr>
        <p:spPr>
          <a:xfrm>
            <a:off x="6533278" y="5058245"/>
            <a:ext cx="640862" cy="4741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</a:rPr>
              <a:t>04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0" name="小亮原创PPT模板-抄袭必究！"/>
          <p:cNvSpPr/>
          <p:nvPr/>
        </p:nvSpPr>
        <p:spPr>
          <a:xfrm>
            <a:off x="6533278" y="1290409"/>
            <a:ext cx="102592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/>
            <a:r>
              <a:rPr lang="zh-CN" altLang="en-US" sz="4000" dirty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  <a:endParaRPr lang="zh-CN" altLang="en-US" sz="4000" i="0" dirty="0">
              <a:solidFill>
                <a:schemeClr val="accent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61" name="小亮原创PPT模板-抄袭必究！"/>
          <p:cNvSpPr/>
          <p:nvPr/>
        </p:nvSpPr>
        <p:spPr>
          <a:xfrm>
            <a:off x="6570380" y="1952227"/>
            <a:ext cx="1415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fontAlgn="base"/>
            <a:r>
              <a:rPr lang="en-US" altLang="zh-CN" b="0" i="0" dirty="0">
                <a:effectLst/>
                <a:ea typeface="+mj-ea"/>
              </a:rPr>
              <a:t>CONTENT</a:t>
            </a:r>
            <a:endParaRPr lang="zh-CN" altLang="en-US" b="0" i="0" dirty="0">
              <a:effectLst/>
              <a:ea typeface="+mj-ea"/>
            </a:endParaRPr>
          </a:p>
        </p:txBody>
      </p:sp>
      <p:pic>
        <p:nvPicPr>
          <p:cNvPr id="74" name="小亮原创PPT模板-抄袭必究！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462" y="1138033"/>
            <a:ext cx="5408261" cy="4896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小亮原创PPT模板-抄袭必究！"/>
          <p:cNvSpPr>
            <a:spLocks noGrp="1"/>
          </p:cNvSpPr>
          <p:nvPr>
            <p:ph type="body" sz="quarter" idx="10"/>
          </p:nvPr>
        </p:nvSpPr>
        <p:spPr>
          <a:custGeom>
            <a:avLst/>
            <a:gdLst>
              <a:gd name="connsiteX0" fmla="*/ 0 w 65"/>
              <a:gd name="connsiteY0" fmla="*/ 0 h 276999"/>
              <a:gd name="connsiteX1" fmla="*/ 65 w 65"/>
              <a:gd name="connsiteY1" fmla="*/ 0 h 276999"/>
              <a:gd name="connsiteX2" fmla="*/ 65 w 65"/>
              <a:gd name="connsiteY2" fmla="*/ 276999 h 276999"/>
              <a:gd name="connsiteX3" fmla="*/ 0 w 65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" h="276999">
                <a:moveTo>
                  <a:pt x="0" y="0"/>
                </a:moveTo>
                <a:lnTo>
                  <a:pt x="65" y="0"/>
                </a:lnTo>
                <a:lnTo>
                  <a:pt x="65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19" name="小亮原创PPT模板-抄袭必究！"/>
          <p:cNvSpPr>
            <a:spLocks noGrp="1"/>
          </p:cNvSpPr>
          <p:nvPr>
            <p:ph type="body" sz="quarter" idx="12"/>
          </p:nvPr>
        </p:nvSpPr>
        <p:spPr>
          <a:xfrm>
            <a:off x="634838" y="3059668"/>
            <a:ext cx="6975676" cy="55372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联邦学习简介及</a:t>
            </a:r>
            <a:r>
              <a:rPr lang="zh-CN" altLang="en-US"/>
              <a:t>方向</a:t>
            </a:r>
            <a:endParaRPr lang="zh-CN" altLang="en-US"/>
          </a:p>
        </p:txBody>
      </p:sp>
      <p:sp>
        <p:nvSpPr>
          <p:cNvPr id="20" name="小亮原创PPT模板-抄袭必究！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altLang="zh-CN" dirty="0"/>
              <a:t>Lorem ipsum dolor sit </a:t>
            </a:r>
            <a:r>
              <a:rPr lang="en-US" altLang="zh-CN" dirty="0" err="1"/>
              <a:t>amet</a:t>
            </a:r>
            <a:r>
              <a:rPr lang="en-US" altLang="zh-CN" dirty="0"/>
              <a:t>, </a:t>
            </a:r>
            <a:r>
              <a:rPr lang="en-US" altLang="zh-CN" dirty="0" err="1"/>
              <a:t>consectetuer</a:t>
            </a:r>
            <a:r>
              <a:rPr lang="en-US" altLang="zh-CN" dirty="0"/>
              <a:t> </a:t>
            </a:r>
            <a:r>
              <a:rPr lang="en-US" altLang="zh-CN" dirty="0" err="1"/>
              <a:t>adipiscing</a:t>
            </a:r>
            <a:r>
              <a:rPr lang="en-US" altLang="zh-CN" dirty="0"/>
              <a:t> </a:t>
            </a:r>
            <a:r>
              <a:rPr lang="en-US" altLang="zh-CN" dirty="0" err="1"/>
              <a:t>elit</a:t>
            </a:r>
            <a:r>
              <a:rPr lang="en-US" altLang="zh-CN" dirty="0"/>
              <a:t>. Maecenas </a:t>
            </a:r>
            <a:r>
              <a:rPr lang="en-US" altLang="zh-CN" dirty="0" err="1"/>
              <a:t>porttitor</a:t>
            </a:r>
            <a:r>
              <a:rPr lang="en-US" altLang="zh-CN" dirty="0"/>
              <a:t> </a:t>
            </a:r>
            <a:r>
              <a:rPr lang="en-US" altLang="zh-CN" dirty="0" err="1"/>
              <a:t>congue</a:t>
            </a:r>
            <a:r>
              <a:rPr lang="en-US" altLang="zh-CN" dirty="0"/>
              <a:t> </a:t>
            </a:r>
            <a:r>
              <a:rPr lang="en-US" altLang="zh-CN" dirty="0" err="1"/>
              <a:t>massa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17" name="小亮原创PPT模板-抄袭必究！"/>
          <p:cNvSpPr>
            <a:spLocks noGrp="1"/>
          </p:cNvSpPr>
          <p:nvPr>
            <p:ph type="body" sz="quarter" idx="14"/>
          </p:nvPr>
        </p:nvSpPr>
        <p:spPr>
          <a:custGeom>
            <a:avLst/>
            <a:gdLst>
              <a:gd name="connsiteX0" fmla="*/ 0 w 2059940"/>
              <a:gd name="connsiteY0" fmla="*/ 0 h 276999"/>
              <a:gd name="connsiteX1" fmla="*/ 2059940 w 2059940"/>
              <a:gd name="connsiteY1" fmla="*/ 0 h 276999"/>
              <a:gd name="connsiteX2" fmla="*/ 2059940 w 2059940"/>
              <a:gd name="connsiteY2" fmla="*/ 276999 h 276999"/>
              <a:gd name="connsiteX3" fmla="*/ 0 w 2059940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940" h="276999">
                <a:moveTo>
                  <a:pt x="0" y="0"/>
                </a:moveTo>
                <a:lnTo>
                  <a:pt x="2059940" y="0"/>
                </a:lnTo>
                <a:lnTo>
                  <a:pt x="2059940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Part one</a:t>
            </a:r>
            <a:endParaRPr lang="zh-CN" altLang="en-US"/>
          </a:p>
        </p:txBody>
      </p:sp>
      <p:sp>
        <p:nvSpPr>
          <p:cNvPr id="45" name="小亮原创PPT模板-抄袭必究！"/>
          <p:cNvSpPr/>
          <p:nvPr/>
        </p:nvSpPr>
        <p:spPr>
          <a:xfrm>
            <a:off x="650079" y="4750236"/>
            <a:ext cx="106465" cy="106465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小亮原创PPT模板-抄袭必究！"/>
          <p:cNvSpPr/>
          <p:nvPr/>
        </p:nvSpPr>
        <p:spPr>
          <a:xfrm>
            <a:off x="852558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小亮原创PPT模板-抄袭必究！"/>
          <p:cNvSpPr/>
          <p:nvPr/>
        </p:nvSpPr>
        <p:spPr>
          <a:xfrm>
            <a:off x="1055037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小亮原创PPT模板-抄袭必究！"/>
          <p:cNvSpPr/>
          <p:nvPr/>
        </p:nvSpPr>
        <p:spPr>
          <a:xfrm>
            <a:off x="1257516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小亮原创PPT模板-抄袭必究！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>
                <a:latin typeface="+mj-ea"/>
              </a:rPr>
              <a:t>01.</a:t>
            </a:r>
            <a:r>
              <a:rPr lang="zh-CN" altLang="en-US">
                <a:latin typeface="+mj-ea"/>
              </a:rPr>
              <a:t>联邦学习</a:t>
            </a:r>
            <a:r>
              <a:rPr lang="zh-CN" altLang="en-US">
                <a:latin typeface="+mj-ea"/>
              </a:rPr>
              <a:t>简介</a:t>
            </a:r>
            <a:endParaRPr lang="zh-CN" altLang="en-US">
              <a:latin typeface="+mj-ea"/>
            </a:endParaRPr>
          </a:p>
        </p:txBody>
      </p:sp>
      <p:pic>
        <p:nvPicPr>
          <p:cNvPr id="2" name="图片 1" descr="Gemini_Generated_Image_jz284vjz284vjz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2560" y="2758440"/>
            <a:ext cx="7553325" cy="35763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9600" y="728345"/>
            <a:ext cx="882205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联邦学习是一种在不共享原始数据的情况下共同训练模型的方法。它的特点是，各客户端在本地用自己的数据训练，再把训练结果上传到服务器进行汇总，从而得到更好的全局模型。</a:t>
            </a:r>
            <a:endParaRPr lang="zh-CN" altLang="en-US" sz="2000"/>
          </a:p>
          <a:p>
            <a:endParaRPr lang="en-US" altLang="zh-CN" sz="2000"/>
          </a:p>
          <a:p>
            <a:r>
              <a:rPr lang="zh-CN" altLang="en-US" sz="2000"/>
              <a:t>比如，几家医院想一起训练疾病识别模型，但不能直接共享患者数据。这时就可以通过联邦学习，让各医院在本地训练，服务器只负责聚合结果。这样既能提升模型性能，又能保护数据隐私。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小亮原创PPT模板-抄袭必究！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>
                <a:latin typeface="+mj-ea"/>
              </a:rPr>
              <a:t>01.</a:t>
            </a:r>
            <a:r>
              <a:rPr lang="zh-CN" altLang="en-US">
                <a:latin typeface="+mj-ea"/>
              </a:rPr>
              <a:t>联邦学习方向（已</a:t>
            </a:r>
            <a:r>
              <a:rPr lang="zh-CN" altLang="en-US">
                <a:latin typeface="+mj-ea"/>
              </a:rPr>
              <a:t>摸索）</a:t>
            </a:r>
            <a:endParaRPr lang="zh-CN" altLang="en-US">
              <a:latin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55645" y="3746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766445"/>
            <a:ext cx="9753600" cy="532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小亮原创PPT模板-抄袭必究！"/>
          <p:cNvSpPr>
            <a:spLocks noGrp="1"/>
          </p:cNvSpPr>
          <p:nvPr>
            <p:ph type="body" sz="quarter" idx="10"/>
          </p:nvPr>
        </p:nvSpPr>
        <p:spPr>
          <a:custGeom>
            <a:avLst/>
            <a:gdLst>
              <a:gd name="connsiteX0" fmla="*/ 0 w 65"/>
              <a:gd name="connsiteY0" fmla="*/ 0 h 276999"/>
              <a:gd name="connsiteX1" fmla="*/ 65 w 65"/>
              <a:gd name="connsiteY1" fmla="*/ 0 h 276999"/>
              <a:gd name="connsiteX2" fmla="*/ 65 w 65"/>
              <a:gd name="connsiteY2" fmla="*/ 276999 h 276999"/>
              <a:gd name="connsiteX3" fmla="*/ 0 w 65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" h="276999">
                <a:moveTo>
                  <a:pt x="0" y="0"/>
                </a:moveTo>
                <a:lnTo>
                  <a:pt x="65" y="0"/>
                </a:lnTo>
                <a:lnTo>
                  <a:pt x="65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19" name="小亮原创PPT模板-抄袭必究！"/>
          <p:cNvSpPr>
            <a:spLocks noGrp="1"/>
          </p:cNvSpPr>
          <p:nvPr>
            <p:ph type="body" sz="quarter" idx="12"/>
          </p:nvPr>
        </p:nvSpPr>
        <p:spPr>
          <a:xfrm>
            <a:off x="634838" y="3059668"/>
            <a:ext cx="6975676" cy="553720"/>
          </a:xfrm>
          <a:prstGeom prst="rect">
            <a:avLst/>
          </a:prstGeom>
        </p:spPr>
        <p:txBody>
          <a:bodyPr/>
          <a:lstStyle/>
          <a:p>
            <a:r>
              <a:rPr spc="200" dirty="0">
                <a:sym typeface="+mn-ea"/>
              </a:rPr>
              <a:t>目前联邦现状</a:t>
            </a:r>
            <a:endParaRPr lang="zh-CN" altLang="en-US"/>
          </a:p>
        </p:txBody>
      </p:sp>
      <p:sp>
        <p:nvSpPr>
          <p:cNvPr id="17" name="小亮原创PPT模板-抄袭必究！"/>
          <p:cNvSpPr>
            <a:spLocks noGrp="1"/>
          </p:cNvSpPr>
          <p:nvPr>
            <p:ph type="body" sz="quarter" idx="14"/>
          </p:nvPr>
        </p:nvSpPr>
        <p:spPr>
          <a:custGeom>
            <a:avLst/>
            <a:gdLst>
              <a:gd name="connsiteX0" fmla="*/ 0 w 2059940"/>
              <a:gd name="connsiteY0" fmla="*/ 0 h 276999"/>
              <a:gd name="connsiteX1" fmla="*/ 2059940 w 2059940"/>
              <a:gd name="connsiteY1" fmla="*/ 0 h 276999"/>
              <a:gd name="connsiteX2" fmla="*/ 2059940 w 2059940"/>
              <a:gd name="connsiteY2" fmla="*/ 276999 h 276999"/>
              <a:gd name="connsiteX3" fmla="*/ 0 w 2059940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940" h="276999">
                <a:moveTo>
                  <a:pt x="0" y="0"/>
                </a:moveTo>
                <a:lnTo>
                  <a:pt x="2059940" y="0"/>
                </a:lnTo>
                <a:lnTo>
                  <a:pt x="2059940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Part two</a:t>
            </a:r>
            <a:endParaRPr lang="zh-CN" altLang="en-US"/>
          </a:p>
        </p:txBody>
      </p:sp>
      <p:sp>
        <p:nvSpPr>
          <p:cNvPr id="7" name="小亮原创PPT模板-抄袭必究！"/>
          <p:cNvSpPr/>
          <p:nvPr/>
        </p:nvSpPr>
        <p:spPr>
          <a:xfrm>
            <a:off x="650079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小亮原创PPT模板-抄袭必究！"/>
          <p:cNvSpPr/>
          <p:nvPr/>
        </p:nvSpPr>
        <p:spPr>
          <a:xfrm>
            <a:off x="852558" y="4750236"/>
            <a:ext cx="106465" cy="106465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小亮原创PPT模板-抄袭必究！"/>
          <p:cNvSpPr/>
          <p:nvPr/>
        </p:nvSpPr>
        <p:spPr>
          <a:xfrm>
            <a:off x="1055037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小亮原创PPT模板-抄袭必究！"/>
          <p:cNvSpPr/>
          <p:nvPr/>
        </p:nvSpPr>
        <p:spPr>
          <a:xfrm>
            <a:off x="1257516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小亮原创PPT模板-抄袭必究！"/>
          <p:cNvSpPr>
            <a:spLocks noGrp="1"/>
          </p:cNvSpPr>
          <p:nvPr>
            <p:ph type="title"/>
          </p:nvPr>
        </p:nvSpPr>
        <p:spPr>
          <a:xfrm>
            <a:off x="710565" y="149092"/>
            <a:ext cx="5486399" cy="441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>
                <a:latin typeface="+mj-ea"/>
              </a:rPr>
              <a:t>02.</a:t>
            </a:r>
            <a:r>
              <a:rPr lang="zh-CN" altLang="en-US">
                <a:latin typeface="+mj-ea"/>
              </a:rPr>
              <a:t>目前研究现状（存储式联邦持续</a:t>
            </a:r>
            <a:r>
              <a:rPr lang="zh-CN" altLang="en-US">
                <a:latin typeface="+mj-ea"/>
              </a:rPr>
              <a:t>学习）</a:t>
            </a:r>
            <a:endParaRPr lang="zh-CN" altLang="en-US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2120" y="920750"/>
            <a:ext cx="10188575" cy="374713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/>
              <a:t>PEFT </a:t>
            </a:r>
            <a:r>
              <a:rPr lang="zh-CN" altLang="en-US" sz="1600"/>
              <a:t>主线</a:t>
            </a:r>
            <a:endParaRPr lang="zh-CN" altLang="en-US" sz="1600"/>
          </a:p>
          <a:p>
            <a:r>
              <a:rPr lang="zh-CN" altLang="en-US" sz="1600"/>
              <a:t> 核心目标是在联邦学习中只微调少量参数，而不是更新整个大模型，从而降低通信、存储和训练开销。 </a:t>
            </a:r>
            <a:endParaRPr lang="zh-CN" altLang="en-US" sz="1600"/>
          </a:p>
          <a:p>
            <a:r>
              <a:rPr lang="zh-CN" altLang="en-US" sz="1600"/>
              <a:t>个性化方向</a:t>
            </a:r>
            <a:endParaRPr lang="zh-CN" altLang="en-US" sz="1600"/>
          </a:p>
          <a:p>
            <a:r>
              <a:rPr lang="zh-CN" altLang="en-US" sz="1600"/>
              <a:t> 主要解决不同客户端数据分布差异大的问题，使每个客户端在共享全局知识的同时，还能保留适合自身数据特点的本地能力。 </a:t>
            </a:r>
            <a:endParaRPr lang="zh-CN" altLang="en-US" sz="1600"/>
          </a:p>
          <a:p>
            <a:r>
              <a:rPr lang="zh-CN" altLang="en-US" sz="1600"/>
              <a:t>正则化方向</a:t>
            </a:r>
            <a:endParaRPr lang="zh-CN" altLang="en-US" sz="1600"/>
          </a:p>
          <a:p>
            <a:r>
              <a:rPr lang="zh-CN" altLang="en-US" sz="1600"/>
              <a:t> 通过增加约束项来减小本地训练与全局模型之间的偏移，提升联邦训练的稳定性和收敛效果。 </a:t>
            </a:r>
            <a:endParaRPr lang="zh-CN" altLang="en-US" sz="1600"/>
          </a:p>
          <a:p>
            <a:r>
              <a:rPr lang="zh-CN" altLang="en-US" sz="1600"/>
              <a:t>基于块的轻量方向</a:t>
            </a:r>
            <a:endParaRPr lang="zh-CN" altLang="en-US" sz="1600"/>
          </a:p>
          <a:p>
            <a:r>
              <a:rPr lang="zh-CN" altLang="en-US" sz="1600"/>
              <a:t> 将模型按层、按块或按模块拆分，只训练其中一部分，以进一步减少端侧计算量，适应资源受限设备。 </a:t>
            </a:r>
            <a:endParaRPr lang="zh-CN" altLang="en-US" sz="1600"/>
          </a:p>
          <a:p>
            <a:r>
              <a:rPr lang="zh-CN" altLang="en-US" sz="1600"/>
              <a:t>梯度方向（</a:t>
            </a:r>
            <a:r>
              <a:rPr lang="zh-CN" altLang="en-US" sz="1600">
                <a:solidFill>
                  <a:schemeClr val="accent2"/>
                </a:solidFill>
              </a:rPr>
              <a:t>可能有风险</a:t>
            </a:r>
            <a:r>
              <a:rPr lang="zh-CN" altLang="en-US" sz="1600"/>
              <a:t>）</a:t>
            </a:r>
            <a:endParaRPr lang="zh-CN" altLang="en-US" sz="1600"/>
          </a:p>
          <a:p>
            <a:r>
              <a:rPr lang="zh-CN" altLang="en-US" sz="1600"/>
              <a:t> 重点研究如何更高效地传输、压缩和聚合梯度或更新信息，从而减少通信负担并提高聚合质量。 </a:t>
            </a:r>
            <a:endParaRPr lang="zh-CN" altLang="en-US" sz="1600"/>
          </a:p>
          <a:p>
            <a:r>
              <a:rPr lang="zh-CN" altLang="en-US" sz="1600"/>
              <a:t>存储式方向</a:t>
            </a:r>
            <a:endParaRPr lang="zh-CN" altLang="en-US" sz="1600"/>
          </a:p>
          <a:p>
            <a:r>
              <a:rPr lang="zh-CN" altLang="en-US" sz="1600"/>
              <a:t> 关注客户端和服务器端的参数存储与管理问题，使多个任务或多个客户端的轻量模块能够高效保存与复用。 </a:t>
            </a:r>
            <a:endParaRPr lang="zh-CN" altLang="en-US" sz="1600"/>
          </a:p>
          <a:p>
            <a:r>
              <a:rPr lang="zh-CN" altLang="en-US" sz="1600"/>
              <a:t>生成式方向</a:t>
            </a:r>
            <a:endParaRPr lang="zh-CN" altLang="en-US" sz="1600"/>
          </a:p>
          <a:p>
            <a:r>
              <a:rPr lang="zh-CN" altLang="en-US" sz="1600"/>
              <a:t> 利用生成思想为不同客户端动态生成更适合的提示、模块或更新方式，以增强模型的适应性和灵活性。</a:t>
            </a:r>
            <a:endParaRPr lang="zh-CN" altLang="en-US" sz="16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7760" y="4613275"/>
            <a:ext cx="6871970" cy="1903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小亮原创PPT模板-抄袭必究！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>
                <a:latin typeface="+mj-ea"/>
              </a:rPr>
              <a:t>02.</a:t>
            </a:r>
            <a:r>
              <a:rPr lang="zh-CN" altLang="en-US">
                <a:latin typeface="+mj-ea"/>
              </a:rPr>
              <a:t>目前我们</a:t>
            </a:r>
            <a:r>
              <a:rPr lang="zh-CN" altLang="en-US">
                <a:latin typeface="+mj-ea"/>
              </a:rPr>
              <a:t>的研究现状（存储式联邦持续</a:t>
            </a:r>
            <a:r>
              <a:rPr lang="zh-CN" altLang="en-US">
                <a:latin typeface="+mj-ea"/>
              </a:rPr>
              <a:t>学习）</a:t>
            </a:r>
            <a:endParaRPr lang="zh-CN" altLang="en-US">
              <a:latin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4210" y="877570"/>
            <a:ext cx="10108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基于</a:t>
            </a:r>
            <a:r>
              <a:rPr lang="en-US" altLang="zh-CN" sz="2000"/>
              <a:t>TTA</a:t>
            </a:r>
            <a:r>
              <a:rPr lang="zh-CN" altLang="en-US" sz="2000"/>
              <a:t>联邦学习的文章，以及生成式联邦学习方向，</a:t>
            </a:r>
            <a:r>
              <a:rPr lang="zh-CN" altLang="en-US" sz="2000"/>
              <a:t>目前做出了一种重视客户端的持续联邦及机制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6410" y="1837055"/>
            <a:ext cx="7923530" cy="420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小亮原创PPT模板-抄袭必究！"/>
          <p:cNvSpPr>
            <a:spLocks noGrp="1"/>
          </p:cNvSpPr>
          <p:nvPr>
            <p:ph type="body" sz="quarter" idx="10"/>
          </p:nvPr>
        </p:nvSpPr>
        <p:spPr>
          <a:custGeom>
            <a:avLst/>
            <a:gdLst>
              <a:gd name="connsiteX0" fmla="*/ 0 w 65"/>
              <a:gd name="connsiteY0" fmla="*/ 0 h 276999"/>
              <a:gd name="connsiteX1" fmla="*/ 65 w 65"/>
              <a:gd name="connsiteY1" fmla="*/ 0 h 276999"/>
              <a:gd name="connsiteX2" fmla="*/ 65 w 65"/>
              <a:gd name="connsiteY2" fmla="*/ 276999 h 276999"/>
              <a:gd name="connsiteX3" fmla="*/ 0 w 65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" h="276999">
                <a:moveTo>
                  <a:pt x="0" y="0"/>
                </a:moveTo>
                <a:lnTo>
                  <a:pt x="65" y="0"/>
                </a:lnTo>
                <a:lnTo>
                  <a:pt x="65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19" name="小亮原创PPT模板-抄袭必究！"/>
          <p:cNvSpPr>
            <a:spLocks noGrp="1"/>
          </p:cNvSpPr>
          <p:nvPr>
            <p:ph type="body" sz="quarter" idx="12"/>
          </p:nvPr>
        </p:nvSpPr>
        <p:spPr>
          <a:xfrm>
            <a:off x="634838" y="3059668"/>
            <a:ext cx="6975676" cy="553720"/>
          </a:xfrm>
          <a:prstGeom prst="rect">
            <a:avLst/>
          </a:prstGeom>
        </p:spPr>
        <p:txBody>
          <a:bodyPr/>
          <a:lstStyle/>
          <a:p>
            <a:r>
              <a:rPr spc="200" dirty="0">
                <a:sym typeface="+mn-ea"/>
              </a:rPr>
              <a:t>研究中出现的问题</a:t>
            </a:r>
            <a:endParaRPr lang="zh-CN" altLang="en-US"/>
          </a:p>
        </p:txBody>
      </p:sp>
      <p:sp>
        <p:nvSpPr>
          <p:cNvPr id="20" name="小亮原创PPT模板-抄袭必究！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altLang="zh-CN" dirty="0"/>
              <a:t>Lorem ipsum dolor sit </a:t>
            </a:r>
            <a:r>
              <a:rPr lang="en-US" altLang="zh-CN" dirty="0" err="1"/>
              <a:t>amet</a:t>
            </a:r>
            <a:r>
              <a:rPr lang="en-US" altLang="zh-CN" dirty="0"/>
              <a:t>, </a:t>
            </a:r>
            <a:r>
              <a:rPr lang="en-US" altLang="zh-CN" dirty="0" err="1"/>
              <a:t>consectetuer</a:t>
            </a:r>
            <a:r>
              <a:rPr lang="en-US" altLang="zh-CN" dirty="0"/>
              <a:t> </a:t>
            </a:r>
            <a:r>
              <a:rPr lang="en-US" altLang="zh-CN" dirty="0" err="1"/>
              <a:t>adipiscing</a:t>
            </a:r>
            <a:r>
              <a:rPr lang="en-US" altLang="zh-CN" dirty="0"/>
              <a:t> </a:t>
            </a:r>
            <a:r>
              <a:rPr lang="en-US" altLang="zh-CN" dirty="0" err="1"/>
              <a:t>elit</a:t>
            </a:r>
            <a:r>
              <a:rPr lang="en-US" altLang="zh-CN" dirty="0"/>
              <a:t>. Maecenas </a:t>
            </a:r>
            <a:r>
              <a:rPr lang="en-US" altLang="zh-CN" dirty="0" err="1"/>
              <a:t>porttitor</a:t>
            </a:r>
            <a:r>
              <a:rPr lang="en-US" altLang="zh-CN" dirty="0"/>
              <a:t> </a:t>
            </a:r>
            <a:r>
              <a:rPr lang="en-US" altLang="zh-CN" dirty="0" err="1"/>
              <a:t>congue</a:t>
            </a:r>
            <a:r>
              <a:rPr lang="en-US" altLang="zh-CN" dirty="0"/>
              <a:t> </a:t>
            </a:r>
            <a:r>
              <a:rPr lang="en-US" altLang="zh-CN" dirty="0" err="1"/>
              <a:t>massa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17" name="小亮原创PPT模板-抄袭必究！"/>
          <p:cNvSpPr>
            <a:spLocks noGrp="1"/>
          </p:cNvSpPr>
          <p:nvPr>
            <p:ph type="body" sz="quarter" idx="14"/>
          </p:nvPr>
        </p:nvSpPr>
        <p:spPr>
          <a:custGeom>
            <a:avLst/>
            <a:gdLst>
              <a:gd name="connsiteX0" fmla="*/ 0 w 2059940"/>
              <a:gd name="connsiteY0" fmla="*/ 0 h 276999"/>
              <a:gd name="connsiteX1" fmla="*/ 2059940 w 2059940"/>
              <a:gd name="connsiteY1" fmla="*/ 0 h 276999"/>
              <a:gd name="connsiteX2" fmla="*/ 2059940 w 2059940"/>
              <a:gd name="connsiteY2" fmla="*/ 276999 h 276999"/>
              <a:gd name="connsiteX3" fmla="*/ 0 w 2059940"/>
              <a:gd name="connsiteY3" fmla="*/ 27699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9940" h="276999">
                <a:moveTo>
                  <a:pt x="0" y="0"/>
                </a:moveTo>
                <a:lnTo>
                  <a:pt x="2059940" y="0"/>
                </a:lnTo>
                <a:lnTo>
                  <a:pt x="2059940" y="276999"/>
                </a:lnTo>
                <a:lnTo>
                  <a:pt x="0" y="27699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altLang="zh-CN"/>
              <a:t>Part three</a:t>
            </a:r>
            <a:endParaRPr lang="en-US" altLang="zh-CN"/>
          </a:p>
        </p:txBody>
      </p:sp>
      <p:sp>
        <p:nvSpPr>
          <p:cNvPr id="8" name="小亮原创PPT模板-抄袭必究！"/>
          <p:cNvSpPr/>
          <p:nvPr/>
        </p:nvSpPr>
        <p:spPr>
          <a:xfrm>
            <a:off x="650079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小亮原创PPT模板-抄袭必究！"/>
          <p:cNvSpPr/>
          <p:nvPr/>
        </p:nvSpPr>
        <p:spPr>
          <a:xfrm>
            <a:off x="852558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小亮原创PPT模板-抄袭必究！"/>
          <p:cNvSpPr/>
          <p:nvPr/>
        </p:nvSpPr>
        <p:spPr>
          <a:xfrm>
            <a:off x="1055037" y="4750236"/>
            <a:ext cx="106465" cy="106465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小亮原创PPT模板-抄袭必究！"/>
          <p:cNvSpPr/>
          <p:nvPr/>
        </p:nvSpPr>
        <p:spPr>
          <a:xfrm>
            <a:off x="1257516" y="4750236"/>
            <a:ext cx="106465" cy="1064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10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11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12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13.xml><?xml version="1.0" encoding="utf-8"?>
<p:tagLst xmlns:p="http://schemas.openxmlformats.org/presentationml/2006/main">
  <p:tag name="ISLIDE.GUIDESSETTING" val="{&quot;Id&quot;:null,&quot;Name&quot;:&quot;适中&quot;,&quot;HeaderHeight&quot;:10.0,&quot;FooterHeight&quot;:5.0,&quot;SideMargin&quot;:5.0,&quot;TopMargin&quot;:0.0,&quot;BottomMargin&quot;:0.0,&quot;IntervalMargin&quot;:1.5,&quot;SettingType&quot;:&quot;System&quot;}"/>
</p:tagLst>
</file>

<file path=ppt/tags/tag2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3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4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5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6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7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8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ags/tag9.xml><?xml version="1.0" encoding="utf-8"?>
<p:tagLst xmlns:p="http://schemas.openxmlformats.org/presentationml/2006/main">
  <p:tag name="KSO_WM_DIAGRAM_VIRTUALLY_FRAME" val="{&quot;height&quot;:224.40401574803155,&quot;left&quot;:514.4313385826772,&quot;top&quot;:214.85881889763778,&quot;width&quot;:384.9186614173228}"/>
</p:tagLst>
</file>

<file path=ppt/theme/theme1.xml><?xml version="1.0" encoding="utf-8"?>
<a:theme xmlns:a="http://schemas.openxmlformats.org/drawingml/2006/main" name="Office Theme">
  <a:themeElements>
    <a:clrScheme name="自定义 46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3370FC"/>
      </a:accent1>
      <a:accent2>
        <a:srgbClr val="FF4A5A"/>
      </a:accent2>
      <a:accent3>
        <a:srgbClr val="F8C329"/>
      </a:accent3>
      <a:accent4>
        <a:srgbClr val="3370FC"/>
      </a:accent4>
      <a:accent5>
        <a:srgbClr val="FF4A5A"/>
      </a:accent5>
      <a:accent6>
        <a:srgbClr val="F8C329"/>
      </a:accent6>
      <a:hlink>
        <a:srgbClr val="0F73EE"/>
      </a:hlink>
      <a:folHlink>
        <a:srgbClr val="BFBFBF"/>
      </a:folHlink>
    </a:clrScheme>
    <a:fontScheme name="自定义 6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1612</Words>
  <Application>WPS 演示</Application>
  <PresentationFormat>宽屏</PresentationFormat>
  <Paragraphs>116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OPPOSans R</vt:lpstr>
      <vt:lpstr>OPPOSans B</vt:lpstr>
      <vt:lpstr>微软雅黑</vt:lpstr>
      <vt:lpstr>Arial Unicode MS</vt:lpstr>
      <vt:lpstr>Calibri</vt:lpstr>
      <vt:lpstr>黑体</vt:lpstr>
      <vt:lpstr>仿宋</vt:lpstr>
      <vt:lpstr>Office Theme</vt:lpstr>
      <vt:lpstr>PowerPoint 演示文稿</vt:lpstr>
      <vt:lpstr>PowerPoint 演示文稿</vt:lpstr>
      <vt:lpstr>PowerPoint 演示文稿</vt:lpstr>
      <vt:lpstr>01.联邦学习简介</vt:lpstr>
      <vt:lpstr>01.联邦学习方向（已摸索）</vt:lpstr>
      <vt:lpstr>PowerPoint 演示文稿</vt:lpstr>
      <vt:lpstr>02.目前研究现状（存储式联邦持续学习）</vt:lpstr>
      <vt:lpstr>02.目前研究现状（存储式联邦持续学习）</vt:lpstr>
      <vt:lpstr>PowerPoint 演示文稿</vt:lpstr>
      <vt:lpstr>03.存在问题及不足</vt:lpstr>
      <vt:lpstr>PowerPoint 演示文稿</vt:lpstr>
      <vt:lpstr>04.未来工作计划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hehe大王</cp:lastModifiedBy>
  <cp:revision>9</cp:revision>
  <dcterms:created xsi:type="dcterms:W3CDTF">2019-11-26T03:41:00Z</dcterms:created>
  <dcterms:modified xsi:type="dcterms:W3CDTF">2026-04-18T05:09:57Z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KSOTemplateUUID">
    <vt:lpwstr>v1.0_mb_upsy/d6eW9bGUeqSio9oOw==</vt:lpwstr>
  </property>
  <property fmtid="{D5CDD505-2E9C-101B-9397-08002B2CF9AE}" pid="4" name="ICV">
    <vt:lpwstr>2CB84D8733744ED89F8B42AB037C29AB_11</vt:lpwstr>
  </property>
</Properties>
</file>