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36"/>
  </p:handoutMasterIdLst>
  <p:sldIdLst>
    <p:sldId id="478" r:id="rId3"/>
    <p:sldId id="479" r:id="rId5"/>
    <p:sldId id="384" r:id="rId6"/>
    <p:sldId id="480" r:id="rId7"/>
    <p:sldId id="485" r:id="rId8"/>
    <p:sldId id="529" r:id="rId9"/>
    <p:sldId id="530" r:id="rId10"/>
    <p:sldId id="481" r:id="rId11"/>
    <p:sldId id="508" r:id="rId12"/>
    <p:sldId id="509" r:id="rId13"/>
    <p:sldId id="532" r:id="rId14"/>
    <p:sldId id="533" r:id="rId15"/>
    <p:sldId id="534" r:id="rId16"/>
    <p:sldId id="527" r:id="rId17"/>
    <p:sldId id="528" r:id="rId18"/>
    <p:sldId id="482" r:id="rId19"/>
    <p:sldId id="487" r:id="rId20"/>
    <p:sldId id="490" r:id="rId21"/>
    <p:sldId id="507" r:id="rId22"/>
    <p:sldId id="520" r:id="rId23"/>
    <p:sldId id="521" r:id="rId24"/>
    <p:sldId id="522" r:id="rId25"/>
    <p:sldId id="505" r:id="rId26"/>
    <p:sldId id="504" r:id="rId27"/>
    <p:sldId id="538" r:id="rId28"/>
    <p:sldId id="537" r:id="rId29"/>
    <p:sldId id="536" r:id="rId30"/>
    <p:sldId id="535" r:id="rId31"/>
    <p:sldId id="506" r:id="rId32"/>
    <p:sldId id="483" r:id="rId33"/>
    <p:sldId id="489" r:id="rId34"/>
    <p:sldId id="484" r:id="rId35"/>
  </p:sldIdLst>
  <p:sldSz cx="12192000" cy="6858000"/>
  <p:notesSz cx="6858000" cy="9144000"/>
  <p:embeddedFontLst>
    <p:embeddedFont>
      <p:font typeface="江城律动宋" panose="02020700000000000000" charset="-122"/>
      <p:bold r:id="rId40"/>
    </p:embeddedFont>
  </p:embeddedFontLst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1" userDrawn="1">
          <p15:clr>
            <a:srgbClr val="A4A3A4"/>
          </p15:clr>
        </p15:guide>
        <p15:guide id="2" pos="37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56389"/>
    <a:srgbClr val="0F1D1A"/>
    <a:srgbClr val="D36B0B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81"/>
        <p:guide pos="379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tags" Target="tags/tag69.xml"/><Relationship Id="rId40" Type="http://schemas.openxmlformats.org/officeDocument/2006/relationships/font" Target="fonts/font1.fntdata"/><Relationship Id="rId4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handoutMaster" Target="handoutMasters/handoutMaster1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江城律动宋" panose="02020700000000000000" charset="-122"/>
              <a:ea typeface="江城律动宋" panose="02020700000000000000" charset="-122"/>
              <a:cs typeface="江城律动宋" panose="020207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江城律动宋" panose="02020700000000000000" charset="-122"/>
              </a:rPr>
            </a:fld>
            <a:endParaRPr lang="zh-CN" altLang="en-US">
              <a:latin typeface="江城律动宋" panose="020207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江城律动宋" panose="02020700000000000000" charset="-122"/>
              <a:ea typeface="江城律动宋" panose="02020700000000000000" charset="-122"/>
              <a:cs typeface="江城律动宋" panose="020207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江城律动宋" panose="02020700000000000000" charset="-122"/>
              </a:rPr>
            </a:fld>
            <a:endParaRPr lang="zh-CN" altLang="en-US">
              <a:latin typeface="江城律动宋" panose="020207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江城律动宋" panose="02020700000000000000" charset="-122"/>
        <a:ea typeface="江城律动宋" panose="02020700000000000000" charset="-122"/>
        <a:cs typeface="江城律动宋" panose="020207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江城律动宋" panose="02020700000000000000" charset="-122"/>
        <a:ea typeface="江城律动宋" panose="02020700000000000000" charset="-122"/>
        <a:cs typeface="江城律动宋" panose="020207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江城律动宋" panose="02020700000000000000" charset="-122"/>
        <a:ea typeface="江城律动宋" panose="02020700000000000000" charset="-122"/>
        <a:cs typeface="江城律动宋" panose="020207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江城律动宋" panose="02020700000000000000" charset="-122"/>
        <a:ea typeface="江城律动宋" panose="02020700000000000000" charset="-122"/>
        <a:cs typeface="江城律动宋" panose="020207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江城律动宋" panose="02020700000000000000" charset="-122"/>
        <a:ea typeface="江城律动宋" panose="02020700000000000000" charset="-122"/>
        <a:cs typeface="江城律动宋" panose="020207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cs typeface="江城律动宋" panose="02020700000000000000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cs typeface="江城律动宋" panose="02020700000000000000" charset="-122"/>
              </a:defRPr>
            </a:lvl1pPr>
          </a:lstStyle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cs typeface="江城律动宋" panose="020207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cs typeface="江城律动宋" panose="02020700000000000000" charset="-122"/>
              </a:defRPr>
            </a:lvl1pPr>
          </a:lstStyle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cs typeface="江城律动宋" panose="02020700000000000000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cs typeface="江城律动宋" panose="02020700000000000000" charset="-122"/>
              </a:defRPr>
            </a:lvl1pPr>
          </a:lstStyle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cs typeface="江城律动宋" panose="020207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cs typeface="江城律动宋" panose="02020700000000000000" charset="-122"/>
              </a:defRPr>
            </a:lvl1pPr>
          </a:lstStyle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cs typeface="江城律动宋" panose="02020700000000000000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cs typeface="江城律动宋" panose="02020700000000000000" charset="-122"/>
              </a:defRPr>
            </a:lvl1pPr>
          </a:lstStyle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cs typeface="江城律动宋" panose="020207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cs typeface="江城律动宋" panose="02020700000000000000" charset="-122"/>
              </a:defRPr>
            </a:lvl1pPr>
          </a:lstStyle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37.xml"/><Relationship Id="rId2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38.xml"/><Relationship Id="rId2" Type="http://schemas.openxmlformats.org/officeDocument/2006/relationships/image" Target="../media/image11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39.xml"/><Relationship Id="rId2" Type="http://schemas.openxmlformats.org/officeDocument/2006/relationships/image" Target="../media/image12.jpe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40.xml"/><Relationship Id="rId2" Type="http://schemas.openxmlformats.org/officeDocument/2006/relationships/image" Target="../media/image13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1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43.xml"/><Relationship Id="rId3" Type="http://schemas.openxmlformats.org/officeDocument/2006/relationships/image" Target="../media/image16.png"/><Relationship Id="rId2" Type="http://schemas.openxmlformats.org/officeDocument/2006/relationships/tags" Target="../tags/tag42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44.xml"/><Relationship Id="rId1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5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48.xml"/><Relationship Id="rId5" Type="http://schemas.openxmlformats.org/officeDocument/2006/relationships/image" Target="../media/image20.png"/><Relationship Id="rId4" Type="http://schemas.openxmlformats.org/officeDocument/2006/relationships/tags" Target="../tags/tag47.xml"/><Relationship Id="rId3" Type="http://schemas.openxmlformats.org/officeDocument/2006/relationships/image" Target="../media/image19.png"/><Relationship Id="rId2" Type="http://schemas.openxmlformats.org/officeDocument/2006/relationships/tags" Target="../tags/tag46.xml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49.xml"/><Relationship Id="rId2" Type="http://schemas.openxmlformats.org/officeDocument/2006/relationships/image" Target="../media/image21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9" Type="http://schemas.openxmlformats.org/officeDocument/2006/relationships/notesSlide" Target="../notesSlides/notesSlide2.xml"/><Relationship Id="rId28" Type="http://schemas.openxmlformats.org/officeDocument/2006/relationships/slideLayout" Target="../slideLayouts/slideLayout1.xml"/><Relationship Id="rId27" Type="http://schemas.openxmlformats.org/officeDocument/2006/relationships/tags" Target="../tags/tag28.xml"/><Relationship Id="rId26" Type="http://schemas.openxmlformats.org/officeDocument/2006/relationships/tags" Target="../tags/tag27.xml"/><Relationship Id="rId25" Type="http://schemas.openxmlformats.org/officeDocument/2006/relationships/tags" Target="../tags/tag26.xml"/><Relationship Id="rId24" Type="http://schemas.openxmlformats.org/officeDocument/2006/relationships/tags" Target="../tags/tag25.xml"/><Relationship Id="rId23" Type="http://schemas.openxmlformats.org/officeDocument/2006/relationships/tags" Target="../tags/tag24.xml"/><Relationship Id="rId22" Type="http://schemas.openxmlformats.org/officeDocument/2006/relationships/tags" Target="../tags/tag23.xml"/><Relationship Id="rId21" Type="http://schemas.openxmlformats.org/officeDocument/2006/relationships/tags" Target="../tags/tag22.xml"/><Relationship Id="rId20" Type="http://schemas.openxmlformats.org/officeDocument/2006/relationships/tags" Target="../tags/tag21.xml"/><Relationship Id="rId2" Type="http://schemas.openxmlformats.org/officeDocument/2006/relationships/tags" Target="../tags/tag3.xml"/><Relationship Id="rId19" Type="http://schemas.openxmlformats.org/officeDocument/2006/relationships/tags" Target="../tags/tag20.xml"/><Relationship Id="rId18" Type="http://schemas.openxmlformats.org/officeDocument/2006/relationships/tags" Target="../tags/tag19.xml"/><Relationship Id="rId17" Type="http://schemas.openxmlformats.org/officeDocument/2006/relationships/tags" Target="../tags/tag18.xml"/><Relationship Id="rId16" Type="http://schemas.openxmlformats.org/officeDocument/2006/relationships/tags" Target="../tags/tag17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50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51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52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tags" Target="../tags/tag57.xml"/><Relationship Id="rId7" Type="http://schemas.openxmlformats.org/officeDocument/2006/relationships/tags" Target="../tags/tag56.xml"/><Relationship Id="rId6" Type="http://schemas.openxmlformats.org/officeDocument/2006/relationships/image" Target="../media/image32.png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image" Target="../media/image31.png"/><Relationship Id="rId2" Type="http://schemas.openxmlformats.org/officeDocument/2006/relationships/tags" Target="../tags/tag53.xml"/><Relationship Id="rId13" Type="http://schemas.openxmlformats.org/officeDocument/2006/relationships/notesSlide" Target="../notesSlides/notesSlide21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59.xml"/><Relationship Id="rId10" Type="http://schemas.openxmlformats.org/officeDocument/2006/relationships/tags" Target="../tags/tag58.xml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0.xml"/><Relationship Id="rId2" Type="http://schemas.openxmlformats.org/officeDocument/2006/relationships/image" Target="../media/image34.png"/><Relationship Id="rId1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1.xml"/><Relationship Id="rId2" Type="http://schemas.openxmlformats.org/officeDocument/2006/relationships/image" Target="../media/image35.png"/><Relationship Id="rId1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2.xml"/><Relationship Id="rId2" Type="http://schemas.openxmlformats.org/officeDocument/2006/relationships/image" Target="../media/image13.png"/><Relationship Id="rId1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3.xml"/><Relationship Id="rId2" Type="http://schemas.openxmlformats.org/officeDocument/2006/relationships/image" Target="../media/image36.png"/><Relationship Id="rId1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4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5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29.xml"/><Relationship Id="rId1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66.xml"/><Relationship Id="rId1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7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68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0.xml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32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tags" Target="../tags/tag31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33.xml"/><Relationship Id="rId2" Type="http://schemas.openxmlformats.org/officeDocument/2006/relationships/image" Target="../media/image7.jpe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34.xml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35.xml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36.xml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9" name="组合 8"/>
          <p:cNvGrpSpPr/>
          <p:nvPr/>
        </p:nvGrpSpPr>
        <p:grpSpPr>
          <a:xfrm>
            <a:off x="1575253" y="1678940"/>
            <a:ext cx="8826047" cy="3017986"/>
            <a:chOff x="4849" y="3944"/>
            <a:chExt cx="9602" cy="2766"/>
          </a:xfrm>
        </p:grpSpPr>
        <p:sp>
          <p:nvSpPr>
            <p:cNvPr id="2" name="文本框 1"/>
            <p:cNvSpPr txBox="1"/>
            <p:nvPr/>
          </p:nvSpPr>
          <p:spPr>
            <a:xfrm>
              <a:off x="4849" y="4584"/>
              <a:ext cx="9602" cy="1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4400" b="1">
                  <a:solidFill>
                    <a:schemeClr val="accent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江城律动宋" panose="02020700000000000000" charset="-122"/>
                </a:rPr>
                <a:t>紫睛灵</a:t>
              </a:r>
              <a:endParaRPr lang="en-US" altLang="zh-CN" sz="4400" b="1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江城律动宋" panose="02020700000000000000" charset="-122"/>
              </a:endParaRPr>
            </a:p>
            <a:p>
              <a:pPr indent="0" algn="ctr" fontAlgn="auto">
                <a:lnSpc>
                  <a:spcPct val="150000"/>
                </a:lnSpc>
              </a:pPr>
              <a:r>
                <a:rPr lang="zh-CN" altLang="en-US" sz="2800" b="1">
                  <a:solidFill>
                    <a:schemeClr val="accent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江城律动宋" panose="02020700000000000000" charset="-122"/>
                </a:rPr>
                <a:t>面向智慧农业的跨模态数据融合与性能自演进诊断平台</a:t>
              </a:r>
              <a:endParaRPr lang="zh-CN" altLang="en-US" sz="2800" b="1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江城律动宋" panose="02020700000000000000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8448" y="6290"/>
              <a:ext cx="3005" cy="4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0" algn="dist" fontAlgn="auto"/>
              <a:r>
                <a:rPr lang="zh-CN" altLang="en-US" sz="2000" b="1">
                  <a:solidFill>
                    <a:schemeClr val="accent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江城律动宋" panose="02020700000000000000" charset="-122"/>
                </a:rPr>
                <a:t>智能化农业检测</a:t>
              </a:r>
              <a:endParaRPr lang="zh-CN" altLang="en-US" sz="2000" b="1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江城律动宋" panose="02020700000000000000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081" y="3944"/>
              <a:ext cx="7738" cy="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en-US" sz="2800" b="1">
                  <a:solidFill>
                    <a:schemeClr val="accent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江城律动宋" panose="02020700000000000000" charset="-122"/>
                </a:rPr>
                <a:t>Eggplant Online Detection System</a:t>
              </a:r>
              <a:endParaRPr lang="en-US" sz="2800" b="1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江城律动宋" panose="02020700000000000000" charset="-122"/>
              </a:endParaRPr>
            </a:p>
          </p:txBody>
        </p:sp>
      </p:grpSp>
      <p:cxnSp>
        <p:nvCxnSpPr>
          <p:cNvPr id="8" name="直接连接符 7"/>
          <p:cNvCxnSpPr/>
          <p:nvPr/>
        </p:nvCxnSpPr>
        <p:spPr>
          <a:xfrm>
            <a:off x="3493770" y="5143500"/>
            <a:ext cx="4989830" cy="0"/>
          </a:xfrm>
          <a:prstGeom prst="line">
            <a:avLst/>
          </a:prstGeom>
          <a:ln w="12700" cmpd="sng">
            <a:solidFill>
              <a:srgbClr val="15638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cxnSp>
        <p:nvCxnSpPr>
          <p:cNvPr id="8" name="直接连接符 7"/>
          <p:cNvCxnSpPr/>
          <p:nvPr/>
        </p:nvCxnSpPr>
        <p:spPr>
          <a:xfrm flipV="1">
            <a:off x="760095" y="1447800"/>
            <a:ext cx="9933305" cy="10160"/>
          </a:xfrm>
          <a:prstGeom prst="line">
            <a:avLst/>
          </a:prstGeom>
          <a:ln w="12700" cmpd="sng">
            <a:solidFill>
              <a:srgbClr val="15638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>
            <a:off x="907415" y="430530"/>
            <a:ext cx="2712085" cy="768350"/>
            <a:chOff x="3853" y="4790"/>
            <a:chExt cx="4271" cy="1210"/>
          </a:xfrm>
        </p:grpSpPr>
        <p:sp>
          <p:nvSpPr>
            <p:cNvPr id="12" name="文本框 11"/>
            <p:cNvSpPr txBox="1"/>
            <p:nvPr/>
          </p:nvSpPr>
          <p:spPr>
            <a:xfrm>
              <a:off x="5211" y="5081"/>
              <a:ext cx="291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sz="2800" b="1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江城律动宋" panose="02020700000000000000" charset="-122"/>
                  <a:sym typeface="+mn-ea"/>
                </a:rPr>
                <a:t>实现技术</a:t>
              </a:r>
              <a:endParaRPr lang="zh-CN" altLang="en-US" sz="28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  <a:sym typeface="+mn-ea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3853" y="4790"/>
              <a:ext cx="1138" cy="1137"/>
            </a:xfrm>
            <a:prstGeom prst="roundRect">
              <a:avLst/>
            </a:prstGeom>
            <a:noFill/>
            <a:ln>
              <a:solidFill>
                <a:srgbClr val="1563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江城律动宋" panose="02020700000000000000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037" y="4790"/>
              <a:ext cx="446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4400">
                  <a:solidFill>
                    <a:srgbClr val="156389"/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</a:rPr>
                <a:t>2</a:t>
              </a:r>
              <a:endParaRPr lang="en-US" altLang="zh-CN" sz="4400">
                <a:solidFill>
                  <a:srgbClr val="156389"/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122295" y="2593340"/>
            <a:ext cx="1788795" cy="368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solidFill>
                <a:srgbClr val="156389"/>
              </a:solidFill>
              <a:latin typeface="江城律动宋" panose="02020700000000000000" charset="-122"/>
              <a:ea typeface="江城律动宋" panose="02020700000000000000" charset="-122"/>
              <a:cs typeface="江城律动宋" panose="02020700000000000000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016885" y="1724025"/>
            <a:ext cx="1795145" cy="3105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6456680" y="1719580"/>
            <a:ext cx="4638040" cy="35413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sz="2800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YOLO模型</a:t>
            </a:r>
            <a:r>
              <a:rPr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处理速度快</a:t>
            </a:r>
            <a:r>
              <a:rPr sz="2800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，通过单个神经网络直接</a:t>
            </a:r>
            <a:r>
              <a:rPr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预测边界框</a:t>
            </a:r>
            <a:r>
              <a:rPr sz="2800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和</a:t>
            </a:r>
            <a:r>
              <a:rPr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类别概率</a:t>
            </a:r>
            <a:r>
              <a:rPr sz="2800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，能够</a:t>
            </a:r>
            <a:r>
              <a:rPr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高效处理</a:t>
            </a:r>
            <a:r>
              <a:rPr sz="2800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视频、图片等输入，适合实时场景。它能</a:t>
            </a:r>
            <a:r>
              <a:rPr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快速识别</a:t>
            </a:r>
            <a:r>
              <a:rPr sz="2800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茄子的</a:t>
            </a:r>
            <a:r>
              <a:rPr lang="zh-CN" sz="2800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品相</a:t>
            </a:r>
            <a:r>
              <a:rPr sz="2800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和病虫害类型，</a:t>
            </a:r>
            <a:r>
              <a:rPr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简化目标检测流程</a:t>
            </a:r>
            <a:r>
              <a:rPr sz="2800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</a:t>
            </a:r>
            <a:r>
              <a:rPr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提升监测效率</a:t>
            </a:r>
            <a:r>
              <a:rPr sz="2800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sz="2800" b="1">
              <a:solidFill>
                <a:srgbClr val="156389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b="2543"/>
          <a:stretch>
            <a:fillRect/>
          </a:stretch>
        </p:blipFill>
        <p:spPr>
          <a:xfrm>
            <a:off x="490855" y="1578610"/>
            <a:ext cx="5144770" cy="49403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cxnSp>
        <p:nvCxnSpPr>
          <p:cNvPr id="8" name="直接连接符 7"/>
          <p:cNvCxnSpPr/>
          <p:nvPr/>
        </p:nvCxnSpPr>
        <p:spPr>
          <a:xfrm flipV="1">
            <a:off x="760095" y="1447800"/>
            <a:ext cx="9933305" cy="10160"/>
          </a:xfrm>
          <a:prstGeom prst="line">
            <a:avLst/>
          </a:prstGeom>
          <a:ln w="12700" cmpd="sng">
            <a:solidFill>
              <a:srgbClr val="15638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>
            <a:off x="907415" y="430530"/>
            <a:ext cx="2842260" cy="768350"/>
            <a:chOff x="3853" y="4790"/>
            <a:chExt cx="4476" cy="1210"/>
          </a:xfrm>
        </p:grpSpPr>
        <p:sp>
          <p:nvSpPr>
            <p:cNvPr id="12" name="文本框 11"/>
            <p:cNvSpPr txBox="1"/>
            <p:nvPr/>
          </p:nvSpPr>
          <p:spPr>
            <a:xfrm>
              <a:off x="5211" y="5044"/>
              <a:ext cx="311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sz="2800" b="1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江城律动宋" panose="02020700000000000000" charset="-122"/>
                  <a:sym typeface="+mn-ea"/>
                </a:rPr>
                <a:t>实现技术</a:t>
              </a:r>
              <a:endParaRPr lang="zh-CN" altLang="en-US" sz="28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  <a:sym typeface="+mn-ea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3853" y="4790"/>
              <a:ext cx="1138" cy="1137"/>
            </a:xfrm>
            <a:prstGeom prst="roundRect">
              <a:avLst/>
            </a:prstGeom>
            <a:noFill/>
            <a:ln>
              <a:solidFill>
                <a:srgbClr val="1563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江城律动宋" panose="02020700000000000000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037" y="4790"/>
              <a:ext cx="446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4400">
                  <a:solidFill>
                    <a:srgbClr val="156389"/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</a:rPr>
                <a:t>2</a:t>
              </a:r>
              <a:endParaRPr lang="en-US" altLang="zh-CN" sz="4400">
                <a:solidFill>
                  <a:srgbClr val="156389"/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122295" y="2593340"/>
            <a:ext cx="1788795" cy="368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solidFill>
                <a:srgbClr val="156389"/>
              </a:solidFill>
              <a:latin typeface="江城律动宋" panose="02020700000000000000" charset="-122"/>
              <a:ea typeface="江城律动宋" panose="02020700000000000000" charset="-122"/>
              <a:cs typeface="江城律动宋" panose="02020700000000000000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016885" y="1724025"/>
            <a:ext cx="1795145" cy="3105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6485255" y="1719580"/>
            <a:ext cx="4207510" cy="36360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sz="2800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依托大语言模型深度解析视觉识别标签，经</a:t>
            </a:r>
            <a:r>
              <a:rPr lang="en-US" altLang="zh-CN" sz="2800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Agent</a:t>
            </a:r>
            <a:r>
              <a:rPr lang="zh-CN" altLang="en-US" sz="2800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逻辑生成具备专业指导价值的</a:t>
            </a:r>
            <a:r>
              <a:rPr lang="en-US" altLang="zh-CN" sz="2800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专家处方</a:t>
            </a:r>
            <a:r>
              <a:rPr lang="en-US" altLang="zh-CN" sz="2800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800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，填补了识与防之间的额</a:t>
            </a:r>
            <a:r>
              <a:rPr lang="zh-CN" altLang="en-US" sz="2800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认知断层，实现从视觉感知到逻辑决策的全链路智能化闭环。</a:t>
            </a:r>
            <a:endParaRPr lang="zh-CN" altLang="en-US" sz="2800" b="1">
              <a:solidFill>
                <a:srgbClr val="156389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10" name="图片 9"/>
          <p:cNvPicPr/>
          <p:nvPr/>
        </p:nvPicPr>
        <p:blipFill>
          <a:blip r:embed="rId2"/>
          <a:srcRect l="12278" r="12630"/>
          <a:stretch>
            <a:fillRect/>
          </a:stretch>
        </p:blipFill>
        <p:spPr>
          <a:xfrm>
            <a:off x="460375" y="1647825"/>
            <a:ext cx="5557520" cy="3914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cxnSp>
        <p:nvCxnSpPr>
          <p:cNvPr id="8" name="直接连接符 7"/>
          <p:cNvCxnSpPr/>
          <p:nvPr/>
        </p:nvCxnSpPr>
        <p:spPr>
          <a:xfrm flipV="1">
            <a:off x="760095" y="1447800"/>
            <a:ext cx="9933305" cy="10160"/>
          </a:xfrm>
          <a:prstGeom prst="line">
            <a:avLst/>
          </a:prstGeom>
          <a:ln w="12700" cmpd="sng">
            <a:solidFill>
              <a:srgbClr val="15638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>
            <a:off x="907415" y="430530"/>
            <a:ext cx="2842260" cy="768350"/>
            <a:chOff x="3853" y="4790"/>
            <a:chExt cx="4476" cy="1210"/>
          </a:xfrm>
        </p:grpSpPr>
        <p:sp>
          <p:nvSpPr>
            <p:cNvPr id="12" name="文本框 11"/>
            <p:cNvSpPr txBox="1"/>
            <p:nvPr/>
          </p:nvSpPr>
          <p:spPr>
            <a:xfrm>
              <a:off x="5211" y="5081"/>
              <a:ext cx="311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sz="2800" b="1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江城律动宋" panose="02020700000000000000" charset="-122"/>
                  <a:sym typeface="+mn-ea"/>
                </a:rPr>
                <a:t>实现技术</a:t>
              </a:r>
              <a:endParaRPr lang="en-US" altLang="zh-CN" sz="28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3853" y="4790"/>
              <a:ext cx="1138" cy="1137"/>
            </a:xfrm>
            <a:prstGeom prst="roundRect">
              <a:avLst/>
            </a:prstGeom>
            <a:noFill/>
            <a:ln>
              <a:solidFill>
                <a:srgbClr val="1563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江城律动宋" panose="02020700000000000000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037" y="4790"/>
              <a:ext cx="446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4400">
                  <a:solidFill>
                    <a:srgbClr val="156389"/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</a:rPr>
                <a:t>2</a:t>
              </a:r>
              <a:endParaRPr lang="en-US" altLang="zh-CN" sz="4400">
                <a:solidFill>
                  <a:srgbClr val="156389"/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122295" y="2593340"/>
            <a:ext cx="1788795" cy="368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solidFill>
                <a:srgbClr val="156389"/>
              </a:solidFill>
              <a:latin typeface="江城律动宋" panose="02020700000000000000" charset="-122"/>
              <a:ea typeface="江城律动宋" panose="02020700000000000000" charset="-122"/>
              <a:cs typeface="江城律动宋" panose="02020700000000000000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016885" y="1724025"/>
            <a:ext cx="1795145" cy="3105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6939915" y="1753235"/>
            <a:ext cx="3996055" cy="4382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altLang="en-US" sz="2800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通过测试时自适应（</a:t>
            </a:r>
            <a:r>
              <a:rPr lang="en-US" altLang="zh-CN" sz="2800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TTA）</a:t>
            </a:r>
            <a:r>
              <a:rPr lang="zh-CN" altLang="en-US" sz="2800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机制实时捕捉数据分布变化，经在线微调策略动态更新模型特征权重，跨越了静态模型与复杂田间环境的域偏移鸿沟，实现“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部署即学习</a:t>
            </a:r>
            <a:r>
              <a:rPr lang="zh-CN" altLang="en-US" sz="2800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”的自主演进智能化闭环。</a:t>
            </a:r>
            <a:endParaRPr lang="zh-CN" altLang="en-US" sz="2800" b="1">
              <a:solidFill>
                <a:srgbClr val="156389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539105" y="5699760"/>
            <a:ext cx="35496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rcRect t="3775" b="8312"/>
          <a:stretch>
            <a:fillRect/>
          </a:stretch>
        </p:blipFill>
        <p:spPr>
          <a:xfrm>
            <a:off x="628015" y="1753235"/>
            <a:ext cx="6125210" cy="41059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cxnSp>
        <p:nvCxnSpPr>
          <p:cNvPr id="8" name="直接连接符 7"/>
          <p:cNvCxnSpPr/>
          <p:nvPr/>
        </p:nvCxnSpPr>
        <p:spPr>
          <a:xfrm flipV="1">
            <a:off x="760095" y="1447800"/>
            <a:ext cx="9933305" cy="10160"/>
          </a:xfrm>
          <a:prstGeom prst="line">
            <a:avLst/>
          </a:prstGeom>
          <a:ln w="12700" cmpd="sng">
            <a:solidFill>
              <a:srgbClr val="15638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>
            <a:off x="907415" y="430530"/>
            <a:ext cx="2842260" cy="768350"/>
            <a:chOff x="3853" y="4790"/>
            <a:chExt cx="4476" cy="1210"/>
          </a:xfrm>
        </p:grpSpPr>
        <p:sp>
          <p:nvSpPr>
            <p:cNvPr id="12" name="文本框 11"/>
            <p:cNvSpPr txBox="1"/>
            <p:nvPr/>
          </p:nvSpPr>
          <p:spPr>
            <a:xfrm>
              <a:off x="5211" y="5044"/>
              <a:ext cx="311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sz="2800" b="1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江城律动宋" panose="02020700000000000000" charset="-122"/>
                  <a:sym typeface="+mn-ea"/>
                </a:rPr>
                <a:t>实现技术</a:t>
              </a:r>
              <a:endParaRPr lang="en-US" altLang="zh-CN" sz="28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3853" y="4790"/>
              <a:ext cx="1138" cy="1137"/>
            </a:xfrm>
            <a:prstGeom prst="roundRect">
              <a:avLst/>
            </a:prstGeom>
            <a:noFill/>
            <a:ln>
              <a:solidFill>
                <a:srgbClr val="1563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江城律动宋" panose="02020700000000000000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037" y="4790"/>
              <a:ext cx="446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4400">
                  <a:solidFill>
                    <a:srgbClr val="156389"/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</a:rPr>
                <a:t>2</a:t>
              </a:r>
              <a:endParaRPr lang="en-US" altLang="zh-CN" sz="4400">
                <a:solidFill>
                  <a:srgbClr val="156389"/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122295" y="2593340"/>
            <a:ext cx="1788795" cy="368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solidFill>
                <a:srgbClr val="156389"/>
              </a:solidFill>
              <a:latin typeface="江城律动宋" panose="02020700000000000000" charset="-122"/>
              <a:ea typeface="江城律动宋" panose="02020700000000000000" charset="-122"/>
              <a:cs typeface="江城律动宋" panose="02020700000000000000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016885" y="1724025"/>
            <a:ext cx="1795145" cy="3105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6517005" y="1706880"/>
            <a:ext cx="3866515" cy="39135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altLang="en-US" sz="2800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依托分布式监测数据的时空多维解析，经空间聚合算法渲染动态热力云图，填补了单点识别与宏观调控间的感知断层，实现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从个体检测到区域态势感知</a:t>
            </a:r>
            <a:r>
              <a:rPr lang="zh-CN" altLang="en-US" sz="2800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的全链路数字化管理。</a:t>
            </a:r>
            <a:endParaRPr lang="zh-CN" altLang="en-US" sz="2800" b="1">
              <a:solidFill>
                <a:srgbClr val="156389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25587" t="7651" r="24059" b="16122"/>
          <a:stretch>
            <a:fillRect/>
          </a:stretch>
        </p:blipFill>
        <p:spPr>
          <a:xfrm>
            <a:off x="676275" y="1588770"/>
            <a:ext cx="5707380" cy="4288155"/>
          </a:xfrm>
          <a:prstGeom prst="round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六边形 4"/>
          <p:cNvSpPr/>
          <p:nvPr/>
        </p:nvSpPr>
        <p:spPr>
          <a:xfrm>
            <a:off x="4335780" y="1489075"/>
            <a:ext cx="4224020" cy="3453130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81065" y="1932940"/>
            <a:ext cx="941705" cy="1315085"/>
          </a:xfrm>
        </p:spPr>
        <p:txBody>
          <a:bodyPr/>
          <a:p>
            <a:pPr algn="l">
              <a:buClrTx/>
              <a:buSzTx/>
              <a:buFontTx/>
            </a:pPr>
            <a:r>
              <a:rPr lang="en-US" altLang="zh-CN" sz="9600" b="0" spc="0">
                <a:solidFill>
                  <a:srgbClr val="156389"/>
                </a:solidFill>
                <a:latin typeface="江城律动宋" panose="02020700000000000000" charset="-122"/>
                <a:ea typeface="江城律动宋" panose="02020700000000000000" charset="-122"/>
              </a:rPr>
              <a:t>3</a:t>
            </a:r>
            <a:endParaRPr lang="en-US" altLang="zh-CN" sz="9600" b="0" spc="0">
              <a:solidFill>
                <a:srgbClr val="156389"/>
              </a:solidFill>
              <a:latin typeface="江城律动宋" panose="02020700000000000000" charset="-122"/>
              <a:ea typeface="江城律动宋" panose="020207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82235" y="3453130"/>
            <a:ext cx="2539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rPr>
              <a:t>创</a:t>
            </a:r>
            <a:r>
              <a:rPr lang="en-US" altLang="zh-CN" sz="2000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rPr>
              <a:t>     </a:t>
            </a:r>
            <a:r>
              <a:rPr lang="zh-CN" altLang="en-US" sz="2000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rPr>
              <a:t>新</a:t>
            </a:r>
            <a:r>
              <a:rPr lang="en-US" altLang="zh-CN" sz="2000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rPr>
              <a:t>     </a:t>
            </a:r>
            <a:r>
              <a:rPr lang="zh-CN" altLang="en-US" sz="2000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rPr>
              <a:t>创</a:t>
            </a:r>
            <a:r>
              <a:rPr lang="en-US" altLang="zh-CN" sz="2000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rPr>
              <a:t>     </a:t>
            </a:r>
            <a:r>
              <a:rPr lang="zh-CN" altLang="en-US" sz="2000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rPr>
              <a:t>意</a:t>
            </a:r>
            <a:endParaRPr lang="zh-CN" altLang="en-US" sz="2000"/>
          </a:p>
        </p:txBody>
      </p:sp>
      <p:sp>
        <p:nvSpPr>
          <p:cNvPr id="4" name="文本框 3"/>
          <p:cNvSpPr txBox="1"/>
          <p:nvPr/>
        </p:nvSpPr>
        <p:spPr>
          <a:xfrm>
            <a:off x="5046980" y="4057015"/>
            <a:ext cx="30727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1600">
                <a:solidFill>
                  <a:srgbClr val="156389"/>
                </a:solidFill>
                <a:cs typeface="江城律动宋" panose="02020700000000000000" charset="-122"/>
              </a:rPr>
              <a:t>innovation and</a:t>
            </a:r>
            <a:r>
              <a:rPr lang="zh-CN" altLang="en-US" sz="1600"/>
              <a:t> </a:t>
            </a:r>
            <a:r>
              <a:rPr lang="en-US" altLang="zh-CN" sz="1600">
                <a:solidFill>
                  <a:srgbClr val="156389"/>
                </a:solidFill>
                <a:cs typeface="江城律动宋" panose="02020700000000000000" charset="-122"/>
              </a:rPr>
              <a:t>creativity</a:t>
            </a:r>
            <a:endParaRPr lang="zh-CN" altLang="en-US" sz="1600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63245" y="579755"/>
            <a:ext cx="6854825" cy="1229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一：</a:t>
            </a:r>
            <a:r>
              <a:rPr lang="en-US" altLang="zh-CN" sz="2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LLM </a:t>
            </a:r>
            <a:r>
              <a:rPr lang="zh-CN" altLang="en-US" sz="2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驱动的“诊疗一体化”决策</a:t>
            </a:r>
            <a:endParaRPr lang="zh-CN" altLang="en-US" sz="20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buClrTx/>
              <a:buSzTx/>
              <a:buFontTx/>
              <a:buNone/>
            </a:pPr>
            <a:r>
              <a:rPr lang="zh-CN" altLang="en-US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基于大语言模型的专家处方决策深度解析识别标签，即时生成科学植保处方。系统通过“感知+逻辑”深度融合，填补了“识而不诊”的认知断层，实现从病害检测到防治决策的全链路智能化闭环。</a:t>
            </a:r>
            <a:endParaRPr lang="zh-CN" altLang="en-US" b="1">
              <a:solidFill>
                <a:schemeClr val="accent2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885" y="1962785"/>
            <a:ext cx="687895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二：</a:t>
            </a:r>
            <a:r>
              <a:rPr lang="en-US" altLang="zh-CN" sz="2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YOLO</a:t>
            </a:r>
            <a:r>
              <a:rPr lang="zh-CN" altLang="en-US" sz="2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模型高效检测架构</a:t>
            </a:r>
            <a:endParaRPr lang="zh-CN" altLang="en-US" sz="20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20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YOLO</a:t>
            </a:r>
            <a:r>
              <a:rPr lang="zh-CN" altLang="en-US" sz="20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将图像划分为网格，通过端到端回归并行预测边界框与置信度。该机制简化了流程，在确保高精度的同时实现毫秒级响应，显著提升了田间复杂环境下茄子目标的识别效率。</a:t>
            </a:r>
            <a:endParaRPr lang="zh-CN" altLang="en-US" sz="2000" b="1">
              <a:solidFill>
                <a:schemeClr val="accent2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3885" y="5019040"/>
            <a:ext cx="681482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None/>
            </a:pPr>
            <a:r>
              <a:rPr lang="zh-CN" altLang="en-US" sz="2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四：基于 </a:t>
            </a:r>
            <a:r>
              <a:rPr lang="en-US" altLang="zh-CN" sz="2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TTA </a:t>
            </a:r>
            <a:r>
              <a:rPr lang="zh-CN" altLang="en-US" sz="2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的模型动态演进 </a:t>
            </a:r>
            <a:endParaRPr lang="zh-CN" altLang="en-US" sz="20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20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依托</a:t>
            </a:r>
            <a:r>
              <a:rPr lang="en-US" altLang="zh-CN" sz="20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TTA</a:t>
            </a:r>
            <a:r>
              <a:rPr lang="zh-CN" altLang="en-US" sz="20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驱动模型在线演进，通过增量学习攻克环境多变导致的精度衰减难题，实现算法在生产现场的持续进化与动态调优。</a:t>
            </a:r>
            <a:endParaRPr lang="zh-CN" altLang="en-US" sz="2000" b="1">
              <a:solidFill>
                <a:schemeClr val="accent2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9" name="图片 8" descr="微信图片_2025021909242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418070" y="945515"/>
            <a:ext cx="4735195" cy="48983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69290" y="3429000"/>
            <a:ext cx="681418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三：区域态势感知的管理跨越</a:t>
            </a:r>
            <a:endParaRPr lang="zh-CN" altLang="en-US" sz="20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0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依托地理可视化实现区域态势感知，直观呈现病害轨迹与质量分布。系统为宏观调控提供量化支撑，构建起区域化“数字化植保地图”，实现从个体检测到多维管理的跃升。</a:t>
            </a:r>
            <a:endParaRPr lang="zh-CN" altLang="en-US" sz="2000" b="1">
              <a:solidFill>
                <a:schemeClr val="accent2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/>
      <p:bldP spid="8" grpId="0"/>
      <p:bldP spid="5" grpId="1"/>
      <p:bldP spid="7" grpId="1"/>
      <p:bldP spid="6" grpId="1"/>
      <p:bldP spid="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六边形 1"/>
          <p:cNvSpPr/>
          <p:nvPr/>
        </p:nvSpPr>
        <p:spPr>
          <a:xfrm>
            <a:off x="4288790" y="1485900"/>
            <a:ext cx="4265930" cy="3460750"/>
          </a:xfrm>
          <a:prstGeom prst="hexagon">
            <a:avLst>
              <a:gd name="adj" fmla="val 25009"/>
              <a:gd name="vf" fmla="val 11547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013768" y="1941195"/>
            <a:ext cx="81597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9600">
                <a:solidFill>
                  <a:srgbClr val="156389"/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rPr>
              <a:t>4</a:t>
            </a:r>
            <a:endParaRPr lang="en-US" altLang="zh-CN" sz="9600">
              <a:solidFill>
                <a:srgbClr val="156389"/>
              </a:solidFill>
              <a:latin typeface="江城律动宋" panose="02020700000000000000" charset="-122"/>
              <a:ea typeface="江城律动宋" panose="02020700000000000000" charset="-122"/>
              <a:cs typeface="江城律动宋" panose="020207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75543" y="3442970"/>
            <a:ext cx="2892425" cy="7429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r>
              <a:rPr lang="zh-CN" altLang="en-US" sz="2000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  <a:sym typeface="+mn-ea"/>
              </a:rPr>
              <a:t>功能演示及应用案例</a:t>
            </a:r>
            <a:endParaRPr lang="zh-CN" altLang="en-US" sz="2000">
              <a:solidFill>
                <a:schemeClr val="accent2">
                  <a:lumMod val="50000"/>
                </a:schemeClr>
              </a:solidFill>
              <a:latin typeface="江城律动宋" panose="02020700000000000000" charset="-122"/>
              <a:ea typeface="江城律动宋" panose="02020700000000000000" charset="-122"/>
              <a:cs typeface="江城律动宋" panose="02020700000000000000" charset="-122"/>
              <a:sym typeface="+mn-ea"/>
            </a:endParaRPr>
          </a:p>
        </p:txBody>
      </p:sp>
      <p:sp>
        <p:nvSpPr>
          <p:cNvPr id="9" name="稻壳夜秋https://www.docer.com/works?userid=555357443"/>
          <p:cNvSpPr txBox="1"/>
          <p:nvPr/>
        </p:nvSpPr>
        <p:spPr>
          <a:xfrm>
            <a:off x="5051743" y="3797300"/>
            <a:ext cx="30206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1600">
                <a:solidFill>
                  <a:srgbClr val="156389"/>
                </a:solidFill>
                <a:cs typeface="江城律动宋" panose="02020700000000000000" charset="-122"/>
                <a:sym typeface="+mn-ea"/>
              </a:rPr>
              <a:t>Function Demonstration and Application Cases</a:t>
            </a:r>
            <a:endParaRPr lang="en-US" altLang="zh-CN" sz="1600">
              <a:solidFill>
                <a:srgbClr val="156389"/>
              </a:solidFill>
              <a:cs typeface="江城律动宋" panose="020207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cxnSp>
        <p:nvCxnSpPr>
          <p:cNvPr id="8" name="直接连接符 7"/>
          <p:cNvCxnSpPr/>
          <p:nvPr/>
        </p:nvCxnSpPr>
        <p:spPr>
          <a:xfrm>
            <a:off x="429895" y="1464310"/>
            <a:ext cx="10511155" cy="15240"/>
          </a:xfrm>
          <a:prstGeom prst="line">
            <a:avLst/>
          </a:prstGeom>
          <a:ln w="12700" cmpd="sng">
            <a:solidFill>
              <a:srgbClr val="15638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775335" y="445770"/>
            <a:ext cx="722630" cy="768350"/>
            <a:chOff x="3853" y="4790"/>
            <a:chExt cx="1138" cy="1210"/>
          </a:xfrm>
        </p:grpSpPr>
        <p:sp>
          <p:nvSpPr>
            <p:cNvPr id="21" name="圆角矩形 20"/>
            <p:cNvSpPr/>
            <p:nvPr/>
          </p:nvSpPr>
          <p:spPr>
            <a:xfrm>
              <a:off x="3853" y="4790"/>
              <a:ext cx="1138" cy="1137"/>
            </a:xfrm>
            <a:prstGeom prst="roundRect">
              <a:avLst/>
            </a:prstGeom>
            <a:noFill/>
            <a:ln>
              <a:solidFill>
                <a:srgbClr val="1563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江城律动宋" panose="02020700000000000000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037" y="4790"/>
              <a:ext cx="446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4400">
                  <a:solidFill>
                    <a:srgbClr val="156389"/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</a:rPr>
                <a:t>4</a:t>
              </a:r>
              <a:endParaRPr lang="en-US" altLang="zh-CN" sz="4400">
                <a:solidFill>
                  <a:srgbClr val="156389"/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335" y="1663065"/>
            <a:ext cx="4159885" cy="4695825"/>
          </a:xfrm>
          <a:prstGeom prst="round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2258" t="1259" b="16593"/>
          <a:stretch>
            <a:fillRect/>
          </a:stretch>
        </p:blipFill>
        <p:spPr>
          <a:xfrm>
            <a:off x="7134860" y="1524000"/>
            <a:ext cx="3195955" cy="5200015"/>
          </a:xfrm>
          <a:prstGeom prst="round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576705" y="607060"/>
            <a:ext cx="3538855" cy="4419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r>
              <a:rPr lang="zh-CN" altLang="en-US" sz="28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  <a:sym typeface="+mn-ea"/>
              </a:rPr>
              <a:t>用户登录和账号注册</a:t>
            </a:r>
            <a:endParaRPr lang="zh-CN" altLang="en-US" sz="2800" b="1">
              <a:solidFill>
                <a:schemeClr val="accent2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江城律动宋" panose="020207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cxnSp>
        <p:nvCxnSpPr>
          <p:cNvPr id="8" name="直接连接符 7"/>
          <p:cNvCxnSpPr/>
          <p:nvPr/>
        </p:nvCxnSpPr>
        <p:spPr>
          <a:xfrm flipV="1">
            <a:off x="760095" y="1454150"/>
            <a:ext cx="9526905" cy="3810"/>
          </a:xfrm>
          <a:prstGeom prst="line">
            <a:avLst/>
          </a:prstGeom>
          <a:ln w="12700" cmpd="sng">
            <a:solidFill>
              <a:srgbClr val="15638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775335" y="445770"/>
            <a:ext cx="4183380" cy="768350"/>
            <a:chOff x="3853" y="4790"/>
            <a:chExt cx="6588" cy="1210"/>
          </a:xfrm>
        </p:grpSpPr>
        <p:sp>
          <p:nvSpPr>
            <p:cNvPr id="19" name="文本框 18"/>
            <p:cNvSpPr txBox="1"/>
            <p:nvPr/>
          </p:nvSpPr>
          <p:spPr>
            <a:xfrm>
              <a:off x="5320" y="5044"/>
              <a:ext cx="512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sz="2800" b="1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江城律动宋" panose="02020700000000000000" charset="-122"/>
                  <a:sym typeface="+mn-ea"/>
                </a:rPr>
                <a:t>茄子检测功能演示</a:t>
              </a:r>
              <a:endParaRPr lang="zh-CN" altLang="en-US" sz="28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  <a:sym typeface="+mn-ea"/>
              </a:endParaRP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3853" y="4790"/>
              <a:ext cx="1138" cy="1137"/>
            </a:xfrm>
            <a:prstGeom prst="roundRect">
              <a:avLst/>
            </a:prstGeom>
            <a:noFill/>
            <a:ln>
              <a:solidFill>
                <a:srgbClr val="1563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江城律动宋" panose="02020700000000000000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037" y="4790"/>
              <a:ext cx="446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4400">
                  <a:solidFill>
                    <a:srgbClr val="156389"/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</a:rPr>
                <a:t>4</a:t>
              </a:r>
              <a:endParaRPr lang="en-US" altLang="zh-CN" sz="4400">
                <a:solidFill>
                  <a:srgbClr val="156389"/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218555" y="2179955"/>
            <a:ext cx="5930265" cy="3930015"/>
          </a:xfrm>
          <a:prstGeom prst="round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4130" y="2277110"/>
            <a:ext cx="5831840" cy="3832860"/>
          </a:xfrm>
          <a:prstGeom prst="round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cxnSp>
        <p:nvCxnSpPr>
          <p:cNvPr id="8" name="直接连接符 7"/>
          <p:cNvCxnSpPr/>
          <p:nvPr/>
        </p:nvCxnSpPr>
        <p:spPr>
          <a:xfrm flipV="1">
            <a:off x="760095" y="1454150"/>
            <a:ext cx="9526905" cy="3810"/>
          </a:xfrm>
          <a:prstGeom prst="line">
            <a:avLst/>
          </a:prstGeom>
          <a:ln w="12700" cmpd="sng">
            <a:solidFill>
              <a:srgbClr val="15638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775335" y="445770"/>
            <a:ext cx="4696460" cy="768350"/>
            <a:chOff x="3853" y="4790"/>
            <a:chExt cx="7396" cy="1210"/>
          </a:xfrm>
        </p:grpSpPr>
        <p:sp>
          <p:nvSpPr>
            <p:cNvPr id="19" name="文本框 18"/>
            <p:cNvSpPr txBox="1"/>
            <p:nvPr/>
          </p:nvSpPr>
          <p:spPr>
            <a:xfrm>
              <a:off x="5320" y="5044"/>
              <a:ext cx="592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sz="2800" b="1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多模型协同检测功能</a:t>
              </a:r>
              <a:endParaRPr lang="zh-CN" altLang="en-US" sz="2800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  <a:sym typeface="+mn-ea"/>
              </a:endParaRP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3853" y="4790"/>
              <a:ext cx="1138" cy="1137"/>
            </a:xfrm>
            <a:prstGeom prst="roundRect">
              <a:avLst/>
            </a:prstGeom>
            <a:noFill/>
            <a:ln>
              <a:solidFill>
                <a:srgbClr val="1563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江城律动宋" panose="02020700000000000000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037" y="4790"/>
              <a:ext cx="446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4400">
                  <a:solidFill>
                    <a:srgbClr val="156389"/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</a:rPr>
                <a:t>4</a:t>
              </a:r>
              <a:endParaRPr lang="en-US" altLang="zh-CN" sz="4400">
                <a:solidFill>
                  <a:srgbClr val="156389"/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775335" y="160020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chemeClr val="accent2">
                  <a:lumMod val="50000"/>
                </a:schemeClr>
              </a:solidFill>
              <a:latin typeface="江城律动宋" panose="02020700000000000000" charset="-122"/>
              <a:ea typeface="江城律动宋" panose="02020700000000000000" charset="-122"/>
              <a:cs typeface="江城律动宋" panose="02020700000000000000" charset="-122"/>
              <a:sym typeface="+mn-ea"/>
            </a:endParaRPr>
          </a:p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033" y="2244725"/>
            <a:ext cx="7861935" cy="4342765"/>
          </a:xfrm>
          <a:prstGeom prst="round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92175" y="1461135"/>
            <a:ext cx="10024745" cy="7842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允许用户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同时选择一个或多个模型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进行检测，并将结果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展示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在页面以供用户对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不同模型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的检测结果进行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对比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2400" b="1">
              <a:solidFill>
                <a:schemeClr val="accent2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033" y="2248535"/>
            <a:ext cx="7861935" cy="4342765"/>
          </a:xfrm>
          <a:prstGeom prst="round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353685" y="480695"/>
            <a:ext cx="1706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6000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rPr>
              <a:t>目录</a:t>
            </a:r>
            <a:endParaRPr lang="zh-CN" sz="6000">
              <a:solidFill>
                <a:schemeClr val="accent2">
                  <a:lumMod val="50000"/>
                </a:schemeClr>
              </a:solidFill>
              <a:latin typeface="江城律动宋" panose="02020700000000000000" charset="-122"/>
              <a:ea typeface="江城律动宋" panose="02020700000000000000" charset="-122"/>
              <a:cs typeface="江城律动宋" panose="020207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255895" y="1336040"/>
            <a:ext cx="19392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240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rPr>
              <a:t>CONTENTS</a:t>
            </a:r>
            <a:endParaRPr lang="en-US" sz="2400">
              <a:ln>
                <a:noFill/>
              </a:ln>
              <a:solidFill>
                <a:schemeClr val="accent2">
                  <a:lumMod val="50000"/>
                </a:schemeClr>
              </a:solidFill>
              <a:latin typeface="江城律动宋" panose="02020700000000000000" charset="-122"/>
              <a:ea typeface="江城律动宋" panose="02020700000000000000" charset="-122"/>
              <a:cs typeface="江城律动宋" panose="020207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109470" y="1763395"/>
            <a:ext cx="7915275" cy="0"/>
          </a:xfrm>
          <a:prstGeom prst="line">
            <a:avLst/>
          </a:prstGeom>
          <a:ln w="12700" cmpd="sng">
            <a:solidFill>
              <a:srgbClr val="15638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2355850" y="2204085"/>
            <a:ext cx="4286885" cy="1040130"/>
            <a:chOff x="3853" y="4774"/>
            <a:chExt cx="6751" cy="1638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5145" y="4865"/>
              <a:ext cx="53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>
                  <a:solidFill>
                    <a:schemeClr val="accent2">
                      <a:lumMod val="50000"/>
                    </a:schemeClr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</a:rPr>
                <a:t>研究背景与技术优势</a:t>
              </a:r>
              <a:endParaRPr lang="zh-CN" altLang="en-US" sz="2800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endParaRPr>
            </a:p>
          </p:txBody>
        </p:sp>
        <p:sp>
          <p:nvSpPr>
            <p:cNvPr id="33" name="稻壳夜秋https://www.docer.com/works?userid=555357443"/>
            <p:cNvSpPr txBox="1"/>
            <p:nvPr>
              <p:custDataLst>
                <p:tags r:id="rId4"/>
              </p:custDataLst>
            </p:nvPr>
          </p:nvSpPr>
          <p:spPr>
            <a:xfrm>
              <a:off x="5211" y="5493"/>
              <a:ext cx="539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1600">
                  <a:solidFill>
                    <a:srgbClr val="156389"/>
                  </a:solidFill>
                  <a:cs typeface="江城律动宋" panose="02020700000000000000" charset="-122"/>
                  <a:sym typeface="+mn-ea"/>
                </a:rPr>
                <a:t>Research Background and technical advantages</a:t>
              </a:r>
              <a:endParaRPr lang="en-US" altLang="zh-CN" sz="1600">
                <a:solidFill>
                  <a:srgbClr val="156389"/>
                </a:solidFill>
                <a:cs typeface="江城律动宋" panose="02020700000000000000" charset="-122"/>
                <a:sym typeface="+mn-ea"/>
              </a:endParaRPr>
            </a:p>
          </p:txBody>
        </p:sp>
        <p:sp>
          <p:nvSpPr>
            <p:cNvPr id="14" name="圆角矩形 13"/>
            <p:cNvSpPr/>
            <p:nvPr>
              <p:custDataLst>
                <p:tags r:id="rId5"/>
              </p:custDataLst>
            </p:nvPr>
          </p:nvSpPr>
          <p:spPr>
            <a:xfrm>
              <a:off x="3853" y="4790"/>
              <a:ext cx="1138" cy="1137"/>
            </a:xfrm>
            <a:prstGeom prst="roundRect">
              <a:avLst/>
            </a:prstGeom>
            <a:noFill/>
            <a:ln>
              <a:solidFill>
                <a:srgbClr val="1563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cs typeface="江城律动宋" panose="020207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6"/>
              </p:custDataLst>
            </p:nvPr>
          </p:nvSpPr>
          <p:spPr>
            <a:xfrm>
              <a:off x="4011" y="4774"/>
              <a:ext cx="446" cy="144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l"/>
              <a:r>
                <a:rPr lang="en-US" altLang="zh-CN" sz="5400">
                  <a:solidFill>
                    <a:srgbClr val="156389"/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</a:rPr>
                <a:t>1</a:t>
              </a:r>
              <a:endParaRPr lang="en-US" altLang="zh-CN" sz="5400">
                <a:solidFill>
                  <a:srgbClr val="156389"/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endParaRPr>
            </a:p>
          </p:txBody>
        </p:sp>
      </p:grpSp>
      <p:grpSp>
        <p:nvGrpSpPr>
          <p:cNvPr id="11" name="组合 10"/>
          <p:cNvGrpSpPr/>
          <p:nvPr>
            <p:custDataLst>
              <p:tags r:id="rId7"/>
            </p:custDataLst>
          </p:nvPr>
        </p:nvGrpSpPr>
        <p:grpSpPr>
          <a:xfrm>
            <a:off x="6661150" y="2214245"/>
            <a:ext cx="4248150" cy="922020"/>
            <a:chOff x="3853" y="4790"/>
            <a:chExt cx="6690" cy="1452"/>
          </a:xfrm>
        </p:grpSpPr>
        <p:sp>
          <p:nvSpPr>
            <p:cNvPr id="12" name="文本框 11"/>
            <p:cNvSpPr txBox="1"/>
            <p:nvPr>
              <p:custDataLst>
                <p:tags r:id="rId8"/>
              </p:custDataLst>
            </p:nvPr>
          </p:nvSpPr>
          <p:spPr>
            <a:xfrm>
              <a:off x="5145" y="4865"/>
              <a:ext cx="276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sz="2800">
                  <a:solidFill>
                    <a:schemeClr val="accent2">
                      <a:lumMod val="50000"/>
                    </a:schemeClr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</a:rPr>
                <a:t>实现技术</a:t>
              </a:r>
              <a:endParaRPr lang="zh-CN" altLang="en-US" sz="2800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endParaRPr>
            </a:p>
          </p:txBody>
        </p:sp>
        <p:sp>
          <p:nvSpPr>
            <p:cNvPr id="13" name="稻壳夜秋https://www.docer.com/works?userid=555357443"/>
            <p:cNvSpPr txBox="1"/>
            <p:nvPr>
              <p:custDataLst>
                <p:tags r:id="rId9"/>
              </p:custDataLst>
            </p:nvPr>
          </p:nvSpPr>
          <p:spPr>
            <a:xfrm>
              <a:off x="5211" y="5493"/>
              <a:ext cx="5332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600">
                  <a:solidFill>
                    <a:srgbClr val="156389"/>
                  </a:solidFill>
                  <a:cs typeface="江城律动宋" panose="02020700000000000000" charset="-122"/>
                  <a:sym typeface="+mn-ea"/>
                </a:rPr>
                <a:t>Implementation Technology</a:t>
              </a:r>
              <a:endParaRPr lang="en-US" altLang="zh-CN" sz="1600">
                <a:solidFill>
                  <a:srgbClr val="156389"/>
                </a:solidFill>
                <a:cs typeface="江城律动宋" panose="02020700000000000000" charset="-122"/>
                <a:sym typeface="+mn-ea"/>
              </a:endParaRPr>
            </a:p>
          </p:txBody>
        </p:sp>
        <p:sp>
          <p:nvSpPr>
            <p:cNvPr id="16" name="圆角矩形 15"/>
            <p:cNvSpPr/>
            <p:nvPr>
              <p:custDataLst>
                <p:tags r:id="rId10"/>
              </p:custDataLst>
            </p:nvPr>
          </p:nvSpPr>
          <p:spPr>
            <a:xfrm>
              <a:off x="3853" y="4790"/>
              <a:ext cx="1138" cy="1137"/>
            </a:xfrm>
            <a:prstGeom prst="roundRect">
              <a:avLst/>
            </a:prstGeom>
            <a:noFill/>
            <a:ln>
              <a:solidFill>
                <a:srgbClr val="1563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cs typeface="江城律动宋" panose="02020700000000000000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1"/>
              </p:custDataLst>
            </p:nvPr>
          </p:nvSpPr>
          <p:spPr>
            <a:xfrm>
              <a:off x="3954" y="4790"/>
              <a:ext cx="446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5400">
                  <a:solidFill>
                    <a:srgbClr val="156389"/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</a:rPr>
                <a:t>2</a:t>
              </a:r>
              <a:endParaRPr lang="en-US" altLang="zh-CN" sz="5400">
                <a:solidFill>
                  <a:srgbClr val="156389"/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6591935" y="3655060"/>
            <a:ext cx="4288155" cy="1029970"/>
            <a:chOff x="3853" y="4790"/>
            <a:chExt cx="6753" cy="1622"/>
          </a:xfrm>
        </p:grpSpPr>
        <p:sp>
          <p:nvSpPr>
            <p:cNvPr id="19" name="文本框 18"/>
            <p:cNvSpPr txBox="1"/>
            <p:nvPr>
              <p:custDataLst>
                <p:tags r:id="rId13"/>
              </p:custDataLst>
            </p:nvPr>
          </p:nvSpPr>
          <p:spPr>
            <a:xfrm>
              <a:off x="5145" y="4865"/>
              <a:ext cx="546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sz="2800">
                  <a:solidFill>
                    <a:schemeClr val="accent2">
                      <a:lumMod val="50000"/>
                    </a:schemeClr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</a:rPr>
                <a:t>功能演示及应用案例</a:t>
              </a:r>
              <a:endParaRPr lang="zh-CN" altLang="en-US" sz="2800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endParaRPr>
            </a:p>
          </p:txBody>
        </p:sp>
        <p:sp>
          <p:nvSpPr>
            <p:cNvPr id="20" name="稻壳夜秋https://www.docer.com/works?userid=555357443"/>
            <p:cNvSpPr txBox="1"/>
            <p:nvPr>
              <p:custDataLst>
                <p:tags r:id="rId14"/>
              </p:custDataLst>
            </p:nvPr>
          </p:nvSpPr>
          <p:spPr>
            <a:xfrm>
              <a:off x="5211" y="5493"/>
              <a:ext cx="539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600">
                  <a:solidFill>
                    <a:srgbClr val="156389"/>
                  </a:solidFill>
                  <a:cs typeface="江城律动宋" panose="02020700000000000000" charset="-122"/>
                  <a:sym typeface="+mn-ea"/>
                </a:rPr>
                <a:t>Function Demonstration and Application Cases</a:t>
              </a:r>
              <a:endParaRPr lang="en-US" altLang="zh-CN" sz="1600">
                <a:solidFill>
                  <a:srgbClr val="156389"/>
                </a:solidFill>
                <a:cs typeface="江城律动宋" panose="02020700000000000000" charset="-122"/>
                <a:sym typeface="+mn-ea"/>
              </a:endParaRPr>
            </a:p>
          </p:txBody>
        </p:sp>
        <p:sp>
          <p:nvSpPr>
            <p:cNvPr id="21" name="圆角矩形 20"/>
            <p:cNvSpPr/>
            <p:nvPr>
              <p:custDataLst>
                <p:tags r:id="rId15"/>
              </p:custDataLst>
            </p:nvPr>
          </p:nvSpPr>
          <p:spPr>
            <a:xfrm>
              <a:off x="3853" y="4790"/>
              <a:ext cx="1138" cy="1137"/>
            </a:xfrm>
            <a:prstGeom prst="roundRect">
              <a:avLst/>
            </a:prstGeom>
            <a:noFill/>
            <a:ln>
              <a:solidFill>
                <a:srgbClr val="1563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cs typeface="江城律动宋" panose="02020700000000000000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3947" y="4790"/>
              <a:ext cx="446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5400">
                  <a:solidFill>
                    <a:srgbClr val="156389"/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</a:rPr>
                <a:t>4</a:t>
              </a:r>
              <a:endParaRPr lang="en-US" altLang="zh-CN" sz="5400">
                <a:solidFill>
                  <a:srgbClr val="156389"/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7"/>
            </p:custDataLst>
          </p:nvPr>
        </p:nvGrpSpPr>
        <p:grpSpPr>
          <a:xfrm>
            <a:off x="2355850" y="4932680"/>
            <a:ext cx="4014470" cy="922020"/>
            <a:chOff x="3853" y="4790"/>
            <a:chExt cx="6322" cy="1452"/>
          </a:xfrm>
        </p:grpSpPr>
        <p:sp>
          <p:nvSpPr>
            <p:cNvPr id="24" name="文本框 23"/>
            <p:cNvSpPr txBox="1"/>
            <p:nvPr>
              <p:custDataLst>
                <p:tags r:id="rId18"/>
              </p:custDataLst>
            </p:nvPr>
          </p:nvSpPr>
          <p:spPr>
            <a:xfrm>
              <a:off x="5145" y="4865"/>
              <a:ext cx="296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sz="2800">
                  <a:solidFill>
                    <a:schemeClr val="accent2">
                      <a:lumMod val="50000"/>
                    </a:schemeClr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</a:rPr>
                <a:t>未来憧憬</a:t>
              </a:r>
              <a:endParaRPr lang="zh-CN" altLang="en-US" sz="2800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endParaRPr>
            </a:p>
          </p:txBody>
        </p:sp>
        <p:sp>
          <p:nvSpPr>
            <p:cNvPr id="25" name="稻壳夜秋https://www.docer.com/works?userid=555357443"/>
            <p:cNvSpPr txBox="1"/>
            <p:nvPr>
              <p:custDataLst>
                <p:tags r:id="rId19"/>
              </p:custDataLst>
            </p:nvPr>
          </p:nvSpPr>
          <p:spPr>
            <a:xfrm>
              <a:off x="5211" y="5493"/>
              <a:ext cx="4964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600">
                  <a:solidFill>
                    <a:srgbClr val="156389"/>
                  </a:solidFill>
                  <a:cs typeface="江城律动宋" panose="02020700000000000000" charset="-122"/>
                  <a:sym typeface="+mn-ea"/>
                </a:rPr>
                <a:t>Aspirations for the future</a:t>
              </a:r>
              <a:endParaRPr lang="en-US" altLang="zh-CN" sz="1600">
                <a:solidFill>
                  <a:srgbClr val="156389"/>
                </a:solidFill>
                <a:cs typeface="江城律动宋" panose="02020700000000000000" charset="-122"/>
                <a:sym typeface="+mn-ea"/>
              </a:endParaRPr>
            </a:p>
          </p:txBody>
        </p:sp>
        <p:sp>
          <p:nvSpPr>
            <p:cNvPr id="26" name="圆角矩形 25"/>
            <p:cNvSpPr/>
            <p:nvPr>
              <p:custDataLst>
                <p:tags r:id="rId20"/>
              </p:custDataLst>
            </p:nvPr>
          </p:nvSpPr>
          <p:spPr>
            <a:xfrm>
              <a:off x="3853" y="4790"/>
              <a:ext cx="1138" cy="1137"/>
            </a:xfrm>
            <a:prstGeom prst="roundRect">
              <a:avLst/>
            </a:prstGeom>
            <a:noFill/>
            <a:ln>
              <a:solidFill>
                <a:srgbClr val="1563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cs typeface="江城律动宋" panose="02020700000000000000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21"/>
              </p:custDataLst>
            </p:nvPr>
          </p:nvSpPr>
          <p:spPr>
            <a:xfrm>
              <a:off x="3972" y="4790"/>
              <a:ext cx="446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5400">
                  <a:solidFill>
                    <a:srgbClr val="156389"/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</a:rPr>
                <a:t>5</a:t>
              </a:r>
              <a:endParaRPr lang="en-US" altLang="zh-CN" sz="5400">
                <a:solidFill>
                  <a:srgbClr val="156389"/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endParaRPr>
            </a:p>
          </p:txBody>
        </p:sp>
      </p:grpSp>
      <p:cxnSp>
        <p:nvCxnSpPr>
          <p:cNvPr id="29" name="直接连接符 28"/>
          <p:cNvCxnSpPr/>
          <p:nvPr/>
        </p:nvCxnSpPr>
        <p:spPr>
          <a:xfrm>
            <a:off x="2109470" y="6128385"/>
            <a:ext cx="7915275" cy="0"/>
          </a:xfrm>
          <a:prstGeom prst="line">
            <a:avLst/>
          </a:prstGeom>
          <a:ln w="12700" cmpd="sng">
            <a:solidFill>
              <a:srgbClr val="15638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>
            <p:custDataLst>
              <p:tags r:id="rId22"/>
            </p:custDataLst>
          </p:nvPr>
        </p:nvGrpSpPr>
        <p:grpSpPr>
          <a:xfrm>
            <a:off x="2355850" y="3611880"/>
            <a:ext cx="3785235" cy="922020"/>
            <a:chOff x="3853" y="4790"/>
            <a:chExt cx="5961" cy="1452"/>
          </a:xfrm>
        </p:grpSpPr>
        <p:sp>
          <p:nvSpPr>
            <p:cNvPr id="6" name="文本框 5"/>
            <p:cNvSpPr txBox="1"/>
            <p:nvPr>
              <p:custDataLst>
                <p:tags r:id="rId23"/>
              </p:custDataLst>
            </p:nvPr>
          </p:nvSpPr>
          <p:spPr>
            <a:xfrm>
              <a:off x="4838" y="4858"/>
              <a:ext cx="476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800">
                  <a:solidFill>
                    <a:schemeClr val="accent2">
                      <a:lumMod val="50000"/>
                    </a:schemeClr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  <a:sym typeface="+mn-ea"/>
                </a:rPr>
                <a:t>创</a:t>
              </a:r>
              <a:r>
                <a:rPr lang="en-US" altLang="zh-CN" sz="2800">
                  <a:solidFill>
                    <a:schemeClr val="accent2">
                      <a:lumMod val="50000"/>
                    </a:schemeClr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  <a:sym typeface="+mn-ea"/>
                </a:rPr>
                <a:t>   </a:t>
              </a:r>
              <a:r>
                <a:rPr lang="zh-CN" altLang="en-US" sz="2800">
                  <a:solidFill>
                    <a:schemeClr val="accent2">
                      <a:lumMod val="50000"/>
                    </a:schemeClr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  <a:sym typeface="+mn-ea"/>
                </a:rPr>
                <a:t>新</a:t>
              </a:r>
              <a:r>
                <a:rPr lang="en-US" altLang="zh-CN" sz="2800">
                  <a:solidFill>
                    <a:schemeClr val="accent2">
                      <a:lumMod val="50000"/>
                    </a:schemeClr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  <a:sym typeface="+mn-ea"/>
                </a:rPr>
                <a:t>   </a:t>
              </a:r>
              <a:r>
                <a:rPr lang="zh-CN" altLang="en-US" sz="2800">
                  <a:solidFill>
                    <a:schemeClr val="accent2">
                      <a:lumMod val="50000"/>
                    </a:schemeClr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  <a:sym typeface="+mn-ea"/>
                </a:rPr>
                <a:t>创</a:t>
              </a:r>
              <a:r>
                <a:rPr lang="en-US" altLang="zh-CN" sz="2800">
                  <a:solidFill>
                    <a:schemeClr val="accent2">
                      <a:lumMod val="50000"/>
                    </a:schemeClr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  <a:sym typeface="+mn-ea"/>
                </a:rPr>
                <a:t>   </a:t>
              </a:r>
              <a:r>
                <a:rPr lang="zh-CN" altLang="en-US" sz="2800">
                  <a:solidFill>
                    <a:schemeClr val="accent2">
                      <a:lumMod val="50000"/>
                    </a:schemeClr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  <a:sym typeface="+mn-ea"/>
                </a:rPr>
                <a:t>意</a:t>
              </a:r>
              <a:endParaRPr lang="zh-CN" altLang="en-US" sz="2800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  <a:sym typeface="+mn-ea"/>
              </a:endParaRPr>
            </a:p>
          </p:txBody>
        </p:sp>
        <p:sp>
          <p:nvSpPr>
            <p:cNvPr id="9" name="稻壳夜秋https://www.docer.com/works?userid=555357443"/>
            <p:cNvSpPr txBox="1"/>
            <p:nvPr>
              <p:custDataLst>
                <p:tags r:id="rId24"/>
              </p:custDataLst>
            </p:nvPr>
          </p:nvSpPr>
          <p:spPr>
            <a:xfrm>
              <a:off x="5211" y="5493"/>
              <a:ext cx="4603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1600">
                  <a:solidFill>
                    <a:srgbClr val="156389"/>
                  </a:solidFill>
                  <a:cs typeface="江城律动宋" panose="02020700000000000000" charset="-122"/>
                  <a:sym typeface="+mn-ea"/>
                </a:rPr>
                <a:t>innovation and</a:t>
              </a:r>
              <a:r>
                <a:rPr lang="zh-CN" altLang="en-US" sz="1600">
                  <a:sym typeface="+mn-ea"/>
                </a:rPr>
                <a:t> </a:t>
              </a:r>
              <a:r>
                <a:rPr lang="en-US" altLang="zh-CN" sz="1600">
                  <a:solidFill>
                    <a:srgbClr val="156389"/>
                  </a:solidFill>
                  <a:cs typeface="江城律动宋" panose="02020700000000000000" charset="-122"/>
                  <a:sym typeface="+mn-ea"/>
                </a:rPr>
                <a:t>creativity</a:t>
              </a:r>
              <a:endParaRPr lang="en-US" altLang="zh-CN" sz="1600">
                <a:solidFill>
                  <a:srgbClr val="156389"/>
                </a:solidFill>
                <a:cs typeface="江城律动宋" panose="02020700000000000000" charset="-122"/>
                <a:sym typeface="+mn-ea"/>
              </a:endParaRPr>
            </a:p>
          </p:txBody>
        </p:sp>
        <p:sp>
          <p:nvSpPr>
            <p:cNvPr id="28" name="圆角矩形 27"/>
            <p:cNvSpPr/>
            <p:nvPr>
              <p:custDataLst>
                <p:tags r:id="rId25"/>
              </p:custDataLst>
            </p:nvPr>
          </p:nvSpPr>
          <p:spPr>
            <a:xfrm>
              <a:off x="3853" y="4790"/>
              <a:ext cx="1138" cy="1137"/>
            </a:xfrm>
            <a:prstGeom prst="roundRect">
              <a:avLst/>
            </a:prstGeom>
            <a:noFill/>
            <a:ln>
              <a:solidFill>
                <a:srgbClr val="1563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cs typeface="江城律动宋" panose="02020700000000000000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26"/>
              </p:custDataLst>
            </p:nvPr>
          </p:nvSpPr>
          <p:spPr>
            <a:xfrm>
              <a:off x="3985" y="4790"/>
              <a:ext cx="446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5400">
                  <a:solidFill>
                    <a:srgbClr val="156389"/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</a:rPr>
                <a:t>3</a:t>
              </a:r>
              <a:endParaRPr lang="en-US" altLang="zh-CN" sz="5400">
                <a:solidFill>
                  <a:srgbClr val="156389"/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endParaRPr>
            </a:p>
          </p:txBody>
        </p:sp>
      </p:grpSp>
    </p:spTree>
    <p:custDataLst>
      <p:tags r:id="rId2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cxnSp>
        <p:nvCxnSpPr>
          <p:cNvPr id="8" name="直接连接符 7"/>
          <p:cNvCxnSpPr/>
          <p:nvPr/>
        </p:nvCxnSpPr>
        <p:spPr>
          <a:xfrm flipV="1">
            <a:off x="760095" y="1454150"/>
            <a:ext cx="9526905" cy="3810"/>
          </a:xfrm>
          <a:prstGeom prst="line">
            <a:avLst/>
          </a:prstGeom>
          <a:ln w="12700" cmpd="sng">
            <a:solidFill>
              <a:srgbClr val="15638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786765" y="445770"/>
            <a:ext cx="5066665" cy="768350"/>
            <a:chOff x="3853" y="4790"/>
            <a:chExt cx="7979" cy="1210"/>
          </a:xfrm>
        </p:grpSpPr>
        <p:sp>
          <p:nvSpPr>
            <p:cNvPr id="19" name="文本框 18"/>
            <p:cNvSpPr txBox="1"/>
            <p:nvPr/>
          </p:nvSpPr>
          <p:spPr>
            <a:xfrm>
              <a:off x="5156" y="5044"/>
              <a:ext cx="667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sz="2800" b="1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江城律动宋" panose="02020700000000000000" charset="-122"/>
                  <a:sym typeface="+mn-ea"/>
                </a:rPr>
                <a:t>茄子病虫害检测结果展示</a:t>
              </a:r>
              <a:endParaRPr lang="zh-CN" altLang="en-US" sz="28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  <a:sym typeface="+mn-ea"/>
              </a:endParaRP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3853" y="4790"/>
              <a:ext cx="1138" cy="1137"/>
            </a:xfrm>
            <a:prstGeom prst="roundRect">
              <a:avLst/>
            </a:prstGeom>
            <a:noFill/>
            <a:ln>
              <a:solidFill>
                <a:srgbClr val="1563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江城律动宋" panose="02020700000000000000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037" y="4790"/>
              <a:ext cx="446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4400">
                  <a:solidFill>
                    <a:srgbClr val="156389"/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</a:rPr>
                <a:t>4</a:t>
              </a:r>
              <a:endParaRPr lang="en-US" altLang="zh-CN" sz="4400">
                <a:solidFill>
                  <a:srgbClr val="156389"/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446395" y="1122045"/>
            <a:ext cx="4064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  <a:sym typeface="+mn-ea"/>
              </a:rPr>
              <a:t>——</a:t>
            </a:r>
            <a:r>
              <a:rPr lang="zh-CN" altLang="en-US" sz="1600" b="1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  <a:sym typeface="+mn-ea"/>
              </a:rPr>
              <a:t>主要功能效果</a:t>
            </a:r>
            <a:endParaRPr lang="zh-CN" altLang="en-US" sz="1600" b="1">
              <a:solidFill>
                <a:schemeClr val="accent2">
                  <a:lumMod val="50000"/>
                </a:schemeClr>
              </a:solidFill>
              <a:latin typeface="江城律动宋" panose="02020700000000000000" charset="-122"/>
              <a:ea typeface="江城律动宋" panose="02020700000000000000" charset="-122"/>
              <a:cs typeface="江城律动宋" panose="020207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r="44116"/>
          <a:stretch>
            <a:fillRect/>
          </a:stretch>
        </p:blipFill>
        <p:spPr>
          <a:xfrm>
            <a:off x="503555" y="2124075"/>
            <a:ext cx="3450590" cy="33750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870" y="2124075"/>
            <a:ext cx="4289425" cy="33756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t="868" r="41945"/>
          <a:stretch>
            <a:fillRect/>
          </a:stretch>
        </p:blipFill>
        <p:spPr>
          <a:xfrm>
            <a:off x="8667115" y="1454150"/>
            <a:ext cx="3121660" cy="524256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cxnSp>
        <p:nvCxnSpPr>
          <p:cNvPr id="8" name="直接连接符 7"/>
          <p:cNvCxnSpPr/>
          <p:nvPr/>
        </p:nvCxnSpPr>
        <p:spPr>
          <a:xfrm flipV="1">
            <a:off x="760095" y="1454150"/>
            <a:ext cx="9526905" cy="3810"/>
          </a:xfrm>
          <a:prstGeom prst="line">
            <a:avLst/>
          </a:prstGeom>
          <a:ln w="12700" cmpd="sng">
            <a:solidFill>
              <a:srgbClr val="15638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786765" y="445770"/>
            <a:ext cx="3442970" cy="768350"/>
            <a:chOff x="3853" y="4790"/>
            <a:chExt cx="5422" cy="1210"/>
          </a:xfrm>
        </p:grpSpPr>
        <p:sp>
          <p:nvSpPr>
            <p:cNvPr id="19" name="文本框 18"/>
            <p:cNvSpPr txBox="1"/>
            <p:nvPr/>
          </p:nvSpPr>
          <p:spPr>
            <a:xfrm>
              <a:off x="5197" y="5044"/>
              <a:ext cx="407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sz="2800" b="1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江城律动宋" panose="02020700000000000000" charset="-122"/>
                  <a:sym typeface="+mn-ea"/>
                </a:rPr>
                <a:t>茄子品相检测</a:t>
              </a:r>
              <a:endParaRPr lang="zh-CN" altLang="en-US" sz="28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  <a:sym typeface="+mn-ea"/>
              </a:endParaRP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3853" y="4790"/>
              <a:ext cx="1138" cy="1137"/>
            </a:xfrm>
            <a:prstGeom prst="roundRect">
              <a:avLst/>
            </a:prstGeom>
            <a:noFill/>
            <a:ln>
              <a:solidFill>
                <a:srgbClr val="1563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江城律动宋" panose="02020700000000000000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037" y="4790"/>
              <a:ext cx="446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4400">
                  <a:solidFill>
                    <a:srgbClr val="156389"/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</a:rPr>
                <a:t>4</a:t>
              </a:r>
              <a:endParaRPr lang="en-US" altLang="zh-CN" sz="4400">
                <a:solidFill>
                  <a:srgbClr val="156389"/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446395" y="1122045"/>
            <a:ext cx="4064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  <a:sym typeface="+mn-ea"/>
              </a:rPr>
              <a:t>——</a:t>
            </a:r>
            <a:r>
              <a:rPr lang="zh-CN" altLang="en-US" sz="1200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  <a:sym typeface="+mn-ea"/>
              </a:rPr>
              <a:t>主要功能效果</a:t>
            </a:r>
            <a:endParaRPr lang="zh-CN" altLang="en-US" sz="1200">
              <a:solidFill>
                <a:schemeClr val="accent2">
                  <a:lumMod val="50000"/>
                </a:schemeClr>
              </a:solidFill>
              <a:latin typeface="江城律动宋" panose="02020700000000000000" charset="-122"/>
              <a:ea typeface="江城律动宋" panose="02020700000000000000" charset="-122"/>
              <a:cs typeface="江城律动宋" panose="020207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t="17" r="41531"/>
          <a:stretch>
            <a:fillRect/>
          </a:stretch>
        </p:blipFill>
        <p:spPr>
          <a:xfrm>
            <a:off x="8192770" y="1457960"/>
            <a:ext cx="3206115" cy="517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-413" r="42089"/>
          <a:stretch>
            <a:fillRect/>
          </a:stretch>
        </p:blipFill>
        <p:spPr>
          <a:xfrm>
            <a:off x="576580" y="1790065"/>
            <a:ext cx="3184525" cy="38557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t="9783"/>
          <a:stretch>
            <a:fillRect/>
          </a:stretch>
        </p:blipFill>
        <p:spPr>
          <a:xfrm>
            <a:off x="4050030" y="2019935"/>
            <a:ext cx="3990340" cy="363410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cxnSp>
        <p:nvCxnSpPr>
          <p:cNvPr id="8" name="直接连接符 7"/>
          <p:cNvCxnSpPr/>
          <p:nvPr/>
        </p:nvCxnSpPr>
        <p:spPr>
          <a:xfrm flipV="1">
            <a:off x="760095" y="1454150"/>
            <a:ext cx="9526905" cy="3810"/>
          </a:xfrm>
          <a:prstGeom prst="line">
            <a:avLst/>
          </a:prstGeom>
          <a:ln w="12700" cmpd="sng">
            <a:solidFill>
              <a:srgbClr val="15638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786765" y="445770"/>
            <a:ext cx="3998595" cy="768350"/>
            <a:chOff x="3853" y="4790"/>
            <a:chExt cx="6297" cy="1210"/>
          </a:xfrm>
        </p:grpSpPr>
        <p:sp>
          <p:nvSpPr>
            <p:cNvPr id="19" name="文本框 18"/>
            <p:cNvSpPr txBox="1"/>
            <p:nvPr/>
          </p:nvSpPr>
          <p:spPr>
            <a:xfrm>
              <a:off x="5320" y="5031"/>
              <a:ext cx="4830" cy="72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dist"/>
              <a:r>
                <a:rPr lang="zh-CN" altLang="en-US" sz="2800" b="1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江城律动宋" panose="02020700000000000000" charset="-122"/>
                  <a:sym typeface="+mn-ea"/>
                </a:rPr>
                <a:t>茄子多模型检测</a:t>
              </a:r>
              <a:endParaRPr lang="zh-CN" altLang="en-US" sz="28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  <a:sym typeface="+mn-ea"/>
              </a:endParaRP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3853" y="4790"/>
              <a:ext cx="1138" cy="1137"/>
            </a:xfrm>
            <a:prstGeom prst="roundRect">
              <a:avLst/>
            </a:prstGeom>
            <a:noFill/>
            <a:ln>
              <a:solidFill>
                <a:srgbClr val="1563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江城律动宋" panose="02020700000000000000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037" y="4790"/>
              <a:ext cx="446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4400">
                  <a:solidFill>
                    <a:srgbClr val="156389"/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</a:rPr>
                <a:t>4</a:t>
              </a:r>
              <a:endParaRPr lang="en-US" altLang="zh-CN" sz="4400">
                <a:solidFill>
                  <a:srgbClr val="156389"/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446395" y="1122045"/>
            <a:ext cx="4064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  <a:sym typeface="+mn-ea"/>
              </a:rPr>
              <a:t>——</a:t>
            </a:r>
            <a:r>
              <a:rPr lang="zh-CN" altLang="en-US" sz="1200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  <a:sym typeface="+mn-ea"/>
              </a:rPr>
              <a:t>主要功能效果</a:t>
            </a:r>
            <a:endParaRPr lang="zh-CN" altLang="en-US" sz="1200">
              <a:solidFill>
                <a:schemeClr val="accent2">
                  <a:lumMod val="50000"/>
                </a:schemeClr>
              </a:solidFill>
              <a:latin typeface="江城律动宋" panose="02020700000000000000" charset="-122"/>
              <a:ea typeface="江城律动宋" panose="02020700000000000000" charset="-122"/>
              <a:cs typeface="江城律动宋" panose="020207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25655"/>
          <a:stretch>
            <a:fillRect/>
          </a:stretch>
        </p:blipFill>
        <p:spPr>
          <a:xfrm>
            <a:off x="0" y="3987165"/>
            <a:ext cx="5967730" cy="1926590"/>
          </a:xfrm>
          <a:prstGeom prst="rect">
            <a:avLst/>
          </a:prstGeom>
        </p:spPr>
      </p:pic>
      <p:pic>
        <p:nvPicPr>
          <p:cNvPr id="7" name="图片 6" descr="微信图片_20250219172605"/>
          <p:cNvPicPr>
            <a:picLocks noChangeAspect="1"/>
          </p:cNvPicPr>
          <p:nvPr/>
        </p:nvPicPr>
        <p:blipFill>
          <a:blip r:embed="rId3"/>
          <a:srcRect t="13895"/>
          <a:stretch>
            <a:fillRect/>
          </a:stretch>
        </p:blipFill>
        <p:spPr>
          <a:xfrm>
            <a:off x="6096000" y="1593215"/>
            <a:ext cx="5709920" cy="4265930"/>
          </a:xfrm>
          <a:prstGeom prst="rect">
            <a:avLst/>
          </a:prstGeom>
        </p:spPr>
      </p:pic>
      <p:pic>
        <p:nvPicPr>
          <p:cNvPr id="9" name="图片 8" descr="微信图片_20250219172601"/>
          <p:cNvPicPr>
            <a:picLocks noChangeAspect="1"/>
          </p:cNvPicPr>
          <p:nvPr/>
        </p:nvPicPr>
        <p:blipFill>
          <a:blip r:embed="rId4"/>
          <a:srcRect t="19944"/>
          <a:stretch>
            <a:fillRect/>
          </a:stretch>
        </p:blipFill>
        <p:spPr>
          <a:xfrm>
            <a:off x="441960" y="1454150"/>
            <a:ext cx="5184140" cy="22929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cxnSp>
        <p:nvCxnSpPr>
          <p:cNvPr id="8" name="直接连接符 7"/>
          <p:cNvCxnSpPr/>
          <p:nvPr/>
        </p:nvCxnSpPr>
        <p:spPr>
          <a:xfrm>
            <a:off x="760095" y="1457960"/>
            <a:ext cx="10219055" cy="8890"/>
          </a:xfrm>
          <a:prstGeom prst="line">
            <a:avLst/>
          </a:prstGeom>
          <a:ln w="12700" cmpd="sng">
            <a:solidFill>
              <a:srgbClr val="15638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775335" y="445770"/>
            <a:ext cx="4791710" cy="768350"/>
            <a:chOff x="3853" y="4790"/>
            <a:chExt cx="7546" cy="1210"/>
          </a:xfrm>
        </p:grpSpPr>
        <p:sp>
          <p:nvSpPr>
            <p:cNvPr id="19" name="文本框 18"/>
            <p:cNvSpPr txBox="1"/>
            <p:nvPr/>
          </p:nvSpPr>
          <p:spPr>
            <a:xfrm>
              <a:off x="5320" y="4865"/>
              <a:ext cx="4078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sz="2000">
                  <a:solidFill>
                    <a:schemeClr val="accent2">
                      <a:lumMod val="50000"/>
                    </a:schemeClr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  <a:sym typeface="+mn-ea"/>
                </a:rPr>
                <a:t>功能演示及</a:t>
              </a:r>
              <a:r>
                <a:rPr lang="zh-CN" altLang="en-US" sz="2000">
                  <a:solidFill>
                    <a:schemeClr val="accent2">
                      <a:lumMod val="50000"/>
                    </a:schemeClr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  <a:sym typeface="+mn-ea"/>
                </a:rPr>
                <a:t>应用案例</a:t>
              </a:r>
              <a:endParaRPr lang="zh-CN" altLang="en-US" sz="2000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  <a:sym typeface="+mn-ea"/>
              </a:endParaRPr>
            </a:p>
          </p:txBody>
        </p:sp>
        <p:sp>
          <p:nvSpPr>
            <p:cNvPr id="20" name="稻壳夜秋https://www.docer.com/works?userid=555357443"/>
            <p:cNvSpPr txBox="1"/>
            <p:nvPr/>
          </p:nvSpPr>
          <p:spPr>
            <a:xfrm>
              <a:off x="5211" y="5493"/>
              <a:ext cx="6188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1200">
                  <a:solidFill>
                    <a:srgbClr val="156389"/>
                  </a:solidFill>
                  <a:cs typeface="江城律动宋" panose="02020700000000000000" charset="-122"/>
                  <a:sym typeface="+mn-ea"/>
                </a:rPr>
                <a:t>Function Demonstration and Application Cases</a:t>
              </a:r>
              <a:endParaRPr lang="zh-CN" altLang="en-US" sz="1200">
                <a:solidFill>
                  <a:srgbClr val="156389"/>
                </a:solidFill>
                <a:cs typeface="江城律动宋" panose="02020700000000000000" charset="-122"/>
                <a:sym typeface="+mn-ea"/>
              </a:endParaRP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3853" y="4790"/>
              <a:ext cx="1138" cy="1137"/>
            </a:xfrm>
            <a:prstGeom prst="roundRect">
              <a:avLst/>
            </a:prstGeom>
            <a:noFill/>
            <a:ln>
              <a:solidFill>
                <a:srgbClr val="1563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江城律动宋" panose="02020700000000000000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037" y="4790"/>
              <a:ext cx="446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4400">
                  <a:solidFill>
                    <a:srgbClr val="156389"/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</a:rPr>
                <a:t>4</a:t>
              </a:r>
              <a:endParaRPr lang="en-US" altLang="zh-CN" sz="4400">
                <a:solidFill>
                  <a:srgbClr val="156389"/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92175" y="2032635"/>
            <a:ext cx="3090545" cy="441134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784985" y="1538605"/>
            <a:ext cx="10985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  <a:sym typeface="+mn-ea"/>
              </a:rPr>
              <a:t>农业采摘</a:t>
            </a:r>
            <a:endParaRPr lang="zh-CN" altLang="en-US">
              <a:solidFill>
                <a:schemeClr val="accent2">
                  <a:lumMod val="50000"/>
                </a:schemeClr>
              </a:solidFill>
              <a:latin typeface="江城律动宋" panose="02020700000000000000" charset="-122"/>
              <a:ea typeface="江城律动宋" panose="02020700000000000000" charset="-122"/>
              <a:cs typeface="江城律动宋" panose="020207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206240" y="2059305"/>
            <a:ext cx="2880360" cy="42926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5006340" y="1538605"/>
            <a:ext cx="11938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  <a:sym typeface="+mn-ea"/>
              </a:rPr>
              <a:t>市场销售</a:t>
            </a:r>
            <a:endParaRPr lang="zh-CN" altLang="en-US">
              <a:solidFill>
                <a:schemeClr val="accent2">
                  <a:lumMod val="50000"/>
                </a:schemeClr>
              </a:solidFill>
              <a:latin typeface="江城律动宋" panose="02020700000000000000" charset="-122"/>
              <a:ea typeface="江城律动宋" panose="02020700000000000000" charset="-122"/>
              <a:cs typeface="江城律动宋" panose="020207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425055" y="2053590"/>
            <a:ext cx="3576320" cy="429006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8682355" y="1538605"/>
            <a:ext cx="1200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  <a:sym typeface="+mn-ea"/>
              </a:rPr>
              <a:t>家庭烹饪</a:t>
            </a:r>
            <a:endParaRPr lang="zh-CN" altLang="en-US">
              <a:solidFill>
                <a:schemeClr val="accent2">
                  <a:lumMod val="50000"/>
                </a:schemeClr>
              </a:solidFill>
              <a:latin typeface="江城律动宋" panose="02020700000000000000" charset="-122"/>
              <a:ea typeface="江城律动宋" panose="02020700000000000000" charset="-122"/>
              <a:cs typeface="江城律动宋" panose="020207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16550" y="1110615"/>
            <a:ext cx="16700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  <a:sym typeface="+mn-ea"/>
              </a:rPr>
              <a:t>——</a:t>
            </a:r>
            <a:r>
              <a:rPr lang="zh-CN" altLang="en-US" sz="1200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  <a:sym typeface="+mn-ea"/>
              </a:rPr>
              <a:t>应用案例</a:t>
            </a:r>
            <a:endParaRPr lang="zh-CN" altLang="en-US" sz="1200"/>
          </a:p>
        </p:txBody>
      </p:sp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9" grpId="0"/>
      <p:bldP spid="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cxnSp>
        <p:nvCxnSpPr>
          <p:cNvPr id="8" name="直接连接符 7"/>
          <p:cNvCxnSpPr/>
          <p:nvPr/>
        </p:nvCxnSpPr>
        <p:spPr>
          <a:xfrm flipV="1">
            <a:off x="760095" y="1454150"/>
            <a:ext cx="9526905" cy="3810"/>
          </a:xfrm>
          <a:prstGeom prst="line">
            <a:avLst/>
          </a:prstGeom>
          <a:ln w="12700" cmpd="sng">
            <a:solidFill>
              <a:srgbClr val="15638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775335" y="445770"/>
            <a:ext cx="4918710" cy="768350"/>
            <a:chOff x="3853" y="4790"/>
            <a:chExt cx="7746" cy="1210"/>
          </a:xfrm>
        </p:grpSpPr>
        <p:sp>
          <p:nvSpPr>
            <p:cNvPr id="19" name="文本框 18"/>
            <p:cNvSpPr txBox="1"/>
            <p:nvPr/>
          </p:nvSpPr>
          <p:spPr>
            <a:xfrm>
              <a:off x="5320" y="5047"/>
              <a:ext cx="6279" cy="69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dist"/>
              <a:r>
                <a:rPr lang="zh-CN" altLang="en-US" sz="2000">
                  <a:solidFill>
                    <a:schemeClr val="accent2">
                      <a:lumMod val="50000"/>
                    </a:schemeClr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  <a:sym typeface="+mn-ea"/>
                </a:rPr>
                <a:t>基于大语言模型的跨模态诊疗室</a:t>
              </a:r>
              <a:endParaRPr lang="zh-CN" altLang="en-US" sz="2000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  <a:sym typeface="+mn-ea"/>
              </a:endParaRPr>
            </a:p>
            <a:p>
              <a:pPr algn="dist"/>
              <a:endParaRPr lang="zh-CN" altLang="en-US" sz="2000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  <a:sym typeface="+mn-ea"/>
              </a:endParaRP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3853" y="4790"/>
              <a:ext cx="1138" cy="1137"/>
            </a:xfrm>
            <a:prstGeom prst="roundRect">
              <a:avLst/>
            </a:prstGeom>
            <a:noFill/>
            <a:ln>
              <a:solidFill>
                <a:srgbClr val="1563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江城律动宋" panose="02020700000000000000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037" y="4790"/>
              <a:ext cx="446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4400">
                  <a:solidFill>
                    <a:srgbClr val="156389"/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</a:rPr>
                <a:t>4</a:t>
              </a:r>
              <a:endParaRPr lang="en-US" altLang="zh-CN" sz="4400">
                <a:solidFill>
                  <a:srgbClr val="156389"/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50" y="1861185"/>
            <a:ext cx="11308080" cy="4436110"/>
          </a:xfrm>
          <a:prstGeom prst="round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cxnSp>
        <p:nvCxnSpPr>
          <p:cNvPr id="8" name="直接连接符 7"/>
          <p:cNvCxnSpPr/>
          <p:nvPr/>
        </p:nvCxnSpPr>
        <p:spPr>
          <a:xfrm flipV="1">
            <a:off x="760095" y="1454150"/>
            <a:ext cx="9526905" cy="3810"/>
          </a:xfrm>
          <a:prstGeom prst="line">
            <a:avLst/>
          </a:prstGeom>
          <a:ln w="12700" cmpd="sng">
            <a:solidFill>
              <a:srgbClr val="15638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21408" t="7925" r="21650" b="35843"/>
          <a:stretch>
            <a:fillRect/>
          </a:stretch>
        </p:blipFill>
        <p:spPr>
          <a:xfrm>
            <a:off x="1080135" y="1545590"/>
            <a:ext cx="9517380" cy="5172710"/>
          </a:xfrm>
          <a:prstGeom prst="round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775335" y="445770"/>
            <a:ext cx="6701155" cy="768350"/>
            <a:chOff x="3853" y="4790"/>
            <a:chExt cx="10553" cy="1210"/>
          </a:xfrm>
        </p:grpSpPr>
        <p:sp>
          <p:nvSpPr>
            <p:cNvPr id="19" name="文本框 18"/>
            <p:cNvSpPr txBox="1"/>
            <p:nvPr/>
          </p:nvSpPr>
          <p:spPr>
            <a:xfrm>
              <a:off x="5320" y="5098"/>
              <a:ext cx="908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sz="2800" b="1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功</a:t>
              </a:r>
              <a:r>
                <a:rPr lang="zh-CN" altLang="en-US" sz="2800" b="1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基于</a:t>
              </a:r>
              <a:r>
                <a:rPr lang="en-US" altLang="zh-CN" sz="2800" b="1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TTA</a:t>
              </a:r>
              <a:r>
                <a:rPr lang="zh-CN" altLang="en-US" sz="2800" b="1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模型</a:t>
              </a:r>
              <a:r>
                <a:rPr lang="en-US" altLang="zh-CN" sz="2800" b="1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“</a:t>
              </a:r>
              <a:r>
                <a:rPr lang="zh-CN" altLang="en-US" sz="2800" b="1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自演进</a:t>
              </a:r>
              <a:r>
                <a:rPr lang="en-US" altLang="zh-CN" sz="2800" b="1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”</a:t>
              </a:r>
              <a:r>
                <a:rPr lang="zh-CN" altLang="en-US" sz="2800" b="1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控制中心</a:t>
              </a:r>
              <a:endParaRPr lang="zh-CN" altLang="en-US" sz="28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3853" y="4790"/>
              <a:ext cx="1138" cy="1137"/>
            </a:xfrm>
            <a:prstGeom prst="roundRect">
              <a:avLst/>
            </a:prstGeom>
            <a:noFill/>
            <a:ln>
              <a:solidFill>
                <a:srgbClr val="1563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江城律动宋" panose="02020700000000000000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037" y="4790"/>
              <a:ext cx="446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4400">
                  <a:solidFill>
                    <a:srgbClr val="156389"/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</a:rPr>
                <a:t>4</a:t>
              </a:r>
              <a:endParaRPr lang="en-US" altLang="zh-CN" sz="4400">
                <a:solidFill>
                  <a:srgbClr val="156389"/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endParaRPr>
            </a:p>
          </p:txBody>
        </p: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cxnSp>
        <p:nvCxnSpPr>
          <p:cNvPr id="8" name="直接连接符 7"/>
          <p:cNvCxnSpPr/>
          <p:nvPr/>
        </p:nvCxnSpPr>
        <p:spPr>
          <a:xfrm flipV="1">
            <a:off x="760095" y="1454150"/>
            <a:ext cx="9526905" cy="3810"/>
          </a:xfrm>
          <a:prstGeom prst="line">
            <a:avLst/>
          </a:prstGeom>
          <a:ln w="12700" cmpd="sng">
            <a:solidFill>
              <a:srgbClr val="15638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775335" y="445770"/>
            <a:ext cx="3711575" cy="768350"/>
            <a:chOff x="3853" y="4790"/>
            <a:chExt cx="5845" cy="1210"/>
          </a:xfrm>
        </p:grpSpPr>
        <p:sp>
          <p:nvSpPr>
            <p:cNvPr id="19" name="文本框 18"/>
            <p:cNvSpPr txBox="1"/>
            <p:nvPr/>
          </p:nvSpPr>
          <p:spPr>
            <a:xfrm>
              <a:off x="5170" y="5051"/>
              <a:ext cx="4528" cy="68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dist"/>
              <a:r>
                <a:rPr lang="zh-CN" altLang="en-US" sz="2800" b="1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江城律动宋" panose="02020700000000000000" charset="-122"/>
                  <a:sym typeface="+mn-ea"/>
                </a:rPr>
                <a:t>地理可视化大屏</a:t>
              </a:r>
              <a:endParaRPr lang="zh-CN" altLang="en-US" sz="28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  <a:sym typeface="+mn-ea"/>
              </a:endParaRP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3853" y="4790"/>
              <a:ext cx="1138" cy="1137"/>
            </a:xfrm>
            <a:prstGeom prst="roundRect">
              <a:avLst/>
            </a:prstGeom>
            <a:noFill/>
            <a:ln>
              <a:solidFill>
                <a:srgbClr val="1563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江城律动宋" panose="02020700000000000000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037" y="4790"/>
              <a:ext cx="446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4400">
                  <a:solidFill>
                    <a:srgbClr val="156389"/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</a:rPr>
                <a:t>4</a:t>
              </a:r>
              <a:endParaRPr lang="en-US" altLang="zh-CN" sz="4400">
                <a:solidFill>
                  <a:srgbClr val="156389"/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25587" t="7651" r="24059" b="16122"/>
          <a:stretch>
            <a:fillRect/>
          </a:stretch>
        </p:blipFill>
        <p:spPr>
          <a:xfrm>
            <a:off x="2171700" y="1454150"/>
            <a:ext cx="6909435" cy="5191125"/>
          </a:xfrm>
          <a:prstGeom prst="round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cxnSp>
        <p:nvCxnSpPr>
          <p:cNvPr id="8" name="直接连接符 7"/>
          <p:cNvCxnSpPr/>
          <p:nvPr/>
        </p:nvCxnSpPr>
        <p:spPr>
          <a:xfrm flipV="1">
            <a:off x="760095" y="1454150"/>
            <a:ext cx="9526905" cy="3810"/>
          </a:xfrm>
          <a:prstGeom prst="line">
            <a:avLst/>
          </a:prstGeom>
          <a:ln w="12700" cmpd="sng">
            <a:solidFill>
              <a:srgbClr val="15638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775335" y="445770"/>
            <a:ext cx="10786745" cy="768350"/>
            <a:chOff x="3853" y="4790"/>
            <a:chExt cx="16987" cy="1210"/>
          </a:xfrm>
        </p:grpSpPr>
        <p:sp>
          <p:nvSpPr>
            <p:cNvPr id="19" name="文本框 18"/>
            <p:cNvSpPr txBox="1"/>
            <p:nvPr/>
          </p:nvSpPr>
          <p:spPr>
            <a:xfrm>
              <a:off x="5101" y="4948"/>
              <a:ext cx="1573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sz="2800" b="1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江城律动宋" panose="02020700000000000000" charset="-122"/>
                  <a:sym typeface="+mn-ea"/>
                </a:rPr>
                <a:t>茄子健康百科：查阅各类病虫害症状与防治建议以及品相类型</a:t>
              </a:r>
              <a:endParaRPr lang="zh-CN" altLang="en-US" sz="28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  <a:sym typeface="+mn-ea"/>
              </a:endParaRP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3853" y="4790"/>
              <a:ext cx="1138" cy="1137"/>
            </a:xfrm>
            <a:prstGeom prst="roundRect">
              <a:avLst/>
            </a:prstGeom>
            <a:noFill/>
            <a:ln>
              <a:solidFill>
                <a:srgbClr val="1563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江城律动宋" panose="02020700000000000000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037" y="4790"/>
              <a:ext cx="446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4400">
                  <a:solidFill>
                    <a:srgbClr val="156389"/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</a:rPr>
                <a:t>4</a:t>
              </a:r>
              <a:endParaRPr lang="en-US" altLang="zh-CN" sz="4400">
                <a:solidFill>
                  <a:srgbClr val="156389"/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21342" t="14440" r="21716" b="25854"/>
          <a:stretch>
            <a:fillRect/>
          </a:stretch>
        </p:blipFill>
        <p:spPr>
          <a:xfrm>
            <a:off x="1830070" y="1572895"/>
            <a:ext cx="8737600" cy="5043805"/>
          </a:xfrm>
          <a:prstGeom prst="round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cxnSp>
        <p:nvCxnSpPr>
          <p:cNvPr id="8" name="直接连接符 7"/>
          <p:cNvCxnSpPr/>
          <p:nvPr/>
        </p:nvCxnSpPr>
        <p:spPr>
          <a:xfrm flipV="1">
            <a:off x="760095" y="1454150"/>
            <a:ext cx="9526905" cy="3810"/>
          </a:xfrm>
          <a:prstGeom prst="line">
            <a:avLst/>
          </a:prstGeom>
          <a:ln w="12700" cmpd="sng">
            <a:solidFill>
              <a:srgbClr val="15638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775335" y="445770"/>
            <a:ext cx="8356600" cy="768350"/>
            <a:chOff x="3853" y="4790"/>
            <a:chExt cx="13160" cy="1210"/>
          </a:xfrm>
        </p:grpSpPr>
        <p:sp>
          <p:nvSpPr>
            <p:cNvPr id="19" name="文本框 18"/>
            <p:cNvSpPr txBox="1"/>
            <p:nvPr/>
          </p:nvSpPr>
          <p:spPr>
            <a:xfrm>
              <a:off x="5320" y="5044"/>
              <a:ext cx="1169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sz="2800" b="1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江城律动宋" panose="02020700000000000000" charset="-122"/>
                  <a:sym typeface="+mn-ea"/>
                </a:rPr>
                <a:t>病虫害检测结果的查看和个人资料的查看</a:t>
              </a:r>
              <a:endParaRPr lang="en-US" altLang="zh-CN" sz="28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  <a:sym typeface="+mn-ea"/>
              </a:endParaRP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3853" y="4790"/>
              <a:ext cx="1138" cy="1137"/>
            </a:xfrm>
            <a:prstGeom prst="roundRect">
              <a:avLst/>
            </a:prstGeom>
            <a:noFill/>
            <a:ln>
              <a:solidFill>
                <a:srgbClr val="1563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江城律动宋" panose="02020700000000000000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037" y="4790"/>
              <a:ext cx="446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4400">
                  <a:solidFill>
                    <a:srgbClr val="156389"/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</a:rPr>
                <a:t>4</a:t>
              </a:r>
              <a:endParaRPr lang="en-US" altLang="zh-CN" sz="4400">
                <a:solidFill>
                  <a:srgbClr val="156389"/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175" y="1523365"/>
            <a:ext cx="5003165" cy="48342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36358" t="13937" r="35878" b="19761"/>
          <a:stretch>
            <a:fillRect/>
          </a:stretch>
        </p:blipFill>
        <p:spPr>
          <a:xfrm>
            <a:off x="6466840" y="1523365"/>
            <a:ext cx="3820160" cy="50222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cxnSp>
        <p:nvCxnSpPr>
          <p:cNvPr id="8" name="直接连接符 7"/>
          <p:cNvCxnSpPr/>
          <p:nvPr/>
        </p:nvCxnSpPr>
        <p:spPr>
          <a:xfrm flipV="1">
            <a:off x="760095" y="1454150"/>
            <a:ext cx="9526905" cy="3810"/>
          </a:xfrm>
          <a:prstGeom prst="line">
            <a:avLst/>
          </a:prstGeom>
          <a:ln w="12700" cmpd="sng">
            <a:solidFill>
              <a:srgbClr val="15638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775335" y="445770"/>
            <a:ext cx="6264275" cy="768350"/>
            <a:chOff x="3853" y="4790"/>
            <a:chExt cx="9865" cy="1210"/>
          </a:xfrm>
        </p:grpSpPr>
        <p:sp>
          <p:nvSpPr>
            <p:cNvPr id="19" name="文本框 18"/>
            <p:cNvSpPr txBox="1"/>
            <p:nvPr/>
          </p:nvSpPr>
          <p:spPr>
            <a:xfrm>
              <a:off x="5320" y="5044"/>
              <a:ext cx="839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sz="2800" b="1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江城律动宋" panose="02020700000000000000" charset="-122"/>
                  <a:sym typeface="+mn-ea"/>
                </a:rPr>
                <a:t>普通用户和管理员公告页面</a:t>
              </a:r>
              <a:endParaRPr lang="zh-CN" altLang="en-US" sz="28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  <a:sym typeface="+mn-ea"/>
              </a:endParaRP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3853" y="4790"/>
              <a:ext cx="1138" cy="1137"/>
            </a:xfrm>
            <a:prstGeom prst="roundRect">
              <a:avLst/>
            </a:prstGeom>
            <a:noFill/>
            <a:ln>
              <a:solidFill>
                <a:srgbClr val="1563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江城律动宋" panose="02020700000000000000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037" y="4790"/>
              <a:ext cx="446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4400">
                  <a:solidFill>
                    <a:srgbClr val="156389"/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</a:rPr>
                <a:t>4</a:t>
              </a:r>
              <a:endParaRPr lang="en-US" altLang="zh-CN" sz="4400">
                <a:solidFill>
                  <a:srgbClr val="156389"/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790" y="4344670"/>
            <a:ext cx="6890385" cy="21926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790" y="1551305"/>
            <a:ext cx="6890385" cy="27933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六边形 5"/>
          <p:cNvSpPr/>
          <p:nvPr/>
        </p:nvSpPr>
        <p:spPr>
          <a:xfrm>
            <a:off x="4209415" y="1478915"/>
            <a:ext cx="4080510" cy="3418840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781040" y="1824990"/>
            <a:ext cx="10433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9600">
                <a:solidFill>
                  <a:srgbClr val="156389"/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rPr>
              <a:t>1</a:t>
            </a:r>
            <a:endParaRPr lang="en-US" altLang="zh-CN" sz="9600">
              <a:solidFill>
                <a:srgbClr val="156389"/>
              </a:solidFill>
              <a:latin typeface="江城律动宋" panose="02020700000000000000" charset="-122"/>
              <a:ea typeface="江城律动宋" panose="02020700000000000000" charset="-122"/>
              <a:cs typeface="江城律动宋" panose="020207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75860" y="3393440"/>
            <a:ext cx="2737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rPr>
              <a:t>研究背景与</a:t>
            </a:r>
            <a:r>
              <a:rPr lang="zh-CN" altLang="en-US" sz="2000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  <a:sym typeface="+mn-ea"/>
              </a:rPr>
              <a:t>技术优势</a:t>
            </a:r>
            <a:endParaRPr lang="zh-CN" altLang="en-US" sz="2000">
              <a:solidFill>
                <a:schemeClr val="accent2">
                  <a:lumMod val="50000"/>
                </a:schemeClr>
              </a:solidFill>
              <a:latin typeface="江城律动宋" panose="02020700000000000000" charset="-122"/>
              <a:ea typeface="江城律动宋" panose="02020700000000000000" charset="-122"/>
              <a:cs typeface="江城律动宋" panose="02020700000000000000" charset="-122"/>
            </a:endParaRPr>
          </a:p>
        </p:txBody>
      </p:sp>
      <p:sp>
        <p:nvSpPr>
          <p:cNvPr id="9" name="稻壳夜秋https://www.docer.com/works?userid=555357443"/>
          <p:cNvSpPr txBox="1"/>
          <p:nvPr/>
        </p:nvSpPr>
        <p:spPr>
          <a:xfrm>
            <a:off x="4785995" y="3773805"/>
            <a:ext cx="29273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1600">
                <a:solidFill>
                  <a:srgbClr val="156389"/>
                </a:solidFill>
                <a:cs typeface="江城律动宋" panose="02020700000000000000" charset="-122"/>
                <a:sym typeface="+mn-ea"/>
              </a:rPr>
              <a:t>Research Background and technical advantages</a:t>
            </a:r>
            <a:endParaRPr lang="zh-CN" altLang="en-US" sz="1600">
              <a:solidFill>
                <a:srgbClr val="156389"/>
              </a:solidFill>
              <a:cs typeface="江城律动宋" panose="020207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82235" y="26511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六边形 1"/>
          <p:cNvSpPr/>
          <p:nvPr/>
        </p:nvSpPr>
        <p:spPr>
          <a:xfrm>
            <a:off x="4373880" y="1423035"/>
            <a:ext cx="4170045" cy="3432810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050915" y="1786890"/>
            <a:ext cx="81597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9600">
                <a:solidFill>
                  <a:srgbClr val="156389"/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rPr>
              <a:t>5</a:t>
            </a:r>
            <a:endParaRPr lang="en-US" altLang="zh-CN" sz="9600">
              <a:solidFill>
                <a:srgbClr val="156389"/>
              </a:solidFill>
              <a:latin typeface="江城律动宋" panose="02020700000000000000" charset="-122"/>
              <a:ea typeface="江城律动宋" panose="02020700000000000000" charset="-122"/>
              <a:cs typeface="江城律动宋" panose="020207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420995" y="3302635"/>
            <a:ext cx="20745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  <a:sym typeface="+mn-ea"/>
              </a:rPr>
              <a:t>未来憧憬</a:t>
            </a:r>
            <a:endParaRPr lang="zh-CN" altLang="en-US" sz="2000">
              <a:solidFill>
                <a:schemeClr val="accent2">
                  <a:lumMod val="50000"/>
                </a:schemeClr>
              </a:solidFill>
              <a:latin typeface="江城律动宋" panose="02020700000000000000" charset="-122"/>
              <a:ea typeface="江城律动宋" panose="02020700000000000000" charset="-122"/>
              <a:cs typeface="江城律动宋" panose="02020700000000000000" charset="-122"/>
              <a:sym typeface="+mn-ea"/>
            </a:endParaRPr>
          </a:p>
        </p:txBody>
      </p:sp>
      <p:sp>
        <p:nvSpPr>
          <p:cNvPr id="9" name="稻壳夜秋https://www.docer.com/works?userid=555357443"/>
          <p:cNvSpPr txBox="1"/>
          <p:nvPr/>
        </p:nvSpPr>
        <p:spPr>
          <a:xfrm>
            <a:off x="4977130" y="3863340"/>
            <a:ext cx="2962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rgbClr val="156389"/>
                </a:solidFill>
                <a:cs typeface="江城律动宋" panose="02020700000000000000" charset="-122"/>
                <a:sym typeface="+mn-ea"/>
              </a:rPr>
              <a:t>Aspirations for the future</a:t>
            </a:r>
            <a:endParaRPr lang="zh-CN" altLang="en-US" sz="1600">
              <a:solidFill>
                <a:srgbClr val="156389"/>
              </a:solidFill>
              <a:cs typeface="江城律动宋" panose="020207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cxnSp>
        <p:nvCxnSpPr>
          <p:cNvPr id="8" name="直接连接符 7"/>
          <p:cNvCxnSpPr/>
          <p:nvPr/>
        </p:nvCxnSpPr>
        <p:spPr>
          <a:xfrm>
            <a:off x="760095" y="1457960"/>
            <a:ext cx="7915275" cy="0"/>
          </a:xfrm>
          <a:prstGeom prst="line">
            <a:avLst/>
          </a:prstGeom>
          <a:ln w="12700" cmpd="sng">
            <a:solidFill>
              <a:srgbClr val="15638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813435" y="453390"/>
            <a:ext cx="2914015" cy="768350"/>
            <a:chOff x="3853" y="4790"/>
            <a:chExt cx="4589" cy="1210"/>
          </a:xfrm>
        </p:grpSpPr>
        <p:sp>
          <p:nvSpPr>
            <p:cNvPr id="24" name="文本框 23"/>
            <p:cNvSpPr txBox="1"/>
            <p:nvPr/>
          </p:nvSpPr>
          <p:spPr>
            <a:xfrm>
              <a:off x="5345" y="5044"/>
              <a:ext cx="309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sz="2800" b="1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江城律动宋" panose="02020700000000000000" charset="-122"/>
                  <a:sym typeface="+mn-ea"/>
                </a:rPr>
                <a:t>未来憧憬</a:t>
              </a:r>
              <a:endParaRPr lang="zh-CN" altLang="en-US" sz="28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3853" y="4790"/>
              <a:ext cx="1138" cy="1137"/>
            </a:xfrm>
            <a:prstGeom prst="roundRect">
              <a:avLst/>
            </a:prstGeom>
            <a:noFill/>
            <a:ln>
              <a:solidFill>
                <a:srgbClr val="1563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江城律动宋" panose="02020700000000000000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4037" y="4790"/>
              <a:ext cx="446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4400">
                  <a:solidFill>
                    <a:srgbClr val="156389"/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</a:rPr>
                <a:t>5</a:t>
              </a:r>
              <a:endParaRPr lang="en-US" altLang="zh-CN" sz="4400">
                <a:solidFill>
                  <a:srgbClr val="156389"/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760095" y="1552575"/>
            <a:ext cx="10440035" cy="1198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en-US" altLang="zh-CN" sz="20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“</a:t>
            </a:r>
            <a:r>
              <a:rPr lang="zh-CN" altLang="en-US" sz="20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紫睛灵</a:t>
            </a:r>
            <a:r>
              <a:rPr lang="en-US" altLang="zh-CN" sz="20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0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将推动</a:t>
            </a:r>
            <a:r>
              <a:rPr lang="zh-CN" altLang="en-US" sz="2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农业智能化</a:t>
            </a:r>
            <a:r>
              <a:rPr lang="zh-CN" altLang="en-US" sz="20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，利用图像识别技术识别病虫害，检测</a:t>
            </a:r>
            <a:r>
              <a:rPr lang="zh-CN" altLang="en-US" sz="2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植物成熟度</a:t>
            </a:r>
            <a:r>
              <a:rPr lang="zh-CN" altLang="en-US" sz="20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和果实完整度，</a:t>
            </a:r>
            <a:r>
              <a:rPr lang="zh-CN" altLang="en-US" sz="2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减少农药使用</a:t>
            </a:r>
            <a:r>
              <a:rPr lang="zh-CN" altLang="en-US" sz="20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。数据无线传输至云端和农户终端，实现</a:t>
            </a:r>
            <a:r>
              <a:rPr lang="zh-CN" altLang="en-US" sz="2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远程管理</a:t>
            </a:r>
            <a:r>
              <a:rPr lang="zh-CN" altLang="en-US" sz="20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，基于大数据分析</a:t>
            </a:r>
            <a:r>
              <a:rPr lang="zh-CN" altLang="en-US" sz="2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提供种植建议</a:t>
            </a:r>
            <a:r>
              <a:rPr lang="zh-CN" altLang="en-US" sz="20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，助力</a:t>
            </a:r>
            <a:r>
              <a:rPr lang="zh-CN" altLang="en-US" sz="2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增产增收</a:t>
            </a:r>
            <a:r>
              <a:rPr lang="zh-CN" altLang="en-US" sz="20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，未来有望将此系统拓展到各类植物种植，</a:t>
            </a:r>
            <a:r>
              <a:rPr lang="zh-CN" altLang="en-US" sz="2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促进农业升级</a:t>
            </a:r>
            <a:r>
              <a:rPr lang="zh-CN" altLang="en-US" sz="20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000" b="1">
              <a:solidFill>
                <a:schemeClr val="accent2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3" name="图片 12" descr="微信图片_202502190932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175" y="2752090"/>
            <a:ext cx="3394710" cy="39522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95" y="2751455"/>
            <a:ext cx="6497955" cy="38646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9" name="组合 8"/>
          <p:cNvGrpSpPr/>
          <p:nvPr/>
        </p:nvGrpSpPr>
        <p:grpSpPr>
          <a:xfrm>
            <a:off x="3444875" y="2546033"/>
            <a:ext cx="5155565" cy="1858645"/>
            <a:chOff x="6249" y="3992"/>
            <a:chExt cx="8119" cy="2927"/>
          </a:xfrm>
        </p:grpSpPr>
        <p:sp>
          <p:nvSpPr>
            <p:cNvPr id="2" name="文本框 1"/>
            <p:cNvSpPr txBox="1"/>
            <p:nvPr/>
          </p:nvSpPr>
          <p:spPr>
            <a:xfrm>
              <a:off x="6249" y="4747"/>
              <a:ext cx="8119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sz="4800">
                  <a:solidFill>
                    <a:schemeClr val="accent2">
                      <a:lumMod val="50000"/>
                    </a:schemeClr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</a:rPr>
                <a:t>谢谢</a:t>
              </a:r>
              <a:r>
                <a:rPr lang="zh-CN" altLang="en-US" sz="4800">
                  <a:solidFill>
                    <a:schemeClr val="accent2">
                      <a:lumMod val="50000"/>
                    </a:schemeClr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</a:rPr>
                <a:t>观看</a:t>
              </a:r>
              <a:endParaRPr lang="zh-CN" altLang="en-US" sz="4800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7708" y="6339"/>
              <a:ext cx="543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b="1">
                  <a:solidFill>
                    <a:schemeClr val="accent2">
                      <a:lumMod val="50000"/>
                    </a:schemeClr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</a:rPr>
                <a:t>农业智能化检测</a:t>
              </a:r>
              <a:endParaRPr lang="zh-CN" altLang="en-US" b="1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8070" y="3992"/>
              <a:ext cx="470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>
                  <a:solidFill>
                    <a:schemeClr val="accent2">
                      <a:lumMod val="50000"/>
                    </a:schemeClr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</a:rPr>
                <a:t>Thank you for watching</a:t>
              </a:r>
              <a:endParaRPr lang="en-US" altLang="zh-CN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endParaRPr>
            </a:p>
          </p:txBody>
        </p:sp>
      </p:grpSp>
      <p:cxnSp>
        <p:nvCxnSpPr>
          <p:cNvPr id="8" name="直接连接符 7"/>
          <p:cNvCxnSpPr/>
          <p:nvPr/>
        </p:nvCxnSpPr>
        <p:spPr>
          <a:xfrm>
            <a:off x="4371975" y="4445000"/>
            <a:ext cx="3448050" cy="0"/>
          </a:xfrm>
          <a:prstGeom prst="line">
            <a:avLst/>
          </a:prstGeom>
          <a:ln w="12700" cmpd="sng">
            <a:solidFill>
              <a:srgbClr val="15638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cxnSp>
        <p:nvCxnSpPr>
          <p:cNvPr id="8" name="直接连接符 7"/>
          <p:cNvCxnSpPr/>
          <p:nvPr/>
        </p:nvCxnSpPr>
        <p:spPr>
          <a:xfrm flipV="1">
            <a:off x="760095" y="1449705"/>
            <a:ext cx="8111490" cy="8255"/>
          </a:xfrm>
          <a:prstGeom prst="line">
            <a:avLst/>
          </a:prstGeom>
          <a:ln w="12700" cmpd="sng">
            <a:solidFill>
              <a:srgbClr val="15638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1052195" y="438150"/>
            <a:ext cx="4220845" cy="768350"/>
            <a:chOff x="3853" y="4790"/>
            <a:chExt cx="6647" cy="1210"/>
          </a:xfrm>
        </p:grpSpPr>
        <p:sp>
          <p:nvSpPr>
            <p:cNvPr id="5" name="文本框 4"/>
            <p:cNvSpPr txBox="1"/>
            <p:nvPr/>
          </p:nvSpPr>
          <p:spPr>
            <a:xfrm>
              <a:off x="5145" y="4962"/>
              <a:ext cx="5355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b="1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江城律动宋" panose="02020700000000000000" charset="-122"/>
                </a:rPr>
                <a:t>研究背景与技术优势</a:t>
              </a:r>
              <a:endParaRPr lang="zh-CN" altLang="en-US" sz="28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3853" y="4790"/>
              <a:ext cx="1138" cy="1137"/>
            </a:xfrm>
            <a:prstGeom prst="roundRect">
              <a:avLst/>
            </a:prstGeom>
            <a:noFill/>
            <a:ln>
              <a:solidFill>
                <a:srgbClr val="1563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江城律动宋" panose="02020700000000000000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037" y="4790"/>
              <a:ext cx="446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4400">
                  <a:solidFill>
                    <a:srgbClr val="156389"/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</a:rPr>
                <a:t>1</a:t>
              </a:r>
              <a:endParaRPr lang="en-US" altLang="zh-CN" sz="4400">
                <a:solidFill>
                  <a:srgbClr val="156389"/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endParaRPr>
            </a:p>
          </p:txBody>
        </p:sp>
      </p:grp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" y="1559560"/>
            <a:ext cx="3629660" cy="216598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063490" y="1072515"/>
            <a:ext cx="4064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  <a:sym typeface="+mn-ea"/>
              </a:rPr>
              <a:t>——</a:t>
            </a:r>
            <a:r>
              <a:rPr lang="zh-CN" altLang="en-US" sz="1200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  <a:sym typeface="+mn-ea"/>
              </a:rPr>
              <a:t>研究背景</a:t>
            </a:r>
            <a:endParaRPr lang="zh-CN" altLang="en-US" sz="1200"/>
          </a:p>
        </p:txBody>
      </p:sp>
      <p:sp>
        <p:nvSpPr>
          <p:cNvPr id="2" name="文本框 1"/>
          <p:cNvSpPr txBox="1"/>
          <p:nvPr/>
        </p:nvSpPr>
        <p:spPr>
          <a:xfrm>
            <a:off x="4240530" y="1559560"/>
            <a:ext cx="53244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</a:rPr>
              <a:t>传统农业靠人力和畜力，用锄头、犁等简单工具，</a:t>
            </a: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</a:rPr>
              <a:t>劳动强度大</a:t>
            </a:r>
            <a:r>
              <a:rPr lang="zh-CN" altLang="en-US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</a:rPr>
              <a:t>，</a:t>
            </a: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</a:rPr>
              <a:t>效率低</a:t>
            </a:r>
            <a:r>
              <a:rPr lang="zh-CN" altLang="en-US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</a:rPr>
              <a:t>，</a:t>
            </a: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</a:rPr>
              <a:t>难以大规模生产</a:t>
            </a:r>
            <a:r>
              <a:rPr lang="zh-CN" altLang="en-US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</a:rPr>
              <a:t>。</a:t>
            </a:r>
            <a:endParaRPr lang="zh-CN" altLang="en-US" b="1">
              <a:solidFill>
                <a:srgbClr val="156389"/>
              </a:solidFill>
              <a:latin typeface="宋体" panose="02010600030101010101" pitchFamily="2" charset="-122"/>
              <a:ea typeface="宋体" panose="02010600030101010101" pitchFamily="2" charset="-122"/>
              <a:cs typeface="江城律动宋" panose="020207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240530" y="2253615"/>
            <a:ext cx="53238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</a:rPr>
              <a:t>传统农业</a:t>
            </a: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</a:rPr>
              <a:t>靠经验</a:t>
            </a:r>
            <a:r>
              <a:rPr lang="zh-CN" altLang="en-US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</a:rPr>
              <a:t>，缺乏科学的种植和管理经验，导致土地</a:t>
            </a: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</a:rPr>
              <a:t>潜力挖掘不足</a:t>
            </a:r>
            <a:r>
              <a:rPr lang="zh-CN" altLang="en-US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</a:rPr>
              <a:t>。</a:t>
            </a:r>
            <a:endParaRPr lang="zh-CN" altLang="en-US" b="1">
              <a:solidFill>
                <a:srgbClr val="156389"/>
              </a:solidFill>
              <a:latin typeface="宋体" panose="02010600030101010101" pitchFamily="2" charset="-122"/>
              <a:ea typeface="宋体" panose="02010600030101010101" pitchFamily="2" charset="-122"/>
              <a:cs typeface="江城律动宋" panose="020207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239260" y="2935605"/>
            <a:ext cx="5412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</a:rPr>
              <a:t>传统检测系统</a:t>
            </a: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</a:rPr>
              <a:t>应变性差</a:t>
            </a:r>
            <a:r>
              <a:rPr lang="zh-CN" altLang="en-US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</a:rPr>
              <a:t>，不能有效提高检测精度。</a:t>
            </a:r>
            <a:endParaRPr lang="zh-CN" altLang="en-US" b="1">
              <a:solidFill>
                <a:srgbClr val="156389"/>
              </a:solidFill>
              <a:latin typeface="宋体" panose="02010600030101010101" pitchFamily="2" charset="-122"/>
              <a:ea typeface="宋体" panose="02010600030101010101" pitchFamily="2" charset="-122"/>
              <a:cs typeface="江城律动宋" panose="020207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60730" y="4083050"/>
            <a:ext cx="56362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</a:rPr>
              <a:t>现代化农业通过机械化、自动化作业和先进种植养殖技术，显著提升了</a:t>
            </a: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</a:rPr>
              <a:t>生产效率</a:t>
            </a:r>
            <a:r>
              <a:rPr lang="zh-CN" altLang="en-US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</a:rPr>
              <a:t>和农产品</a:t>
            </a: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</a:rPr>
              <a:t>产量质量</a:t>
            </a:r>
            <a:r>
              <a:rPr lang="zh-CN" altLang="en-US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</a:rPr>
              <a:t>。</a:t>
            </a:r>
            <a:endParaRPr lang="zh-CN" altLang="en-US" b="1">
              <a:solidFill>
                <a:srgbClr val="156389"/>
              </a:solidFill>
              <a:latin typeface="宋体" panose="02010600030101010101" pitchFamily="2" charset="-122"/>
              <a:ea typeface="宋体" panose="02010600030101010101" pitchFamily="2" charset="-122"/>
              <a:cs typeface="江城律动宋" panose="020207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60730" y="4875530"/>
            <a:ext cx="56362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随着大语言模型的发展，</a:t>
            </a: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定制化防治建议</a:t>
            </a:r>
            <a:r>
              <a:rPr lang="zh-CN" altLang="en-US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彻底打破了</a:t>
            </a:r>
            <a:r>
              <a:rPr lang="en-US" altLang="zh-CN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识而不诊</a:t>
            </a:r>
            <a:r>
              <a:rPr lang="en-US" altLang="zh-CN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的行业断层，实现了科学稳产增收。</a:t>
            </a:r>
            <a:endParaRPr lang="zh-CN" altLang="en-US" b="1">
              <a:solidFill>
                <a:srgbClr val="156389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60730" y="5607685"/>
            <a:ext cx="55606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基于</a:t>
            </a:r>
            <a:r>
              <a:rPr lang="en-US" altLang="zh-CN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TTA</a:t>
            </a:r>
            <a:r>
              <a:rPr lang="zh-CN" altLang="en-US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的模型微调，驱动模型实现</a:t>
            </a: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自动演进</a:t>
            </a:r>
            <a:r>
              <a:rPr lang="zh-CN" altLang="en-US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，动态提升</a:t>
            </a: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复杂环境下</a:t>
            </a:r>
            <a:r>
              <a:rPr lang="zh-CN" altLang="en-US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的检测准确率与生产效率。</a:t>
            </a:r>
            <a:endParaRPr lang="zh-CN" altLang="en-US" b="1">
              <a:solidFill>
                <a:srgbClr val="156389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470" y="3839845"/>
            <a:ext cx="3743325" cy="28587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240530" y="3340735"/>
            <a:ext cx="53244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</a:rPr>
              <a:t>传统检测系统</a:t>
            </a: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</a:rPr>
              <a:t>覆盖规模小</a:t>
            </a:r>
            <a:r>
              <a:rPr lang="zh-CN" altLang="en-US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</a:rPr>
              <a:t>，无法提供大范围、区域性精准预警信息。</a:t>
            </a:r>
            <a:endParaRPr lang="zh-CN" altLang="en-US" b="1">
              <a:solidFill>
                <a:srgbClr val="156389"/>
              </a:solidFill>
              <a:latin typeface="宋体" panose="02010600030101010101" pitchFamily="2" charset="-122"/>
              <a:ea typeface="宋体" panose="02010600030101010101" pitchFamily="2" charset="-122"/>
              <a:cs typeface="江城律动宋" panose="02020700000000000000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4" grpId="0"/>
      <p:bldP spid="16" grpId="0"/>
      <p:bldP spid="17" grpId="0"/>
      <p:bldP spid="18" grpId="0"/>
      <p:bldP spid="2" grpId="1"/>
      <p:bldP spid="12" grpId="1"/>
      <p:bldP spid="13" grpId="1"/>
      <p:bldP spid="4" grpId="1"/>
      <p:bldP spid="16" grpId="1"/>
      <p:bldP spid="17" grpId="1"/>
      <p:bldP spid="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cxnSp>
        <p:nvCxnSpPr>
          <p:cNvPr id="8" name="直接连接符 7"/>
          <p:cNvCxnSpPr/>
          <p:nvPr/>
        </p:nvCxnSpPr>
        <p:spPr>
          <a:xfrm>
            <a:off x="760095" y="1457960"/>
            <a:ext cx="8581390" cy="4445"/>
          </a:xfrm>
          <a:prstGeom prst="line">
            <a:avLst/>
          </a:prstGeom>
          <a:ln w="12700" cmpd="sng">
            <a:solidFill>
              <a:srgbClr val="15638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1045210" y="445135"/>
            <a:ext cx="4220845" cy="768350"/>
            <a:chOff x="3853" y="4790"/>
            <a:chExt cx="6647" cy="1210"/>
          </a:xfrm>
        </p:grpSpPr>
        <p:sp>
          <p:nvSpPr>
            <p:cNvPr id="5" name="文本框 4"/>
            <p:cNvSpPr txBox="1"/>
            <p:nvPr/>
          </p:nvSpPr>
          <p:spPr>
            <a:xfrm>
              <a:off x="5145" y="5044"/>
              <a:ext cx="5355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b="1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江城律动宋" panose="02020700000000000000" charset="-122"/>
                </a:rPr>
                <a:t>研究背景与技术优势</a:t>
              </a:r>
              <a:endParaRPr lang="zh-CN" altLang="en-US" sz="28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3853" y="4790"/>
              <a:ext cx="1138" cy="1137"/>
            </a:xfrm>
            <a:prstGeom prst="roundRect">
              <a:avLst/>
            </a:prstGeom>
            <a:noFill/>
            <a:ln>
              <a:solidFill>
                <a:srgbClr val="1563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江城律动宋" panose="02020700000000000000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037" y="4790"/>
              <a:ext cx="446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4400">
                  <a:solidFill>
                    <a:srgbClr val="156389"/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</a:rPr>
                <a:t>1</a:t>
              </a:r>
              <a:endParaRPr lang="en-US" altLang="zh-CN" sz="4400">
                <a:solidFill>
                  <a:srgbClr val="156389"/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618490" y="1457960"/>
            <a:ext cx="110248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altLang="zh-CN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计算机视觉通过图像或视频实现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物体识别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和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检测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。它检测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速度快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精度高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，在农业中可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快速识别病害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和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分类果实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，适应复杂农田环境。这种能力提升了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自动化农业水平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，助力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病害防治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和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果实分级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，推动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农业智能化发展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400" b="1">
              <a:solidFill>
                <a:schemeClr val="accent2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50790" y="1078865"/>
            <a:ext cx="4064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  <a:sym typeface="+mn-ea"/>
              </a:rPr>
              <a:t>——</a:t>
            </a:r>
            <a:r>
              <a:rPr lang="zh-CN" altLang="en-US" sz="1200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  <a:sym typeface="+mn-ea"/>
              </a:rPr>
              <a:t>技术优势</a:t>
            </a:r>
            <a:endParaRPr lang="zh-CN" altLang="en-US" sz="1200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18490" y="2656840"/>
            <a:ext cx="5328920" cy="39801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545" y="2656840"/>
            <a:ext cx="4890770" cy="397954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cxnSp>
        <p:nvCxnSpPr>
          <p:cNvPr id="8" name="直接连接符 7"/>
          <p:cNvCxnSpPr/>
          <p:nvPr/>
        </p:nvCxnSpPr>
        <p:spPr>
          <a:xfrm>
            <a:off x="760095" y="1457960"/>
            <a:ext cx="8581390" cy="4445"/>
          </a:xfrm>
          <a:prstGeom prst="line">
            <a:avLst/>
          </a:prstGeom>
          <a:ln w="12700" cmpd="sng">
            <a:solidFill>
              <a:srgbClr val="15638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1045210" y="445135"/>
            <a:ext cx="4220845" cy="768350"/>
            <a:chOff x="3853" y="4790"/>
            <a:chExt cx="6647" cy="1210"/>
          </a:xfrm>
        </p:grpSpPr>
        <p:sp>
          <p:nvSpPr>
            <p:cNvPr id="5" name="文本框 4"/>
            <p:cNvSpPr txBox="1"/>
            <p:nvPr/>
          </p:nvSpPr>
          <p:spPr>
            <a:xfrm>
              <a:off x="5145" y="5044"/>
              <a:ext cx="5355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b="1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江城律动宋" panose="02020700000000000000" charset="-122"/>
                </a:rPr>
                <a:t>研究背景与技术优势</a:t>
              </a:r>
              <a:endParaRPr lang="zh-CN" altLang="en-US" sz="28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3853" y="4790"/>
              <a:ext cx="1138" cy="1137"/>
            </a:xfrm>
            <a:prstGeom prst="roundRect">
              <a:avLst/>
            </a:prstGeom>
            <a:noFill/>
            <a:ln>
              <a:solidFill>
                <a:srgbClr val="1563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江城律动宋" panose="02020700000000000000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037" y="4790"/>
              <a:ext cx="446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4400">
                  <a:solidFill>
                    <a:srgbClr val="156389"/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</a:rPr>
                <a:t>1</a:t>
              </a:r>
              <a:endParaRPr lang="en-US" altLang="zh-CN" sz="4400">
                <a:solidFill>
                  <a:srgbClr val="156389"/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760095" y="1457960"/>
            <a:ext cx="1088326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altLang="zh-CN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大语言模型通过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深度语义推理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打破了传统检测中</a:t>
            </a:r>
            <a:r>
              <a:rPr lang="en-US" altLang="zh-CN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识而不诊</a:t>
            </a:r>
            <a:r>
              <a:rPr lang="en-US" altLang="zh-CN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的逻辑断层，实现了从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单纯视觉感觉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到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科学植保决策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的本质跨越。依托</a:t>
            </a:r>
            <a:r>
              <a:rPr lang="en-US" altLang="zh-CN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智普清言</a:t>
            </a:r>
            <a:r>
              <a:rPr lang="en-US" altLang="zh-CN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大模型引擎，为农户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即时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提供专业指导，确保农户在发现异常后能迅速获得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科学防治方案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，提升现代化农业的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抗风险能力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400" b="1">
              <a:solidFill>
                <a:schemeClr val="accent2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50790" y="1078865"/>
            <a:ext cx="4064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  <a:sym typeface="+mn-ea"/>
              </a:rPr>
              <a:t>——</a:t>
            </a:r>
            <a:r>
              <a:rPr lang="zh-CN" altLang="en-US" sz="1200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  <a:sym typeface="+mn-ea"/>
              </a:rPr>
              <a:t>技术优势</a:t>
            </a:r>
            <a:endParaRPr lang="zh-CN" altLang="en-US" sz="1200"/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2745740" y="3129915"/>
            <a:ext cx="6864985" cy="3533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cxnSp>
        <p:nvCxnSpPr>
          <p:cNvPr id="8" name="直接连接符 7"/>
          <p:cNvCxnSpPr/>
          <p:nvPr/>
        </p:nvCxnSpPr>
        <p:spPr>
          <a:xfrm>
            <a:off x="760095" y="1457960"/>
            <a:ext cx="8581390" cy="4445"/>
          </a:xfrm>
          <a:prstGeom prst="line">
            <a:avLst/>
          </a:prstGeom>
          <a:ln w="12700" cmpd="sng">
            <a:solidFill>
              <a:srgbClr val="15638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1045210" y="445135"/>
            <a:ext cx="4220845" cy="768350"/>
            <a:chOff x="3853" y="4790"/>
            <a:chExt cx="6647" cy="1210"/>
          </a:xfrm>
        </p:grpSpPr>
        <p:sp>
          <p:nvSpPr>
            <p:cNvPr id="5" name="文本框 4"/>
            <p:cNvSpPr txBox="1"/>
            <p:nvPr/>
          </p:nvSpPr>
          <p:spPr>
            <a:xfrm>
              <a:off x="5145" y="5044"/>
              <a:ext cx="5355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b="1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江城律动宋" panose="02020700000000000000" charset="-122"/>
                </a:rPr>
                <a:t>研究背景与技术优势</a:t>
              </a:r>
              <a:endParaRPr lang="zh-CN" altLang="en-US" sz="28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3853" y="4790"/>
              <a:ext cx="1138" cy="1137"/>
            </a:xfrm>
            <a:prstGeom prst="roundRect">
              <a:avLst/>
            </a:prstGeom>
            <a:noFill/>
            <a:ln>
              <a:solidFill>
                <a:srgbClr val="1563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江城律动宋" panose="02020700000000000000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037" y="4790"/>
              <a:ext cx="446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4400">
                  <a:solidFill>
                    <a:srgbClr val="156389"/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</a:rPr>
                <a:t>1</a:t>
              </a:r>
              <a:endParaRPr lang="en-US" altLang="zh-CN" sz="4400">
                <a:solidFill>
                  <a:srgbClr val="156389"/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760095" y="1457960"/>
            <a:ext cx="110261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altLang="zh-CN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基于</a:t>
            </a: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TTA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（测试时自适应）的模型微调技术为检测注入了强大的</a:t>
            </a:r>
            <a:r>
              <a:rPr lang="en-US" altLang="zh-CN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自演进</a:t>
            </a:r>
            <a:r>
              <a:rPr lang="en-US" altLang="zh-CN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生命力，解决了静态</a:t>
            </a:r>
            <a:r>
              <a:rPr lang="en-US" altLang="zh-CN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AI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模型难以应对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农田复杂域偏移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问题。动态驱动模型进行在线权重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微调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，构建</a:t>
            </a:r>
            <a:r>
              <a:rPr lang="en-US" altLang="zh-CN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部署即学习</a:t>
            </a:r>
            <a:r>
              <a:rPr lang="en-US" altLang="zh-CN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的智能化闭环，确保了检测精度在长周期农业作业中的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持续稳定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与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动态提升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400" b="1">
              <a:solidFill>
                <a:schemeClr val="accent2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50790" y="1078865"/>
            <a:ext cx="4064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  <a:sym typeface="+mn-ea"/>
              </a:rPr>
              <a:t>——</a:t>
            </a:r>
            <a:r>
              <a:rPr lang="zh-CN" altLang="en-US" sz="1200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  <a:sym typeface="+mn-ea"/>
              </a:rPr>
              <a:t>技术优势</a:t>
            </a:r>
            <a:endParaRPr lang="zh-CN" altLang="en-US" sz="1200"/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1767840" y="3026410"/>
            <a:ext cx="9074785" cy="34791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六边形 1"/>
          <p:cNvSpPr/>
          <p:nvPr/>
        </p:nvSpPr>
        <p:spPr>
          <a:xfrm>
            <a:off x="4245610" y="1472565"/>
            <a:ext cx="4206240" cy="3460750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941060" y="1941195"/>
            <a:ext cx="81597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9600">
                <a:solidFill>
                  <a:srgbClr val="156389"/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rPr>
              <a:t>2</a:t>
            </a:r>
            <a:endParaRPr lang="en-US" altLang="zh-CN" sz="9600">
              <a:solidFill>
                <a:srgbClr val="156389"/>
              </a:solidFill>
              <a:latin typeface="江城律动宋" panose="02020700000000000000" charset="-122"/>
              <a:ea typeface="江城律动宋" panose="02020700000000000000" charset="-122"/>
              <a:cs typeface="江城律动宋" panose="020207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25745" y="3509645"/>
            <a:ext cx="20453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>
                <a:solidFill>
                  <a:schemeClr val="accent2">
                    <a:lumMod val="50000"/>
                  </a:schemeClr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  <a:sym typeface="+mn-ea"/>
              </a:rPr>
              <a:t>实现技术</a:t>
            </a:r>
            <a:endParaRPr lang="zh-CN" altLang="en-US" sz="2000">
              <a:solidFill>
                <a:schemeClr val="accent2">
                  <a:lumMod val="50000"/>
                </a:schemeClr>
              </a:solidFill>
              <a:latin typeface="江城律动宋" panose="02020700000000000000" charset="-122"/>
              <a:ea typeface="江城律动宋" panose="02020700000000000000" charset="-122"/>
              <a:cs typeface="江城律动宋" panose="02020700000000000000" charset="-122"/>
            </a:endParaRPr>
          </a:p>
        </p:txBody>
      </p:sp>
      <p:sp>
        <p:nvSpPr>
          <p:cNvPr id="9" name="稻壳夜秋https://www.docer.com/works?userid=555357443"/>
          <p:cNvSpPr txBox="1"/>
          <p:nvPr/>
        </p:nvSpPr>
        <p:spPr>
          <a:xfrm>
            <a:off x="4825365" y="3908425"/>
            <a:ext cx="41592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rgbClr val="156389"/>
                </a:solidFill>
                <a:cs typeface="江城律动宋" panose="02020700000000000000" charset="-122"/>
                <a:sym typeface="+mn-ea"/>
              </a:rPr>
              <a:t>Implementation Technology</a:t>
            </a:r>
            <a:endParaRPr lang="zh-CN" altLang="en-US" sz="1600">
              <a:solidFill>
                <a:srgbClr val="156389"/>
              </a:solidFill>
              <a:cs typeface="江城律动宋" panose="020207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cxnSp>
        <p:nvCxnSpPr>
          <p:cNvPr id="8" name="直接连接符 7"/>
          <p:cNvCxnSpPr/>
          <p:nvPr/>
        </p:nvCxnSpPr>
        <p:spPr>
          <a:xfrm flipV="1">
            <a:off x="760095" y="1447800"/>
            <a:ext cx="9933305" cy="10160"/>
          </a:xfrm>
          <a:prstGeom prst="line">
            <a:avLst/>
          </a:prstGeom>
          <a:ln w="12700" cmpd="sng">
            <a:solidFill>
              <a:srgbClr val="15638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>
            <a:off x="907415" y="430530"/>
            <a:ext cx="4736465" cy="768350"/>
            <a:chOff x="3853" y="4790"/>
            <a:chExt cx="7459" cy="1210"/>
          </a:xfrm>
        </p:grpSpPr>
        <p:sp>
          <p:nvSpPr>
            <p:cNvPr id="12" name="文本框 11"/>
            <p:cNvSpPr txBox="1"/>
            <p:nvPr/>
          </p:nvSpPr>
          <p:spPr>
            <a:xfrm>
              <a:off x="5307" y="4947"/>
              <a:ext cx="600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sz="2800" b="1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江城律动宋" panose="02020700000000000000" charset="-122"/>
                  <a:sym typeface="+mn-ea"/>
                </a:rPr>
                <a:t>计算机视觉技术技术</a:t>
              </a:r>
              <a:endParaRPr lang="en-US" altLang="zh-CN" sz="2800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江城律动宋" panose="02020700000000000000" charset="-122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3853" y="4790"/>
              <a:ext cx="1138" cy="1137"/>
            </a:xfrm>
            <a:prstGeom prst="roundRect">
              <a:avLst/>
            </a:prstGeom>
            <a:noFill/>
            <a:ln>
              <a:solidFill>
                <a:srgbClr val="1563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江城律动宋" panose="02020700000000000000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037" y="4790"/>
              <a:ext cx="446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4400">
                  <a:solidFill>
                    <a:srgbClr val="156389"/>
                  </a:solidFill>
                  <a:latin typeface="江城律动宋" panose="02020700000000000000" charset="-122"/>
                  <a:ea typeface="江城律动宋" panose="02020700000000000000" charset="-122"/>
                  <a:cs typeface="江城律动宋" panose="02020700000000000000" charset="-122"/>
                </a:rPr>
                <a:t>2</a:t>
              </a:r>
              <a:endParaRPr lang="en-US" altLang="zh-CN" sz="4400">
                <a:solidFill>
                  <a:srgbClr val="156389"/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429385" y="2672715"/>
            <a:ext cx="610235" cy="34829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  <a:sym typeface="+mn-ea"/>
              </a:rPr>
              <a:t>计算机视觉技术</a:t>
            </a:r>
            <a:endParaRPr lang="zh-CN" altLang="en-US" sz="2400">
              <a:solidFill>
                <a:srgbClr val="156389"/>
              </a:solidFill>
              <a:latin typeface="江城律动宋" panose="02020700000000000000" charset="-122"/>
              <a:ea typeface="江城律动宋" panose="02020700000000000000" charset="-122"/>
              <a:cs typeface="江城律动宋" panose="02020700000000000000" charset="-122"/>
              <a:sym typeface="+mn-ea"/>
            </a:endParaRPr>
          </a:p>
          <a:p>
            <a:endParaRPr lang="zh-CN" altLang="en-US" sz="2400">
              <a:solidFill>
                <a:srgbClr val="156389"/>
              </a:solidFill>
              <a:latin typeface="江城律动宋" panose="02020700000000000000" charset="-122"/>
              <a:ea typeface="江城律动宋" panose="02020700000000000000" charset="-122"/>
              <a:cs typeface="江城律动宋" panose="02020700000000000000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318250" y="4116705"/>
            <a:ext cx="35496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4126865" y="6155690"/>
            <a:ext cx="3669030" cy="7023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200">
                <a:solidFill>
                  <a:srgbClr val="156389"/>
                </a:solidFill>
                <a:latin typeface="江城律动宋" panose="02020700000000000000" charset="-122"/>
                <a:ea typeface="江城律动宋" panose="02020700000000000000" charset="-122"/>
                <a:cs typeface="江城律动宋" panose="02020700000000000000" charset="-122"/>
                <a:sym typeface="+mn-ea"/>
              </a:rPr>
              <a:t>。</a:t>
            </a:r>
            <a:endParaRPr lang="zh-CN" altLang="en-US" sz="1200">
              <a:solidFill>
                <a:srgbClr val="156389"/>
              </a:solidFill>
              <a:latin typeface="江城律动宋" panose="02020700000000000000" charset="-122"/>
              <a:ea typeface="江城律动宋" panose="02020700000000000000" charset="-122"/>
              <a:cs typeface="江城律动宋" panose="02020700000000000000" charset="-122"/>
              <a:sym typeface="+mn-ea"/>
            </a:endParaRPr>
          </a:p>
        </p:txBody>
      </p:sp>
      <p:pic>
        <p:nvPicPr>
          <p:cNvPr id="4" name="图片 3" descr="微信图片_202502191445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370" y="2486025"/>
            <a:ext cx="7017385" cy="391477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760095" y="1495425"/>
            <a:ext cx="101663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计算机视觉技术</a:t>
            </a:r>
            <a:r>
              <a:rPr sz="2800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通过图像传感器获取图像，利用深度学习和神经网络进行目标检测、识别和分类，实现</a:t>
            </a:r>
            <a:r>
              <a:rPr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自动化决策输出</a:t>
            </a:r>
            <a:r>
              <a:rPr sz="2800" b="1">
                <a:solidFill>
                  <a:srgbClr val="15638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sz="2800" b="1">
              <a:solidFill>
                <a:srgbClr val="156389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5" grpId="0"/>
      <p:bldP spid="19" grpId="1"/>
      <p:bldP spid="15" grpId="1"/>
    </p:bldLst>
  </p:timing>
</p:sld>
</file>

<file path=ppt/tags/tag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p="http://schemas.openxmlformats.org/presentationml/2006/main">
  <p:tag name="KSO_WM_DIAGRAM_VIRTUALLY_FRAME" val="{&quot;height&quot;:191.4,&quot;left&quot;:192.65,&quot;top&quot;:220.5,&quot;width&quot;:620.9}"/>
</p:tagLst>
</file>

<file path=ppt/tags/tag11.xml><?xml version="1.0" encoding="utf-8"?>
<p:tagLst xmlns:p="http://schemas.openxmlformats.org/presentationml/2006/main">
  <p:tag name="KSO_WM_DIAGRAM_VIRTUALLY_FRAME" val="{&quot;height&quot;:191.4,&quot;left&quot;:192.65,&quot;top&quot;:220.5,&quot;width&quot;:620.9}"/>
</p:tagLst>
</file>

<file path=ppt/tags/tag12.xml><?xml version="1.0" encoding="utf-8"?>
<p:tagLst xmlns:p="http://schemas.openxmlformats.org/presentationml/2006/main">
  <p:tag name="KSO_WM_DIAGRAM_VIRTUALLY_FRAME" val="{&quot;height&quot;:191.4,&quot;left&quot;:192.65,&quot;top&quot;:220.5,&quot;width&quot;:620.9}"/>
</p:tagLst>
</file>

<file path=ppt/tags/tag13.xml><?xml version="1.0" encoding="utf-8"?>
<p:tagLst xmlns:p="http://schemas.openxmlformats.org/presentationml/2006/main">
  <p:tag name="KSO_WM_DIAGRAM_VIRTUALLY_FRAME" val="{&quot;height&quot;:191.4,&quot;left&quot;:192.65,&quot;top&quot;:220.5,&quot;width&quot;:620.9}"/>
</p:tagLst>
</file>

<file path=ppt/tags/tag14.xml><?xml version="1.0" encoding="utf-8"?>
<p:tagLst xmlns:p="http://schemas.openxmlformats.org/presentationml/2006/main">
  <p:tag name="KSO_WM_DIAGRAM_VIRTUALLY_FRAME" val="{&quot;height&quot;:191.4,&quot;left&quot;:192.65,&quot;top&quot;:220.5,&quot;width&quot;:620.9}"/>
</p:tagLst>
</file>

<file path=ppt/tags/tag15.xml><?xml version="1.0" encoding="utf-8"?>
<p:tagLst xmlns:p="http://schemas.openxmlformats.org/presentationml/2006/main">
  <p:tag name="KSO_WM_DIAGRAM_VIRTUALLY_FRAME" val="{&quot;height&quot;:191.4,&quot;left&quot;:192.65,&quot;top&quot;:220.5,&quot;width&quot;:620.9}"/>
</p:tagLst>
</file>

<file path=ppt/tags/tag16.xml><?xml version="1.0" encoding="utf-8"?>
<p:tagLst xmlns:p="http://schemas.openxmlformats.org/presentationml/2006/main">
  <p:tag name="KSO_WM_DIAGRAM_VIRTUALLY_FRAME" val="{&quot;height&quot;:191.4,&quot;left&quot;:192.65,&quot;top&quot;:220.5,&quot;width&quot;:620.9}"/>
</p:tagLst>
</file>

<file path=ppt/tags/tag17.xml><?xml version="1.0" encoding="utf-8"?>
<p:tagLst xmlns:p="http://schemas.openxmlformats.org/presentationml/2006/main">
  <p:tag name="KSO_WM_DIAGRAM_VIRTUALLY_FRAME" val="{&quot;height&quot;:191.4,&quot;left&quot;:192.65,&quot;top&quot;:220.5,&quot;width&quot;:620.9}"/>
</p:tagLst>
</file>

<file path=ppt/tags/tag18.xml><?xml version="1.0" encoding="utf-8"?>
<p:tagLst xmlns:p="http://schemas.openxmlformats.org/presentationml/2006/main">
  <p:tag name="KSO_WM_DIAGRAM_VIRTUALLY_FRAME" val="{&quot;height&quot;:191.4,&quot;left&quot;:192.65,&quot;top&quot;:220.5,&quot;width&quot;:620.9}"/>
</p:tagLst>
</file>

<file path=ppt/tags/tag19.xml><?xml version="1.0" encoding="utf-8"?>
<p:tagLst xmlns:p="http://schemas.openxmlformats.org/presentationml/2006/main">
  <p:tag name="KSO_WM_DIAGRAM_VIRTUALLY_FRAME" val="{&quot;height&quot;:191.4,&quot;left&quot;:192.65,&quot;top&quot;:220.5,&quot;width&quot;:620.9}"/>
</p:tagLst>
</file>

<file path=ppt/tags/tag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.xml><?xml version="1.0" encoding="utf-8"?>
<p:tagLst xmlns:p="http://schemas.openxmlformats.org/presentationml/2006/main">
  <p:tag name="KSO_WM_DIAGRAM_VIRTUALLY_FRAME" val="{&quot;height&quot;:191.4,&quot;left&quot;:192.65,&quot;top&quot;:220.5,&quot;width&quot;:620.9}"/>
</p:tagLst>
</file>

<file path=ppt/tags/tag21.xml><?xml version="1.0" encoding="utf-8"?>
<p:tagLst xmlns:p="http://schemas.openxmlformats.org/presentationml/2006/main">
  <p:tag name="KSO_WM_DIAGRAM_VIRTUALLY_FRAME" val="{&quot;height&quot;:191.4,&quot;left&quot;:192.65,&quot;top&quot;:220.5,&quot;width&quot;:620.9}"/>
</p:tagLst>
</file>

<file path=ppt/tags/tag22.xml><?xml version="1.0" encoding="utf-8"?>
<p:tagLst xmlns:p="http://schemas.openxmlformats.org/presentationml/2006/main">
  <p:tag name="KSO_WM_DIAGRAM_VIRTUALLY_FRAME" val="{&quot;height&quot;:191.4,&quot;left&quot;:192.65,&quot;top&quot;:220.5,&quot;width&quot;:620.9}"/>
</p:tagLst>
</file>

<file path=ppt/tags/tag23.xml><?xml version="1.0" encoding="utf-8"?>
<p:tagLst xmlns:p="http://schemas.openxmlformats.org/presentationml/2006/main">
  <p:tag name="KSO_WM_DIAGRAM_VIRTUALLY_FRAME" val="{&quot;height&quot;:191.4,&quot;left&quot;:192.65,&quot;top&quot;:220.5,&quot;width&quot;:620.9}"/>
</p:tagLst>
</file>

<file path=ppt/tags/tag24.xml><?xml version="1.0" encoding="utf-8"?>
<p:tagLst xmlns:p="http://schemas.openxmlformats.org/presentationml/2006/main">
  <p:tag name="KSO_WM_DIAGRAM_VIRTUALLY_FRAME" val="{&quot;height&quot;:191.4,&quot;left&quot;:192.65,&quot;top&quot;:220.5,&quot;width&quot;:620.9}"/>
</p:tagLst>
</file>

<file path=ppt/tags/tag25.xml><?xml version="1.0" encoding="utf-8"?>
<p:tagLst xmlns:p="http://schemas.openxmlformats.org/presentationml/2006/main">
  <p:tag name="KSO_WM_DIAGRAM_VIRTUALLY_FRAME" val="{&quot;height&quot;:191.4,&quot;left&quot;:192.65,&quot;top&quot;:220.5,&quot;width&quot;:620.9}"/>
</p:tagLst>
</file>

<file path=ppt/tags/tag26.xml><?xml version="1.0" encoding="utf-8"?>
<p:tagLst xmlns:p="http://schemas.openxmlformats.org/presentationml/2006/main">
  <p:tag name="KSO_WM_DIAGRAM_VIRTUALLY_FRAME" val="{&quot;height&quot;:191.4,&quot;left&quot;:192.65,&quot;top&quot;:220.5,&quot;width&quot;:620.9}"/>
</p:tagLst>
</file>

<file path=ppt/tags/tag27.xml><?xml version="1.0" encoding="utf-8"?>
<p:tagLst xmlns:p="http://schemas.openxmlformats.org/presentationml/2006/main">
  <p:tag name="KSO_WM_DIAGRAM_VIRTUALLY_FRAME" val="{&quot;height&quot;:191.4,&quot;left&quot;:192.65,&quot;top&quot;:220.5,&quot;width&quot;:620.9}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.xml><?xml version="1.0" encoding="utf-8"?>
<p:tagLst xmlns:p="http://schemas.openxmlformats.org/presentationml/2006/main">
  <p:tag name="KSO_WM_DIAGRAM_VIRTUALLY_FRAME" val="{&quot;height&quot;:191.4,&quot;left&quot;:192.65,&quot;top&quot;:220.5,&quot;width&quot;:620.9}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.xml><?xml version="1.0" encoding="utf-8"?>
<p:tagLst xmlns:p="http://schemas.openxmlformats.org/presentationml/2006/main">
  <p:tag name="KSO_WM_UNIT_PLACING_PICTURE_USER_VIEWPORT" val="{&quot;height&quot;:7005,&quot;width&quot;:11130}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.xml><?xml version="1.0" encoding="utf-8"?>
<p:tagLst xmlns:p="http://schemas.openxmlformats.org/presentationml/2006/main">
  <p:tag name="KSO_WM_DIAGRAM_VIRTUALLY_FRAME" val="{&quot;height&quot;:191.4,&quot;left&quot;:192.65,&quot;top&quot;:220.5,&quot;width&quot;:620.9}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2.xml><?xml version="1.0" encoding="utf-8"?>
<p:tagLst xmlns:p="http://schemas.openxmlformats.org/presentationml/2006/main">
  <p:tag name="KSO_WM_UNIT_PLACING_PICTURE_USER_VIEWPORT" val="{&quot;height&quot;:7910,&quot;width&quot;:7720}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6.xml><?xml version="1.0" encoding="utf-8"?>
<p:tagLst xmlns:p="http://schemas.openxmlformats.org/presentationml/2006/main">
  <p:tag name="KSO_WM_DIAGRAM_VIRTUALLY_FRAME" val="{&quot;height&quot;:356.25,&quot;left&quot;:1.9,&quot;top&quot;:133.7,&quot;width&quot;:954.7}"/>
</p:tagLst>
</file>

<file path=ppt/tags/tag47.xml><?xml version="1.0" encoding="utf-8"?>
<p:tagLst xmlns:p="http://schemas.openxmlformats.org/presentationml/2006/main">
  <p:tag name="KSO_WM_DIAGRAM_VIRTUALLY_FRAME" val="{&quot;height&quot;:356.25,&quot;left&quot;:1.9,&quot;top&quot;:133.7,&quot;width&quot;:954.7}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.xml><?xml version="1.0" encoding="utf-8"?>
<p:tagLst xmlns:p="http://schemas.openxmlformats.org/presentationml/2006/main">
  <p:tag name="KSO_WM_DIAGRAM_VIRTUALLY_FRAME" val="{&quot;height&quot;:191.4,&quot;left&quot;:192.65,&quot;top&quot;:220.5,&quot;width&quot;:620.9}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3.xml><?xml version="1.0" encoding="utf-8"?>
<p:tagLst xmlns:p="http://schemas.openxmlformats.org/presentationml/2006/main">
  <p:tag name="KSO_WM_DIAGRAM_VIRTUALLY_FRAME" val="{&quot;height&quot;:396.2,&quot;left&quot;:54.4,&quot;top&quot;:120.1,&quot;width&quot;:811.85}"/>
</p:tagLst>
</file>

<file path=ppt/tags/tag54.xml><?xml version="1.0" encoding="utf-8"?>
<p:tagLst xmlns:p="http://schemas.openxmlformats.org/presentationml/2006/main">
  <p:tag name="KSO_WM_DIAGRAM_VIRTUALLY_FRAME" val="{&quot;height&quot;:396.2,&quot;left&quot;:54.4,&quot;top&quot;:120.1,&quot;width&quot;:811.85}"/>
</p:tagLst>
</file>

<file path=ppt/tags/tag55.xml><?xml version="1.0" encoding="utf-8"?>
<p:tagLst xmlns:p="http://schemas.openxmlformats.org/presentationml/2006/main">
  <p:tag name="KSO_WM_DIAGRAM_VIRTUALLY_FRAME" val="{&quot;height&quot;:396.2,&quot;left&quot;:54.4,&quot;top&quot;:120.1,&quot;width&quot;:811.85}"/>
</p:tagLst>
</file>

<file path=ppt/tags/tag56.xml><?xml version="1.0" encoding="utf-8"?>
<p:tagLst xmlns:p="http://schemas.openxmlformats.org/presentationml/2006/main">
  <p:tag name="KSO_WM_DIAGRAM_VIRTUALLY_FRAME" val="{&quot;height&quot;:396.2,&quot;left&quot;:54.4,&quot;top&quot;:120.1,&quot;width&quot;:811.85}"/>
</p:tagLst>
</file>

<file path=ppt/tags/tag57.xml><?xml version="1.0" encoding="utf-8"?>
<p:tagLst xmlns:p="http://schemas.openxmlformats.org/presentationml/2006/main">
  <p:tag name="KSO_WM_DIAGRAM_VIRTUALLY_FRAME" val="{&quot;height&quot;:396.2,&quot;left&quot;:54.4,&quot;top&quot;:120.1,&quot;width&quot;:811.85}"/>
</p:tagLst>
</file>

<file path=ppt/tags/tag58.xml><?xml version="1.0" encoding="utf-8"?>
<p:tagLst xmlns:p="http://schemas.openxmlformats.org/presentationml/2006/main">
  <p:tag name="KSO_WM_DIAGRAM_VIRTUALLY_FRAME" val="{&quot;height&quot;:396.2,&quot;left&quot;:54.4,&quot;top&quot;:120.1,&quot;width&quot;:811.85}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.xml><?xml version="1.0" encoding="utf-8"?>
<p:tagLst xmlns:p="http://schemas.openxmlformats.org/presentationml/2006/main">
  <p:tag name="KSO_WM_DIAGRAM_VIRTUALLY_FRAME" val="{&quot;height&quot;:191.4,&quot;left&quot;:192.65,&quot;top&quot;:220.5,&quot;width&quot;:620.9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9.xml><?xml version="1.0" encoding="utf-8"?>
<p:tagLst xmlns:p="http://schemas.openxmlformats.org/presentationml/2006/main">
  <p:tag name="KSO_DOCER_TEMPLATE_OPEN_ONCE_MARK" val="1"/>
  <p:tag name="KSO_WPP_MARK_KEY" val="3158bbca-739c-4cfe-97f8-7cdedcbbcb58"/>
  <p:tag name="COMMONDATA" val="eyJjb3VudCI6NDUsImhkaWQiOiI0NmQ5ZDA5MTIzNDZiZmI3YzgyMTk4N2E2ZGNiNzVjMyIsInVzZXJDb3VudCI6NDV9"/>
</p:tagLst>
</file>

<file path=ppt/tags/tag7.xml><?xml version="1.0" encoding="utf-8"?>
<p:tagLst xmlns:p="http://schemas.openxmlformats.org/presentationml/2006/main">
  <p:tag name="KSO_WM_DIAGRAM_VIRTUALLY_FRAME" val="{&quot;height&quot;:191.4,&quot;left&quot;:192.65,&quot;top&quot;:220.5,&quot;width&quot;:620.9}"/>
</p:tagLst>
</file>

<file path=ppt/tags/tag8.xml><?xml version="1.0" encoding="utf-8"?>
<p:tagLst xmlns:p="http://schemas.openxmlformats.org/presentationml/2006/main">
  <p:tag name="KSO_WM_DIAGRAM_VIRTUALLY_FRAME" val="{&quot;height&quot;:191.4,&quot;left&quot;:192.65,&quot;top&quot;:220.5,&quot;width&quot;:620.9}"/>
</p:tagLst>
</file>

<file path=ppt/tags/tag9.xml><?xml version="1.0" encoding="utf-8"?>
<p:tagLst xmlns:p="http://schemas.openxmlformats.org/presentationml/2006/main">
  <p:tag name="KSO_WM_DIAGRAM_VIRTUALLY_FRAME" val="{&quot;height&quot;:191.4,&quot;left&quot;:192.65,&quot;top&quot;:220.5,&quot;width&quot;:620.9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江城律动宋"/>
        <a:ea typeface="江城律动宋"/>
        <a:cs typeface=""/>
      </a:majorFont>
      <a:minorFont>
        <a:latin typeface="江城律动宋"/>
        <a:ea typeface="江城律动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江城律动宋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江城律动宋"/>
        <a:ea typeface=""/>
        <a:cs typeface=""/>
        <a:font script="Jpan" typeface="ＭＳ Ｐゴシック"/>
        <a:font script="Hang" typeface="맑은 고딕"/>
        <a:font script="Hans" typeface="江城律动宋"/>
        <a:font script="Hant" typeface="新細明體"/>
        <a:font script="Arab" typeface="江城律动宋"/>
        <a:font script="Hebr" typeface="江城律动宋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江城律动宋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江城律动宋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江城律动宋"/>
        <a:ea typeface=""/>
        <a:cs typeface=""/>
        <a:font script="Jpan" typeface="ＭＳ Ｐゴシック"/>
        <a:font script="Hang" typeface="맑은 고딕"/>
        <a:font script="Hans" typeface="江城律动宋"/>
        <a:font script="Hant" typeface="新細明體"/>
        <a:font script="Arab" typeface="江城律动宋"/>
        <a:font script="Hebr" typeface="江城律动宋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江城律动宋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2427</Words>
  <Application>WPS 演示</Application>
  <PresentationFormat>宽屏</PresentationFormat>
  <Paragraphs>247</Paragraphs>
  <Slides>32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0" baseType="lpstr">
      <vt:lpstr>Arial</vt:lpstr>
      <vt:lpstr>宋体</vt:lpstr>
      <vt:lpstr>Wingdings</vt:lpstr>
      <vt:lpstr>Wingdings</vt:lpstr>
      <vt:lpstr>江城律动宋</vt:lpstr>
      <vt:lpstr>微软雅黑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帝初</cp:lastModifiedBy>
  <cp:revision>278</cp:revision>
  <dcterms:created xsi:type="dcterms:W3CDTF">2019-06-19T02:08:00Z</dcterms:created>
  <dcterms:modified xsi:type="dcterms:W3CDTF">2026-05-22T10:04:42Z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82EF8B7B9A094C9587929E01DB04291A_13</vt:lpwstr>
  </property>
  <property fmtid="{D5CDD505-2E9C-101B-9397-08002B2CF9AE}" pid="4" name="KSOTemplateUUID">
    <vt:lpwstr>v1.0_mb_4AKg4VCkPgY+FmiJO0O2hw==</vt:lpwstr>
  </property>
</Properties>
</file>