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1.svg" ContentType="image/svg+xml"/>
  <Override PartName="/ppt/media/image40.svg" ContentType="image/svg+xml"/>
  <Override PartName="/ppt/media/image42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346" r:id="rId3"/>
    <p:sldId id="1629" r:id="rId5"/>
    <p:sldId id="1631" r:id="rId6"/>
    <p:sldId id="1636" r:id="rId7"/>
    <p:sldId id="1660" r:id="rId8"/>
    <p:sldId id="1662" r:id="rId9"/>
    <p:sldId id="1663" r:id="rId10"/>
    <p:sldId id="1666" r:id="rId11"/>
    <p:sldId id="1667" r:id="rId12"/>
    <p:sldId id="1669" r:id="rId13"/>
    <p:sldId id="1671" r:id="rId14"/>
    <p:sldId id="1672" r:id="rId15"/>
    <p:sldId id="1674" r:id="rId16"/>
    <p:sldId id="1677" r:id="rId17"/>
    <p:sldId id="1678" r:id="rId18"/>
    <p:sldId id="1680" r:id="rId19"/>
    <p:sldId id="1681" r:id="rId20"/>
    <p:sldId id="1657" r:id="rId21"/>
    <p:sldId id="1683" r:id="rId22"/>
    <p:sldId id="1684" r:id="rId23"/>
    <p:sldId id="397" r:id="rId24"/>
  </p:sldIdLst>
  <p:sldSz cx="12192000" cy="6858000"/>
  <p:notesSz cx="6858000" cy="9144000"/>
  <p:embeddedFontLst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66" userDrawn="1">
          <p15:clr>
            <a:srgbClr val="A4A3A4"/>
          </p15:clr>
        </p15:guide>
        <p15:guide id="4" pos="7234" userDrawn="1">
          <p15:clr>
            <a:srgbClr val="A4A3A4"/>
          </p15:clr>
        </p15:guide>
        <p15:guide id="6" orient="horz" pos="673" userDrawn="1">
          <p15:clr>
            <a:srgbClr val="A4A3A4"/>
          </p15:clr>
        </p15:guide>
        <p15:guide id="8" orient="horz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CA"/>
    <a:srgbClr val="387C54"/>
    <a:srgbClr val="A7DD87"/>
    <a:srgbClr val="FEFEEF"/>
    <a:srgbClr val="FFF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5059" autoAdjust="0"/>
  </p:normalViewPr>
  <p:slideViewPr>
    <p:cSldViewPr snapToGrid="0" showGuides="1">
      <p:cViewPr>
        <p:scale>
          <a:sx n="66" d="100"/>
          <a:sy n="66" d="100"/>
        </p:scale>
        <p:origin x="1674" y="972"/>
      </p:cViewPr>
      <p:guideLst>
        <p:guide orient="horz" pos="2245"/>
        <p:guide pos="3840"/>
        <p:guide pos="566"/>
        <p:guide pos="7234"/>
        <p:guide orient="horz" pos="673"/>
        <p:guide orient="horz" pos="3793"/>
      </p:guideLst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67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0C807-7CFB-4A79-A887-6065198981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E9B-E0D3-4333-8F59-3C5300518D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3328" y="0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8792633" y="-1045823"/>
            <a:ext cx="537633" cy="533777"/>
          </a:xfrm>
          <a:prstGeom prst="ellipse">
            <a:avLst/>
          </a:prstGeom>
          <a:gradFill>
            <a:gsLst>
              <a:gs pos="4200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>
            <a:outerShdw blurRad="228600" dist="1524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 b="0" i="0">
              <a:latin typeface="HarmonyOS Sans SC" pitchFamily="2" charset="-122"/>
              <a:ea typeface="HarmonyOS Sans SC" pitchFamily="2" charset="-122"/>
              <a:sym typeface="Helvetica Neue Medium" panose="020005030000000200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6" name="矩形"/>
          <p:cNvSpPr/>
          <p:nvPr userDrawn="1"/>
        </p:nvSpPr>
        <p:spPr>
          <a:xfrm>
            <a:off x="0" y="11141"/>
            <a:ext cx="12205328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4000"/>
                </a:schemeClr>
              </a:gs>
            </a:gsLst>
            <a:lin ang="2700000" scaled="1"/>
            <a:tileRect/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defRPr>
            </a:pPr>
            <a:endParaRPr b="0" i="0">
              <a:latin typeface="HarmonyOS Sans SC" pitchFamily="2" charset="-122"/>
              <a:ea typeface="HarmonyOS Sans SC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  <a:lvl2pPr>
              <a:defRPr b="0" i="0">
                <a:latin typeface="HarmonyOS Sans SC" pitchFamily="2" charset="-122"/>
                <a:ea typeface="HarmonyOS Sans SC" pitchFamily="2" charset="-122"/>
              </a:defRPr>
            </a:lvl2pPr>
            <a:lvl3pPr>
              <a:defRPr b="0" i="0">
                <a:latin typeface="HarmonyOS Sans SC" pitchFamily="2" charset="-122"/>
                <a:ea typeface="HarmonyOS Sans SC" pitchFamily="2" charset="-122"/>
              </a:defRPr>
            </a:lvl3pPr>
            <a:lvl4pPr>
              <a:defRPr b="0" i="0">
                <a:latin typeface="HarmonyOS Sans SC" pitchFamily="2" charset="-122"/>
                <a:ea typeface="HarmonyOS Sans SC" pitchFamily="2" charset="-122"/>
              </a:defRPr>
            </a:lvl4pPr>
            <a:lvl5pPr>
              <a:defRPr b="0" i="0">
                <a:latin typeface="HarmonyOS Sans SC" pitchFamily="2" charset="-122"/>
                <a:ea typeface="HarmonyOS Sans SC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fld id="{F0078240-3CB6-4DA9-9781-20ED4EC595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fld id="{B9F13C31-19AA-46F2-A2B2-9531D2F02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HarmonyOS Sans SC" pitchFamily="2" charset="-122"/>
                <a:ea typeface="HarmonyOS Sans SC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fld id="{F0078240-3CB6-4DA9-9781-20ED4EC595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fld id="{B9F13C31-19AA-46F2-A2B2-9531D2F02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4031489" cy="3429000"/>
          </a:xfrm>
        </p:spPr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7"/>
          </p:nvPr>
        </p:nvSpPr>
        <p:spPr>
          <a:xfrm>
            <a:off x="4080256" y="3429000"/>
            <a:ext cx="4080253" cy="3429000"/>
          </a:xfrm>
        </p:spPr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8"/>
          </p:nvPr>
        </p:nvSpPr>
        <p:spPr>
          <a:xfrm>
            <a:off x="8160510" y="0"/>
            <a:ext cx="4031489" cy="3429000"/>
          </a:xfrm>
        </p:spPr>
        <p:txBody>
          <a:bodyPr/>
          <a:lstStyle>
            <a:lvl1pPr>
              <a:defRPr b="0" i="0">
                <a:latin typeface="HarmonyOS Sans SC" pitchFamily="2" charset="-122"/>
                <a:ea typeface="HarmonyOS Sans SC" pitchFamily="2" charset="-122"/>
              </a:defRPr>
            </a:lvl1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觅知网-不倒翁ID:18935994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8" name="觅知网-不倒翁ID:189359941"/>
          <p:cNvSpPr/>
          <p:nvPr userDrawn="1"/>
        </p:nvSpPr>
        <p:spPr>
          <a:xfrm>
            <a:off x="0" y="-8875"/>
            <a:ext cx="12192000" cy="6866875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86000"/>
                </a:schemeClr>
              </a:gs>
              <a:gs pos="99000">
                <a:schemeClr val="accent6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05" name="觅知网-不倒翁ID:189359941"/>
          <p:cNvSpPr/>
          <p:nvPr userDrawn="1"/>
        </p:nvSpPr>
        <p:spPr>
          <a:xfrm>
            <a:off x="0" y="1076587"/>
            <a:ext cx="12192000" cy="566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41" name="觅知网-不倒翁ID:189359941"/>
          <p:cNvSpPr/>
          <p:nvPr userDrawn="1"/>
        </p:nvSpPr>
        <p:spPr>
          <a:xfrm>
            <a:off x="0" y="1019240"/>
            <a:ext cx="12192000" cy="691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3328" y="-7481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3328" y="-7481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3328" y="-7481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3328" y="-7481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3328" y="-7481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8" y="0"/>
            <a:ext cx="12205328" cy="685051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3328" y="-7481"/>
            <a:ext cx="12205328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>
              <a:latin typeface="HarmonyOS Sans SC" pitchFamily="2" charset="-122"/>
              <a:ea typeface="HarmonyOS Sans SC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1pPr>
      <a:lvl2pPr marL="0" marR="0" indent="2286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2pPr>
      <a:lvl3pPr marL="0" marR="0" indent="4572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3pPr>
      <a:lvl4pPr marL="0" marR="0" indent="6858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4pPr>
      <a:lvl5pPr marL="0" marR="0" indent="9144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5pPr>
      <a:lvl6pPr marL="0" marR="0" indent="11430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6pPr>
      <a:lvl7pPr marL="0" marR="0" indent="13716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7pPr>
      <a:lvl8pPr marL="0" marR="0" indent="16002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8pPr>
      <a:lvl9pPr marL="0" marR="0" indent="182880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9pPr>
    </p:titleStyle>
    <p:bodyStyle>
      <a:lvl1pPr marL="3048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1pPr>
      <a:lvl2pPr marL="6096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2pPr>
      <a:lvl3pPr marL="9144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3pPr>
      <a:lvl4pPr marL="12192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4pPr>
      <a:lvl5pPr marL="15240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5pPr>
      <a:lvl6pPr marL="18288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6pPr>
      <a:lvl7pPr marL="21336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7pPr>
      <a:lvl8pPr marL="24384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8pPr>
      <a:lvl9pPr marL="2743200" marR="0" indent="-304800" algn="l" defTabSz="1219200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 panose="02000503000000020004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 panose="020005030000000200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1.jpeg"/><Relationship Id="rId16" Type="http://schemas.openxmlformats.org/officeDocument/2006/relationships/slideLayout" Target="../slideLayouts/slideLayout14.xml"/><Relationship Id="rId15" Type="http://schemas.openxmlformats.org/officeDocument/2006/relationships/image" Target="../media/image13.svg"/><Relationship Id="rId14" Type="http://schemas.openxmlformats.org/officeDocument/2006/relationships/image" Target="../media/image12.png"/><Relationship Id="rId13" Type="http://schemas.openxmlformats.org/officeDocument/2006/relationships/image" Target="../media/image31.sv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sv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32.jpe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22.jpe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22.jpe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32.jpe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image" Target="../media/image38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38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svg"/><Relationship Id="rId8" Type="http://schemas.openxmlformats.org/officeDocument/2006/relationships/image" Target="../media/image43.png"/><Relationship Id="rId7" Type="http://schemas.openxmlformats.org/officeDocument/2006/relationships/image" Target="../media/image42.svg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12.png"/><Relationship Id="rId7" Type="http://schemas.openxmlformats.org/officeDocument/2006/relationships/image" Target="../media/image45.svg"/><Relationship Id="rId6" Type="http://schemas.openxmlformats.org/officeDocument/2006/relationships/image" Target="../media/image44.png"/><Relationship Id="rId5" Type="http://schemas.openxmlformats.org/officeDocument/2006/relationships/image" Target="../media/image28.svg"/><Relationship Id="rId4" Type="http://schemas.openxmlformats.org/officeDocument/2006/relationships/image" Target="../media/image43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6" Type="http://schemas.openxmlformats.org/officeDocument/2006/relationships/slideLayout" Target="../slideLayouts/slideLayout14.xml"/><Relationship Id="rId15" Type="http://schemas.openxmlformats.org/officeDocument/2006/relationships/image" Target="../media/image49.svg"/><Relationship Id="rId14" Type="http://schemas.openxmlformats.org/officeDocument/2006/relationships/image" Target="../media/image48.png"/><Relationship Id="rId13" Type="http://schemas.openxmlformats.org/officeDocument/2006/relationships/image" Target="../media/image19.svg"/><Relationship Id="rId12" Type="http://schemas.openxmlformats.org/officeDocument/2006/relationships/image" Target="../media/image18.png"/><Relationship Id="rId11" Type="http://schemas.openxmlformats.org/officeDocument/2006/relationships/image" Target="../media/image47.svg"/><Relationship Id="rId10" Type="http://schemas.openxmlformats.org/officeDocument/2006/relationships/image" Target="../media/image46.png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0" Type="http://schemas.openxmlformats.org/officeDocument/2006/relationships/slideLayout" Target="../slideLayouts/slideLayout14.xml"/><Relationship Id="rId2" Type="http://schemas.openxmlformats.org/officeDocument/2006/relationships/tags" Target="../tags/tag19.xml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1.jpeg"/><Relationship Id="rId15" Type="http://schemas.openxmlformats.org/officeDocument/2006/relationships/slideLayout" Target="../slideLayouts/slideLayout14.xml"/><Relationship Id="rId14" Type="http://schemas.openxmlformats.org/officeDocument/2006/relationships/image" Target="../media/image21.svg"/><Relationship Id="rId13" Type="http://schemas.openxmlformats.org/officeDocument/2006/relationships/image" Target="../media/image20.png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image" Target="../media/image17.sv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22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 flipV="1">
            <a:off x="0" y="3564788"/>
            <a:ext cx="12192000" cy="3293210"/>
          </a:xfrm>
          <a:prstGeom prst="rect">
            <a:avLst/>
          </a:prstGeom>
          <a:gradFill>
            <a:gsLst>
              <a:gs pos="0">
                <a:srgbClr val="01508A">
                  <a:alpha val="58000"/>
                </a:srgbClr>
              </a:gs>
              <a:gs pos="92000">
                <a:srgbClr val="01508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armonyOS Sans SC" pitchFamily="2" charset="-122"/>
              <a:ea typeface="HarmonyOS Sans SC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87813" y="1635792"/>
            <a:ext cx="245865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800">
                <a:solidFill>
                  <a:srgbClr val="00375C"/>
                </a:solidFill>
                <a:latin typeface="FZZJ-LJDXKJW" panose="02010600010101010101" pitchFamily="2" charset="-122"/>
                <a:ea typeface="FZZJ-LJDXKJW" panose="02010600010101010101" pitchFamily="2" charset="-122"/>
              </a:rPr>
              <a:t>慧</a:t>
            </a:r>
            <a:endParaRPr lang="zh-CN" altLang="en-US" sz="19800">
              <a:solidFill>
                <a:srgbClr val="00375C"/>
              </a:solidFill>
              <a:latin typeface="FZZJ-LJDXKJW" panose="02010600010101010101" pitchFamily="2" charset="-122"/>
              <a:ea typeface="FZZJ-LJDXKJW" panose="0201060001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28587" y="1635546"/>
            <a:ext cx="2458654" cy="31381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19800" dirty="0">
                <a:solidFill>
                  <a:schemeClr val="accent4"/>
                </a:solidFill>
                <a:latin typeface="FZZJ-LJDXKJW" panose="02010600010101010101" pitchFamily="2" charset="-122"/>
                <a:ea typeface="FZZJ-LJDXKJW" panose="02010600010101010101" pitchFamily="2" charset="-122"/>
              </a:rPr>
              <a:t>慧</a:t>
            </a:r>
            <a:endParaRPr lang="zh-CN" altLang="en-US" sz="19800" dirty="0">
              <a:solidFill>
                <a:schemeClr val="accent4"/>
              </a:solidFill>
              <a:latin typeface="FZZJ-LJDXKJW" panose="02010600010101010101" pitchFamily="2" charset="-122"/>
              <a:ea typeface="FZZJ-LJDXKJW" panose="0201060001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439139" y="449635"/>
            <a:ext cx="1939290" cy="3322955"/>
            <a:chOff x="6758090" y="1285369"/>
            <a:chExt cx="1939290" cy="3322955"/>
          </a:xfrm>
        </p:grpSpPr>
        <p:sp>
          <p:nvSpPr>
            <p:cNvPr id="7" name="文本框 6"/>
            <p:cNvSpPr txBox="1"/>
            <p:nvPr/>
          </p:nvSpPr>
          <p:spPr>
            <a:xfrm>
              <a:off x="6758090" y="1285369"/>
              <a:ext cx="1757045" cy="30981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5200" dirty="0">
                  <a:solidFill>
                    <a:srgbClr val="00375C"/>
                  </a:solidFill>
                  <a:latin typeface="FZZJ-LJDXKJW" panose="02010600010101010101" pitchFamily="2" charset="-122"/>
                  <a:ea typeface="FZZJ-LJDXKJW" panose="02010600010101010101" pitchFamily="2" charset="-122"/>
                </a:rPr>
                <a:t>聚</a:t>
              </a:r>
              <a:endParaRPr lang="zh-CN" altLang="en-US" sz="25200" dirty="0">
                <a:solidFill>
                  <a:srgbClr val="00375C"/>
                </a:solidFill>
                <a:latin typeface="FZZJ-LJDXKJW" panose="02010600010101010101" pitchFamily="2" charset="-122"/>
                <a:ea typeface="FZZJ-LJDXKJW" panose="0201060001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24765" y="1285369"/>
              <a:ext cx="1872615" cy="332295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zh-CN" altLang="en-US" sz="25200" dirty="0">
                  <a:solidFill>
                    <a:schemeClr val="accent4"/>
                  </a:solidFill>
                  <a:latin typeface="FZZJ-LJDXKJW" panose="02010600010101010101" pitchFamily="2" charset="-122"/>
                  <a:ea typeface="FZZJ-LJDXKJW" panose="02010600010101010101" pitchFamily="2" charset="-122"/>
                </a:rPr>
                <a:t>聚</a:t>
              </a:r>
              <a:endParaRPr lang="zh-CN" altLang="en-US" sz="25200" dirty="0">
                <a:solidFill>
                  <a:schemeClr val="accent4"/>
                </a:solidFill>
                <a:latin typeface="FZZJ-LJDXKJW" panose="02010600010101010101" pitchFamily="2" charset="-122"/>
                <a:ea typeface="FZZJ-LJDXKJW" panose="0201060001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472590" y="982862"/>
            <a:ext cx="2684950" cy="4893064"/>
            <a:chOff x="7493076" y="-5346415"/>
            <a:chExt cx="2684950" cy="4893064"/>
          </a:xfrm>
        </p:grpSpPr>
        <p:sp>
          <p:nvSpPr>
            <p:cNvPr id="8" name="文本框 7"/>
            <p:cNvSpPr txBox="1"/>
            <p:nvPr/>
          </p:nvSpPr>
          <p:spPr>
            <a:xfrm>
              <a:off x="7493076" y="-5346415"/>
              <a:ext cx="2602378" cy="4892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0">
                  <a:solidFill>
                    <a:srgbClr val="00375C"/>
                  </a:solidFill>
                  <a:latin typeface="FZZJ-LJDXKJW" panose="02010600010101010101" pitchFamily="2" charset="-122"/>
                  <a:ea typeface="FZZJ-LJDXKJW" panose="02010600010101010101" pitchFamily="2" charset="-122"/>
                </a:rPr>
                <a:t>力</a:t>
              </a:r>
              <a:endParaRPr lang="zh-CN" altLang="en-US" sz="31200">
                <a:solidFill>
                  <a:srgbClr val="00375C"/>
                </a:solidFill>
                <a:latin typeface="FZZJ-LJDXKJW" panose="02010600010101010101" pitchFamily="2" charset="-122"/>
                <a:ea typeface="FZZJ-LJDXKJW" panose="0201060001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575648" y="-5346026"/>
              <a:ext cx="2602378" cy="48926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zh-CN" altLang="en-US" sz="31200" dirty="0">
                  <a:solidFill>
                    <a:schemeClr val="accent4"/>
                  </a:solidFill>
                  <a:latin typeface="FZZJ-LJDXKJW" panose="02010600010101010101" pitchFamily="2" charset="-122"/>
                  <a:ea typeface="FZZJ-LJDXKJW" panose="02010600010101010101" pitchFamily="2" charset="-122"/>
                </a:rPr>
                <a:t>力</a:t>
              </a:r>
              <a:endParaRPr lang="zh-CN" altLang="en-US" sz="31200" dirty="0">
                <a:solidFill>
                  <a:schemeClr val="accent4"/>
                </a:solidFill>
                <a:latin typeface="FZZJ-LJDXKJW" panose="02010600010101010101" pitchFamily="2" charset="-122"/>
                <a:ea typeface="FZZJ-LJDXKJW" panose="02010600010101010101" pitchFamily="2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5710" y="3227764"/>
            <a:ext cx="4487939" cy="249633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999" y="3227205"/>
            <a:ext cx="5002853" cy="608249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597" y="1239501"/>
            <a:ext cx="2724249" cy="288316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3056890" y="4681855"/>
            <a:ext cx="6915150" cy="134302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2000">
                <a:schemeClr val="accent2"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kern="400" dirty="0"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HarmonyOS Sans SC" pitchFamily="2" charset="-122"/>
                <a:ea typeface="HarmonyOS Sans SC" pitchFamily="2" charset="-122"/>
              </a:rPr>
              <a:t>隐私保护型农业病虫害协同检测</a:t>
            </a:r>
            <a:r>
              <a:rPr lang="zh-CN" altLang="en-US" sz="3200" kern="400" dirty="0"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HarmonyOS Sans SC" pitchFamily="2" charset="-122"/>
                <a:ea typeface="HarmonyOS Sans SC" pitchFamily="2" charset="-122"/>
              </a:rPr>
              <a:t>系统</a:t>
            </a:r>
            <a:endParaRPr lang="zh-CN" altLang="en-US" sz="3200" kern="400" dirty="0">
              <a:gradFill>
                <a:gsLst>
                  <a:gs pos="0">
                    <a:schemeClr val="accent5">
                      <a:lumMod val="50000"/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HarmonyOS Sans SC" pitchFamily="2" charset="-122"/>
              <a:ea typeface="HarmonyOS Sans SC" pitchFamily="2" charset="-122"/>
            </a:endParaRPr>
          </a:p>
        </p:txBody>
      </p:sp>
      <p:grpSp>
        <p:nvGrpSpPr>
          <p:cNvPr id="29" name="设计师康帅作品禁止倒卖15"/>
          <p:cNvGrpSpPr/>
          <p:nvPr/>
        </p:nvGrpSpPr>
        <p:grpSpPr>
          <a:xfrm>
            <a:off x="0" y="5678906"/>
            <a:ext cx="12192000" cy="1179094"/>
            <a:chOff x="0" y="5803900"/>
            <a:chExt cx="12192000" cy="1054100"/>
          </a:xfrm>
        </p:grpSpPr>
        <p:sp>
          <p:nvSpPr>
            <p:cNvPr id="32" name="设计师康帅作品禁止倒卖15-1"/>
            <p:cNvSpPr/>
            <p:nvPr/>
          </p:nvSpPr>
          <p:spPr>
            <a:xfrm>
              <a:off x="0" y="5803900"/>
              <a:ext cx="12192000" cy="1054100"/>
            </a:xfrm>
            <a:custGeom>
              <a:avLst/>
              <a:gdLst>
                <a:gd name="connsiteX0" fmla="*/ 0 w 12192000"/>
                <a:gd name="connsiteY0" fmla="*/ 0 h 1054100"/>
                <a:gd name="connsiteX1" fmla="*/ 278937 w 12192000"/>
                <a:gd name="connsiteY1" fmla="*/ 81906 h 1054100"/>
                <a:gd name="connsiteX2" fmla="*/ 6096000 w 12192000"/>
                <a:gd name="connsiteY2" fmla="*/ 840466 h 1054100"/>
                <a:gd name="connsiteX3" fmla="*/ 11913063 w 12192000"/>
                <a:gd name="connsiteY3" fmla="*/ 81906 h 1054100"/>
                <a:gd name="connsiteX4" fmla="*/ 12192000 w 12192000"/>
                <a:gd name="connsiteY4" fmla="*/ 0 h 1054100"/>
                <a:gd name="connsiteX5" fmla="*/ 12192000 w 12192000"/>
                <a:gd name="connsiteY5" fmla="*/ 1054100 h 1054100"/>
                <a:gd name="connsiteX6" fmla="*/ 0 w 12192000"/>
                <a:gd name="connsiteY6" fmla="*/ 105410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1054100">
                  <a:moveTo>
                    <a:pt x="0" y="0"/>
                  </a:moveTo>
                  <a:lnTo>
                    <a:pt x="278937" y="81906"/>
                  </a:lnTo>
                  <a:cubicBezTo>
                    <a:pt x="2038687" y="568037"/>
                    <a:pt x="4011851" y="840466"/>
                    <a:pt x="6096000" y="840466"/>
                  </a:cubicBezTo>
                  <a:cubicBezTo>
                    <a:pt x="8180149" y="840466"/>
                    <a:pt x="10153313" y="568037"/>
                    <a:pt x="11913063" y="81906"/>
                  </a:cubicBezTo>
                  <a:lnTo>
                    <a:pt x="12192000" y="0"/>
                  </a:lnTo>
                  <a:lnTo>
                    <a:pt x="12192000" y="1054100"/>
                  </a:lnTo>
                  <a:lnTo>
                    <a:pt x="0" y="1054100"/>
                  </a:lnTo>
                  <a:close/>
                </a:path>
              </a:pathLst>
            </a:custGeom>
            <a:pattFill prst="pct20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3175" cap="flat" cmpd="sng" algn="ctr">
              <a:noFill/>
              <a:prstDash val="solid"/>
              <a:miter lim="800000"/>
            </a:ln>
            <a:effectLst>
              <a:outerShdw blurRad="101600" dist="38100" dir="15240000" algn="t" rotWithShape="0">
                <a:prstClr val="black">
                  <a:alpha val="9000"/>
                </a:prstClr>
              </a:outerShdw>
            </a:effectLst>
          </p:spPr>
          <p:txBody>
            <a:bodyPr wrap="square" lIns="81382" tIns="40691" rIns="81382" bIns="40691" rtlCol="0" anchor="ctr">
              <a:noAutofit/>
            </a:bodyPr>
            <a:lstStyle/>
            <a:p>
              <a:pPr algn="ctr">
                <a:defRPr/>
              </a:pPr>
              <a:endParaRPr lang="zh-CN" altLang="en-US" sz="1600" kern="0">
                <a:solidFill>
                  <a:prstClr val="white"/>
                </a:solidFill>
                <a:latin typeface="HarmonyOS Sans SC Light"/>
                <a:ea typeface="宋体" pitchFamily="2" charset="-122"/>
              </a:endParaRPr>
            </a:p>
          </p:txBody>
        </p:sp>
        <p:sp>
          <p:nvSpPr>
            <p:cNvPr id="33" name="设计师康帅作品禁止倒卖15-2"/>
            <p:cNvSpPr/>
            <p:nvPr/>
          </p:nvSpPr>
          <p:spPr>
            <a:xfrm>
              <a:off x="0" y="6113276"/>
              <a:ext cx="12192000" cy="744724"/>
            </a:xfrm>
            <a:custGeom>
              <a:avLst/>
              <a:gdLst>
                <a:gd name="connsiteX0" fmla="*/ 12192000 w 12192000"/>
                <a:gd name="connsiteY0" fmla="*/ 0 h 744724"/>
                <a:gd name="connsiteX1" fmla="*/ 12192000 w 12192000"/>
                <a:gd name="connsiteY1" fmla="*/ 744724 h 744724"/>
                <a:gd name="connsiteX2" fmla="*/ 0 w 12192000"/>
                <a:gd name="connsiteY2" fmla="*/ 744724 h 744724"/>
                <a:gd name="connsiteX3" fmla="*/ 0 w 12192000"/>
                <a:gd name="connsiteY3" fmla="*/ 0 h 744724"/>
                <a:gd name="connsiteX4" fmla="*/ 278937 w 12192000"/>
                <a:gd name="connsiteY4" fmla="*/ 48946 h 744724"/>
                <a:gd name="connsiteX5" fmla="*/ 6096000 w 12192000"/>
                <a:gd name="connsiteY5" fmla="*/ 502256 h 744724"/>
                <a:gd name="connsiteX6" fmla="*/ 11913063 w 12192000"/>
                <a:gd name="connsiteY6" fmla="*/ 48946 h 74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744724">
                  <a:moveTo>
                    <a:pt x="12192000" y="0"/>
                  </a:moveTo>
                  <a:lnTo>
                    <a:pt x="12192000" y="744724"/>
                  </a:lnTo>
                  <a:lnTo>
                    <a:pt x="0" y="744724"/>
                  </a:lnTo>
                  <a:lnTo>
                    <a:pt x="0" y="0"/>
                  </a:lnTo>
                  <a:lnTo>
                    <a:pt x="278937" y="48946"/>
                  </a:lnTo>
                  <a:cubicBezTo>
                    <a:pt x="2038687" y="339455"/>
                    <a:pt x="4011851" y="502256"/>
                    <a:pt x="6096000" y="502256"/>
                  </a:cubicBezTo>
                  <a:cubicBezTo>
                    <a:pt x="8180149" y="502256"/>
                    <a:pt x="10153313" y="339455"/>
                    <a:pt x="11913063" y="48946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118872" tIns="59436" rIns="118872" bIns="59436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27060">
                <a:gradFill flip="none" rotWithShape="1">
                  <a:gsLst>
                    <a:gs pos="37000">
                      <a:schemeClr val="accent1"/>
                    </a:gs>
                    <a:gs pos="57000">
                      <a:schemeClr val="accent2"/>
                    </a:gs>
                  </a:gsLst>
                  <a:lin ang="0" scaled="1"/>
                  <a:tileRect/>
                </a:gradFill>
                <a:latin typeface="AaHLXK" panose="02010600010101010101" pitchFamily="2" charset="-122"/>
                <a:ea typeface="AaHLXK" panose="0201060001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15300" y="121632"/>
            <a:ext cx="2206786" cy="4154641"/>
            <a:chOff x="1789663" y="334001"/>
            <a:chExt cx="2206786" cy="4154641"/>
          </a:xfrm>
        </p:grpSpPr>
        <p:sp>
          <p:nvSpPr>
            <p:cNvPr id="5" name="文本框 4"/>
            <p:cNvSpPr txBox="1"/>
            <p:nvPr/>
          </p:nvSpPr>
          <p:spPr>
            <a:xfrm>
              <a:off x="1789663" y="334001"/>
              <a:ext cx="2123954" cy="415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400" dirty="0">
                  <a:solidFill>
                    <a:srgbClr val="00375C"/>
                  </a:solidFill>
                  <a:latin typeface="FZZJ-LJDXKJW" panose="02010600010101010101" pitchFamily="2" charset="-122"/>
                  <a:ea typeface="FZZJ-LJDXKJW" panose="02010600010101010101" pitchFamily="2" charset="-122"/>
                </a:rPr>
                <a:t>农</a:t>
              </a:r>
              <a:endParaRPr lang="zh-CN" altLang="en-US" sz="26400" dirty="0">
                <a:solidFill>
                  <a:srgbClr val="00375C"/>
                </a:solidFill>
                <a:latin typeface="FZZJ-LJDXKJW" panose="02010600010101010101" pitchFamily="2" charset="-122"/>
                <a:ea typeface="FZZJ-LJDXKJW" panose="02010600010101010101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72495" y="334472"/>
              <a:ext cx="2123954" cy="41541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zh-CN" altLang="en-US" sz="26400" dirty="0">
                  <a:solidFill>
                    <a:schemeClr val="accent4"/>
                  </a:solidFill>
                  <a:latin typeface="FZZJ-LJDXKJW" panose="02010600010101010101" pitchFamily="2" charset="-122"/>
                  <a:ea typeface="FZZJ-LJDXKJW" panose="02010600010101010101" pitchFamily="2" charset="-122"/>
                </a:rPr>
                <a:t>农</a:t>
              </a:r>
              <a:endParaRPr lang="zh-CN" altLang="en-US" sz="26400" dirty="0">
                <a:solidFill>
                  <a:schemeClr val="accent4"/>
                </a:solidFill>
                <a:latin typeface="FZZJ-LJDXKJW" panose="02010600010101010101" pitchFamily="2" charset="-122"/>
                <a:ea typeface="FZZJ-LJDXKJW" panose="0201060001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微信图片_20260423113018_5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960"/>
            <a:ext cx="12192000" cy="5019040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" name="AutoShape 3"/>
          <p:cNvSpPr/>
          <p:nvPr/>
        </p:nvSpPr>
        <p:spPr>
          <a:xfrm>
            <a:off x="366395" y="1143000"/>
            <a:ext cx="1066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“云-端”协同的技术架构</a:t>
            </a:r>
            <a:endParaRPr lang="en-US" sz="1100"/>
          </a:p>
        </p:txBody>
      </p:sp>
      <p:sp>
        <p:nvSpPr>
          <p:cNvPr id="7" name="AutoShape 4"/>
          <p:cNvSpPr/>
          <p:nvPr/>
        </p:nvSpPr>
        <p:spPr>
          <a:xfrm>
            <a:off x="366395" y="2039620"/>
            <a:ext cx="5207000" cy="120650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995" y="2331720"/>
            <a:ext cx="406400" cy="406400"/>
          </a:xfrm>
          <a:prstGeom prst="rect">
            <a:avLst/>
          </a:prstGeom>
        </p:spPr>
      </p:pic>
      <p:sp>
        <p:nvSpPr>
          <p:cNvPr id="11" name="AutoShape 8"/>
          <p:cNvSpPr/>
          <p:nvPr/>
        </p:nvSpPr>
        <p:spPr>
          <a:xfrm>
            <a:off x="1445895" y="2166620"/>
            <a:ext cx="3810000" cy="952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Web平台 (用户交互层)</a:t>
            </a:r>
            <a:endParaRPr lang="en-US" sz="1100"/>
          </a:p>
          <a:p>
            <a:pPr indent="0" algn="l">
              <a:lnSpc>
                <a:spcPct val="100000"/>
              </a:lnSpc>
            </a:pPr>
            <a:r>
              <a:rPr lang="en-US" sz="11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提供统一界面，涵盖在线检测、历史记录、数据管理、联邦任务调度与社区交流等核心功能。</a:t>
            </a:r>
            <a:endParaRPr lang="en-US" sz="11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" name="AutoShape 9"/>
          <p:cNvSpPr/>
          <p:nvPr/>
        </p:nvSpPr>
        <p:spPr>
          <a:xfrm>
            <a:off x="366395" y="3492500"/>
            <a:ext cx="5207000" cy="120650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995" y="3784600"/>
            <a:ext cx="406400" cy="406400"/>
          </a:xfrm>
          <a:prstGeom prst="rect">
            <a:avLst/>
          </a:prstGeom>
        </p:spPr>
      </p:pic>
      <p:sp>
        <p:nvSpPr>
          <p:cNvPr id="15" name="AutoShape 13"/>
          <p:cNvSpPr/>
          <p:nvPr/>
        </p:nvSpPr>
        <p:spPr>
          <a:xfrm>
            <a:off x="1445895" y="3619500"/>
            <a:ext cx="3810000" cy="952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联邦服务端 (任务调度层)</a:t>
            </a:r>
            <a:endParaRPr lang="en-US" sz="1100"/>
          </a:p>
          <a:p>
            <a:pPr indent="0" algn="l">
              <a:lnSpc>
                <a:spcPct val="100000"/>
              </a:lnSpc>
            </a:pPr>
            <a:r>
              <a:rPr lang="en-US" sz="11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负责全局任务发布、初始模型下发、各节点模型更新接收，并进行全局模型的聚合与优化。</a:t>
            </a:r>
            <a:endParaRPr lang="en-US" sz="11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6" name="AutoShape 14"/>
          <p:cNvSpPr/>
          <p:nvPr/>
        </p:nvSpPr>
        <p:spPr>
          <a:xfrm>
            <a:off x="366395" y="4945380"/>
            <a:ext cx="5207000" cy="120650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995" y="5237480"/>
            <a:ext cx="406400" cy="406400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1445895" y="5072380"/>
            <a:ext cx="3810000" cy="952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本地联邦客户端 (训练执行层)</a:t>
            </a:r>
            <a:endParaRPr lang="en-US" sz="1100"/>
          </a:p>
          <a:p>
            <a:pPr indent="0" algn="l">
              <a:lnSpc>
                <a:spcPct val="100000"/>
              </a:lnSpc>
            </a:pPr>
            <a:r>
              <a:rPr lang="en-US" sz="11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部署在用户本地，利用私有农业数据完成本地化训练，仅向云端交互加密后的模型参数。</a:t>
            </a:r>
            <a:endParaRPr lang="en-US" sz="11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3" name="AutoShape 25"/>
          <p:cNvSpPr/>
          <p:nvPr/>
        </p:nvSpPr>
        <p:spPr>
          <a:xfrm>
            <a:off x="6335395" y="1902460"/>
            <a:ext cx="4699000" cy="3329305"/>
          </a:xfrm>
          <a:prstGeom prst="roundRect">
            <a:avLst>
              <a:gd name="adj" fmla="val 3076"/>
            </a:avLst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44" name="Picture 26"/>
          <p:cNvPicPr>
            <a:picLocks noChangeAspect="1"/>
          </p:cNvPicPr>
          <p:nvPr/>
        </p:nvPicPr>
        <p:blipFill>
          <a:blip r:embed="rId11"/>
          <a:srcRect l="7216" r="7216"/>
          <a:stretch>
            <a:fillRect/>
          </a:stretch>
        </p:blipFill>
        <p:spPr>
          <a:xfrm>
            <a:off x="6693535" y="2096135"/>
            <a:ext cx="3809365" cy="2931160"/>
          </a:xfrm>
          <a:prstGeom prst="roundRect">
            <a:avLst>
              <a:gd name="adj" fmla="val 2222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46" name="AutoShape 19"/>
          <p:cNvSpPr/>
          <p:nvPr/>
        </p:nvSpPr>
        <p:spPr>
          <a:xfrm>
            <a:off x="6335395" y="5472430"/>
            <a:ext cx="2476500" cy="1079500"/>
          </a:xfrm>
          <a:prstGeom prst="roundRect">
            <a:avLst>
              <a:gd name="adj" fmla="val 11764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47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7795" y="5662930"/>
            <a:ext cx="457200" cy="457200"/>
          </a:xfrm>
          <a:prstGeom prst="rect">
            <a:avLst/>
          </a:prstGeom>
        </p:spPr>
      </p:pic>
      <p:sp>
        <p:nvSpPr>
          <p:cNvPr id="48" name="AutoShape 21"/>
          <p:cNvSpPr/>
          <p:nvPr/>
        </p:nvSpPr>
        <p:spPr>
          <a:xfrm>
            <a:off x="7097395" y="5561330"/>
            <a:ext cx="15875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FFFFFF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在线检测模块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000" b="0" i="0" u="none" strike="noStrike">
                <a:solidFill>
                  <a:srgbClr val="94A3B8"/>
                </a:solidFill>
                <a:latin typeface="Noto Sans SC"/>
                <a:ea typeface="Noto Sans SC"/>
                <a:cs typeface="Noto Sans SC"/>
                <a:sym typeface="Noto Sans SC"/>
              </a:rPr>
              <a:t>基于YOLO系列模型</a:t>
            </a:r>
            <a:endParaRPr lang="en-US" sz="1000" b="0" i="0" u="none" strike="noStrike">
              <a:solidFill>
                <a:srgbClr val="94A3B8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50" name="AutoShape 22"/>
          <p:cNvSpPr/>
          <p:nvPr/>
        </p:nvSpPr>
        <p:spPr>
          <a:xfrm>
            <a:off x="9305290" y="5483225"/>
            <a:ext cx="2476500" cy="1040765"/>
          </a:xfrm>
          <a:prstGeom prst="roundRect">
            <a:avLst>
              <a:gd name="adj" fmla="val 11764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51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57690" y="5673725"/>
            <a:ext cx="457200" cy="457200"/>
          </a:xfrm>
          <a:prstGeom prst="rect">
            <a:avLst/>
          </a:prstGeom>
        </p:spPr>
      </p:pic>
      <p:sp>
        <p:nvSpPr>
          <p:cNvPr id="52" name="AutoShape 24"/>
          <p:cNvSpPr/>
          <p:nvPr/>
        </p:nvSpPr>
        <p:spPr>
          <a:xfrm>
            <a:off x="10067290" y="5572125"/>
            <a:ext cx="15875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FFFFFF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联邦学习模块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000" b="0" i="0" u="none" strike="noStrike">
                <a:solidFill>
                  <a:srgbClr val="94A3B8"/>
                </a:solidFill>
                <a:latin typeface="Noto Sans SC"/>
                <a:ea typeface="Noto Sans SC"/>
                <a:cs typeface="Noto Sans SC"/>
                <a:sym typeface="Noto Sans SC"/>
              </a:rPr>
              <a:t>支持FedAvg/FedProx</a:t>
            </a:r>
            <a:endParaRPr lang="en-US" sz="1000" b="0" i="0" u="none" strike="noStrike">
              <a:solidFill>
                <a:srgbClr val="94A3B8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260423113018_5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1185"/>
            <a:ext cx="12192000" cy="4975225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7" name="AutoShape 4"/>
          <p:cNvSpPr/>
          <p:nvPr/>
        </p:nvSpPr>
        <p:spPr>
          <a:xfrm>
            <a:off x="94615" y="1988185"/>
            <a:ext cx="2745105" cy="120650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11" name="AutoShape 8"/>
          <p:cNvSpPr/>
          <p:nvPr/>
        </p:nvSpPr>
        <p:spPr>
          <a:xfrm>
            <a:off x="247650" y="2445385"/>
            <a:ext cx="2592070" cy="58610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支持创建与加入联邦群组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灵活管理成员并查看就绪状态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核心功能一：联邦学习协同训练</a:t>
            </a:r>
            <a:endParaRPr lang="en-US" sz="1100"/>
          </a:p>
        </p:txBody>
      </p:sp>
      <p:pic>
        <p:nvPicPr>
          <p:cNvPr id="20" name="图片 33"/>
          <p:cNvPicPr/>
          <p:nvPr/>
        </p:nvPicPr>
        <p:blipFill>
          <a:blip r:embed="rId5"/>
          <a:stretch>
            <a:fillRect/>
          </a:stretch>
        </p:blipFill>
        <p:spPr>
          <a:xfrm>
            <a:off x="6103620" y="2021840"/>
            <a:ext cx="5958840" cy="43745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366395" y="2173605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联邦群组管理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22" name="AutoShape 4"/>
          <p:cNvSpPr/>
          <p:nvPr/>
        </p:nvSpPr>
        <p:spPr>
          <a:xfrm>
            <a:off x="3067050" y="1998345"/>
            <a:ext cx="2745105" cy="120650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3" name="AutoShape 8"/>
          <p:cNvSpPr/>
          <p:nvPr/>
        </p:nvSpPr>
        <p:spPr>
          <a:xfrm>
            <a:off x="3220085" y="2455545"/>
            <a:ext cx="2592070" cy="58610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组长端可视化配置训练轮次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聚合算法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一键下发训练任务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38830" y="2183765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</a:t>
            </a: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任务配置与发布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25" name="AutoShape 4"/>
          <p:cNvSpPr/>
          <p:nvPr/>
        </p:nvSpPr>
        <p:spPr>
          <a:xfrm>
            <a:off x="94615" y="3745865"/>
            <a:ext cx="2745105" cy="128143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6" name="AutoShape 8"/>
          <p:cNvSpPr/>
          <p:nvPr/>
        </p:nvSpPr>
        <p:spPr>
          <a:xfrm>
            <a:off x="247650" y="4203065"/>
            <a:ext cx="2592070" cy="6997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实时展示各节点在线状态与训练进度，支持任务状态跟踪与成员就绪情况查看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66395" y="3931285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成员状态监控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28" name="AutoShape 4"/>
          <p:cNvSpPr/>
          <p:nvPr/>
        </p:nvSpPr>
        <p:spPr>
          <a:xfrm>
            <a:off x="3067050" y="3745230"/>
            <a:ext cx="2745105" cy="128143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9" name="AutoShape 8"/>
          <p:cNvSpPr/>
          <p:nvPr/>
        </p:nvSpPr>
        <p:spPr>
          <a:xfrm>
            <a:off x="3220085" y="4202430"/>
            <a:ext cx="2592070" cy="60388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提供详细的环境配置脚本与执行指南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降低用户接入门槛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38830" y="3930650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本地训练引导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32" name="AutoShape 23"/>
          <p:cNvSpPr/>
          <p:nvPr/>
        </p:nvSpPr>
        <p:spPr>
          <a:xfrm>
            <a:off x="366395" y="5219700"/>
            <a:ext cx="5207000" cy="1143000"/>
          </a:xfrm>
          <a:prstGeom prst="roundRect">
            <a:avLst>
              <a:gd name="adj" fmla="val 13333"/>
            </a:avLst>
          </a:prstGeom>
          <a:solidFill>
            <a:srgbClr val="4ADE80">
              <a:alpha val="15000"/>
            </a:srgbClr>
          </a:solidFill>
          <a:ln w="12700" cap="flat" cmpd="sng">
            <a:solidFill>
              <a:srgbClr val="4ADE8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3" name="AutoShape 24"/>
          <p:cNvSpPr/>
          <p:nvPr/>
        </p:nvSpPr>
        <p:spPr>
          <a:xfrm>
            <a:off x="620395" y="5346700"/>
            <a:ext cx="4699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</a:t>
            </a:r>
            <a:r>
              <a:rPr lang="en-US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核心价值：数据不出本地</a:t>
            </a:r>
            <a:endParaRPr lang="en-US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4" name="AutoShape 25"/>
          <p:cNvSpPr/>
          <p:nvPr/>
        </p:nvSpPr>
        <p:spPr>
          <a:xfrm>
            <a:off x="620395" y="5727700"/>
            <a:ext cx="4699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>
                    <a:alpha val="90196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构建“平台统一调度+客户端本地训练+云端聚合更新”的闭环流程，在保障数据隐私安全的前提下完成模型联合优化。</a:t>
            </a:r>
            <a:endParaRPr lang="en-US" sz="1400" b="0" i="0" u="none" strike="noStrike">
              <a:solidFill>
                <a:schemeClr val="tx1">
                  <a:alpha val="90196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图片_20260423113018_5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862455"/>
            <a:ext cx="12192000" cy="4995545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核心功能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二</a:t>
            </a: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数据补充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" name="图片 27"/>
          <p:cNvPicPr/>
          <p:nvPr/>
        </p:nvPicPr>
        <p:blipFill>
          <a:blip r:embed="rId5"/>
          <a:stretch>
            <a:fillRect/>
          </a:stretch>
        </p:blipFill>
        <p:spPr>
          <a:xfrm>
            <a:off x="6332855" y="1982470"/>
            <a:ext cx="5484495" cy="42538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utoShape 4"/>
          <p:cNvSpPr/>
          <p:nvPr/>
        </p:nvSpPr>
        <p:spPr>
          <a:xfrm>
            <a:off x="94615" y="2561590"/>
            <a:ext cx="5862955" cy="2985135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13" name="AutoShape 8"/>
          <p:cNvSpPr/>
          <p:nvPr/>
        </p:nvSpPr>
        <p:spPr>
          <a:xfrm>
            <a:off x="247650" y="3340100"/>
            <a:ext cx="5409565" cy="60388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功能</a:t>
            </a:r>
            <a:r>
              <a:rPr lang="en-US" altLang="zh-CN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提供多种农业病虫害公开数据集的查询入口，涵盖图像、文本、结构化数据等多种类型。</a:t>
            </a:r>
            <a:endParaRPr lang="en-US" sz="1600"/>
          </a:p>
          <a:p>
            <a:pPr indent="0" algn="ctr">
              <a:lnSpc>
                <a:spcPct val="100000"/>
              </a:lnSpc>
            </a:pPr>
            <a:endParaRPr lang="en-US" altLang="zh-CN" sz="16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6395" y="2832100"/>
            <a:ext cx="529082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公共数据集补充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16" name="AutoShape 8"/>
          <p:cNvSpPr/>
          <p:nvPr/>
        </p:nvSpPr>
        <p:spPr>
          <a:xfrm>
            <a:off x="247650" y="4311015"/>
            <a:ext cx="5409565" cy="7924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价值</a:t>
            </a:r>
            <a:r>
              <a:rPr lang="en-US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在本地样本不足时快速获取高质量数据进行补充，有效提升模型的泛化能力与识别准确率。</a:t>
            </a:r>
            <a:endParaRPr lang="en-US" sz="1600">
              <a:solidFill>
                <a:srgbClr val="E5E7EB">
                  <a:alpha val="80000"/>
                </a:srgbClr>
              </a:solidFill>
              <a:latin typeface="Noto Sans SC"/>
              <a:ea typeface="Noto Sans SC"/>
              <a:cs typeface="Noto Sans SC"/>
            </a:endParaRPr>
          </a:p>
          <a:p>
            <a:pPr indent="0" algn="l">
              <a:lnSpc>
                <a:spcPct val="100000"/>
              </a:lnSpc>
            </a:pPr>
            <a:endParaRPr lang="en-US" sz="1400"/>
          </a:p>
          <a:p>
            <a:pPr indent="0" algn="ctr">
              <a:lnSpc>
                <a:spcPct val="100000"/>
              </a:lnSpc>
            </a:pP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60423113018_5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861820"/>
            <a:ext cx="12190730" cy="4996180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核心功能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三</a:t>
            </a: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农业交流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社区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" name="AutoShape 4"/>
          <p:cNvSpPr/>
          <p:nvPr/>
        </p:nvSpPr>
        <p:spPr>
          <a:xfrm>
            <a:off x="94615" y="2561590"/>
            <a:ext cx="5862955" cy="2985135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13" name="AutoShape 8"/>
          <p:cNvSpPr/>
          <p:nvPr/>
        </p:nvSpPr>
        <p:spPr>
          <a:xfrm>
            <a:off x="247650" y="3340100"/>
            <a:ext cx="5409565" cy="60388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功能</a:t>
            </a:r>
            <a:r>
              <a:rPr lang="en-US" altLang="zh-CN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支持用户发布技术帖子</a:t>
            </a:r>
            <a:r>
              <a:rPr lang="en-US" altLang="zh-CN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交流实战经验</a:t>
            </a:r>
            <a:r>
              <a:rPr lang="en-US" altLang="zh-CN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共享农业资源</a:t>
            </a:r>
            <a:r>
              <a:rPr lang="en-US" altLang="zh-CN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并提供“联邦伙伴”匹配功能</a:t>
            </a:r>
            <a:r>
              <a:rPr 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600"/>
          </a:p>
          <a:p>
            <a:pPr indent="0" algn="ctr">
              <a:lnSpc>
                <a:spcPct val="100000"/>
              </a:lnSpc>
            </a:pPr>
            <a:endParaRPr lang="en-US" altLang="zh-CN" sz="16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6395" y="2832100"/>
            <a:ext cx="529082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农业交流社区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16" name="AutoShape 8"/>
          <p:cNvSpPr/>
          <p:nvPr/>
        </p:nvSpPr>
        <p:spPr>
          <a:xfrm>
            <a:off x="247650" y="4311015"/>
            <a:ext cx="5409565" cy="7924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价值</a:t>
            </a:r>
            <a:r>
              <a:rPr lang="en-US" sz="1600" b="0" i="0" u="none" strike="noStrike">
                <a:solidFill>
                  <a:srgbClr val="FFC00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打破农业信息壁垒</a:t>
            </a:r>
            <a:r>
              <a:rPr lang="en-US" altLang="zh-CN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连接分散的科研与生产力量</a:t>
            </a:r>
            <a:r>
              <a:rPr lang="en-US" altLang="zh-CN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为联邦学习的有效落地提供坚实的组织保障</a:t>
            </a:r>
            <a:r>
              <a:rPr lang="en-US" altLang="zh-CN" sz="1600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400"/>
          </a:p>
          <a:p>
            <a:pPr indent="0" algn="ctr">
              <a:lnSpc>
                <a:spcPct val="100000"/>
              </a:lnSpc>
            </a:pP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7" name="图片 28"/>
          <p:cNvPicPr/>
          <p:nvPr/>
        </p:nvPicPr>
        <p:blipFill>
          <a:blip r:embed="rId5"/>
          <a:stretch>
            <a:fillRect/>
          </a:stretch>
        </p:blipFill>
        <p:spPr>
          <a:xfrm>
            <a:off x="6224905" y="2078990"/>
            <a:ext cx="5630545" cy="423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60423113018_5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861820"/>
            <a:ext cx="12190730" cy="4996180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7" name="AutoShape 4"/>
          <p:cNvSpPr/>
          <p:nvPr/>
        </p:nvSpPr>
        <p:spPr>
          <a:xfrm>
            <a:off x="247650" y="2596515"/>
            <a:ext cx="2745105" cy="136144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11" name="AutoShape 8"/>
          <p:cNvSpPr/>
          <p:nvPr/>
        </p:nvSpPr>
        <p:spPr>
          <a:xfrm>
            <a:off x="400685" y="3053715"/>
            <a:ext cx="2592070" cy="7543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支持切换基础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YOLO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模型或联邦聚合后的全局模型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满足不同精度与隐私场景的检测需求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核心功能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四</a:t>
            </a: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便捷的在线检测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服务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9430" y="2781935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   </a:t>
            </a: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灵活模型选择策略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22" name="AutoShape 4"/>
          <p:cNvSpPr/>
          <p:nvPr/>
        </p:nvSpPr>
        <p:spPr>
          <a:xfrm>
            <a:off x="3220085" y="2593340"/>
            <a:ext cx="2745105" cy="1374775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3" name="AutoShape 8"/>
          <p:cNvSpPr/>
          <p:nvPr/>
        </p:nvSpPr>
        <p:spPr>
          <a:xfrm>
            <a:off x="3373120" y="3050540"/>
            <a:ext cx="2592070" cy="7543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支持不同格式的图片传入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如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JPG，PNG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等主流格式的图片上传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91865" y="2778760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     </a:t>
            </a: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多格式图像快速接入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25" name="AutoShape 4"/>
          <p:cNvSpPr/>
          <p:nvPr/>
        </p:nvSpPr>
        <p:spPr>
          <a:xfrm>
            <a:off x="247650" y="4585335"/>
            <a:ext cx="2745105" cy="136144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6" name="AutoShape 8"/>
          <p:cNvSpPr/>
          <p:nvPr/>
        </p:nvSpPr>
        <p:spPr>
          <a:xfrm>
            <a:off x="400685" y="5042535"/>
            <a:ext cx="2592070" cy="7924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检测完成之后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返回识别类别与检测结果，并支持结果保存与历史记录查看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19430" y="4770755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</a:t>
            </a: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检测结果可视化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sp>
        <p:nvSpPr>
          <p:cNvPr id="28" name="AutoShape 4"/>
          <p:cNvSpPr/>
          <p:nvPr/>
        </p:nvSpPr>
        <p:spPr>
          <a:xfrm>
            <a:off x="3220085" y="4573905"/>
            <a:ext cx="2745105" cy="1361440"/>
          </a:xfrm>
          <a:prstGeom prst="roundRect">
            <a:avLst>
              <a:gd name="adj" fmla="val 10526"/>
            </a:avLst>
          </a:prstGeom>
          <a:solidFill>
            <a:srgbClr val="1E293B">
              <a:alpha val="90000"/>
            </a:srgbClr>
          </a:solidFill>
          <a:ln w="12700" cap="flat" cmpd="sng">
            <a:solidFill>
              <a:srgbClr val="4ADE80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9" name="AutoShape 8"/>
          <p:cNvSpPr/>
          <p:nvPr/>
        </p:nvSpPr>
        <p:spPr>
          <a:xfrm>
            <a:off x="3373120" y="5031105"/>
            <a:ext cx="2592070" cy="6997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0000"/>
              </a:lnSpc>
            </a:pP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基于大模型的推理能力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对识别结果进行深度解读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生产通俗易懂的防治与管理方案</a:t>
            </a:r>
            <a:r>
              <a:rPr lang="en-US" altLang="zh-CN" sz="1400" b="0" i="0" u="none" strike="noStrike">
                <a:solidFill>
                  <a:srgbClr val="E2E8F0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400" b="0" i="0" u="none" strike="noStrike">
              <a:solidFill>
                <a:srgbClr val="E2E8F0">
                  <a:alpha val="80000"/>
                </a:srgb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491865" y="4759325"/>
            <a:ext cx="1332230" cy="5080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noAutofit/>
          </a:bodyPr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  AI</a:t>
            </a:r>
            <a:r>
              <a:rPr lang="zh-CN" altLang="en-US" sz="2000" b="1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智能体诊断建议</a:t>
            </a:r>
            <a:endParaRPr lang="en-US" sz="2000"/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Source Han Sans SC Medium" panose="020B0600000000000000" pitchFamily="34" charset="-128"/>
              <a:ea typeface="Source Han Sans SC Medium" panose="020B0600000000000000" pitchFamily="34" charset="-128"/>
              <a:sym typeface="Helvetica Neue" panose="02000503000000020004"/>
            </a:endParaRPr>
          </a:p>
        </p:txBody>
      </p:sp>
      <p:pic>
        <p:nvPicPr>
          <p:cNvPr id="10" name="图片 29"/>
          <p:cNvPicPr/>
          <p:nvPr/>
        </p:nvPicPr>
        <p:blipFill>
          <a:blip r:embed="rId5"/>
          <a:stretch>
            <a:fillRect/>
          </a:stretch>
        </p:blipFill>
        <p:spPr>
          <a:xfrm>
            <a:off x="6192520" y="2066290"/>
            <a:ext cx="5768975" cy="42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微信图片_20260423113018_5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2455"/>
            <a:ext cx="12192000" cy="4973955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核心功能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五</a:t>
            </a: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隐私数据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来源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" name="图片 30"/>
          <p:cNvPicPr/>
          <p:nvPr/>
        </p:nvPicPr>
        <p:blipFill>
          <a:blip r:embed="rId5"/>
          <a:stretch>
            <a:fillRect/>
          </a:stretch>
        </p:blipFill>
        <p:spPr>
          <a:xfrm>
            <a:off x="6826250" y="2078990"/>
            <a:ext cx="5130165" cy="427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燕尾形 15"/>
          <p:cNvSpPr/>
          <p:nvPr/>
        </p:nvSpPr>
        <p:spPr>
          <a:xfrm>
            <a:off x="1900555" y="2499360"/>
            <a:ext cx="4834255" cy="1379855"/>
          </a:xfrm>
          <a:prstGeom prst="chevron">
            <a:avLst/>
          </a:prstGeom>
          <a:solidFill>
            <a:schemeClr val="bg1"/>
          </a:solidFill>
          <a:ln>
            <a:solidFill>
              <a:srgbClr val="E0EDDA"/>
            </a:solidFill>
          </a:ln>
          <a:effectLst>
            <a:outerShdw blurRad="406400" dist="381000" dir="2700000" sx="90000" sy="90000" algn="tl" rotWithShape="0">
              <a:srgbClr val="11810F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系统数据由三部分组成：用户本地私有农业病虫害图像数据、平台公共数据资源，以及在线检测过程中积累的测试样本数据。</a:t>
            </a:r>
            <a:endParaRPr lang="zh-CN" altLang="en-US" sz="1400">
              <a:solidFill>
                <a:srgbClr val="466740"/>
              </a:solidFill>
              <a:cs typeface="汉仪旗黑-55简" panose="00020600040101010101" charset="-128"/>
              <a:sym typeface="+mn-ea"/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180975" y="2651760"/>
            <a:ext cx="2129155" cy="941070"/>
          </a:xfrm>
          <a:prstGeom prst="homePlat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汉仪旗黑-55简" panose="00020600040101010101" charset="-128"/>
                <a:sym typeface="+mn-ea"/>
              </a:rPr>
              <a:t>数据来源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汉仪旗黑-55简" panose="00020600040101010101" charset="-128"/>
                <a:sym typeface="+mn-ea"/>
              </a:rPr>
              <a:t>构成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汉仪旗黑-55简" panose="00020600040101010101" charset="-128"/>
              <a:sym typeface="+mn-ea"/>
            </a:endParaRPr>
          </a:p>
        </p:txBody>
      </p:sp>
      <p:sp>
        <p:nvSpPr>
          <p:cNvPr id="15" name="燕尾形 14"/>
          <p:cNvSpPr/>
          <p:nvPr/>
        </p:nvSpPr>
        <p:spPr>
          <a:xfrm>
            <a:off x="1900555" y="4201160"/>
            <a:ext cx="4834255" cy="1427480"/>
          </a:xfrm>
          <a:prstGeom prst="chevron">
            <a:avLst/>
          </a:prstGeom>
          <a:solidFill>
            <a:schemeClr val="bg1"/>
          </a:solidFill>
          <a:ln>
            <a:solidFill>
              <a:srgbClr val="E0EDDA"/>
            </a:solidFill>
          </a:ln>
          <a:effectLst>
            <a:outerShdw blurRad="406400" dist="381000" dir="2700000" sx="90000" sy="90000" algn="tl" rotWithShape="0">
              <a:srgbClr val="11810F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400">
              <a:solidFill>
                <a:srgbClr val="466740"/>
              </a:solidFill>
              <a:cs typeface="汉仪旗黑-55简" panose="00020600040101010101" charset="-128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系统采用联邦学习架构，形成</a:t>
            </a:r>
            <a:r>
              <a:rPr lang="en-US" altLang="zh-CN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"</a:t>
            </a: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任务发布</a:t>
            </a:r>
            <a:r>
              <a:rPr lang="en-US" altLang="zh-CN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—</a:t>
            </a: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本地训练</a:t>
            </a:r>
            <a:r>
              <a:rPr lang="en-US" altLang="zh-CN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—</a:t>
            </a: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模型上传</a:t>
            </a:r>
            <a:r>
              <a:rPr lang="en-US" altLang="zh-CN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—</a:t>
            </a: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服务器聚合</a:t>
            </a:r>
            <a:r>
              <a:rPr lang="en-US" altLang="zh-CN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—</a:t>
            </a: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全局模型更新</a:t>
            </a:r>
            <a:r>
              <a:rPr lang="en-US" altLang="zh-CN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"</a:t>
            </a:r>
            <a:r>
              <a:rPr lang="zh-CN" altLang="en-US" sz="1400">
                <a:solidFill>
                  <a:srgbClr val="466740"/>
                </a:solidFill>
                <a:cs typeface="汉仪旗黑-55简" panose="00020600040101010101" charset="-128"/>
                <a:sym typeface="+mn-ea"/>
              </a:rPr>
              <a:t>的闭环流程，客户端在本地完成训练后仅上传模型参数与样本量信息，由服务器进行全局聚合，实现数据不出域的协同建模。</a:t>
            </a:r>
            <a:endParaRPr lang="zh-CN" altLang="en-US" sz="1400">
              <a:solidFill>
                <a:srgbClr val="466740"/>
              </a:solidFill>
              <a:cs typeface="汉仪旗黑-55简" panose="00020600040101010101" charset="-128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sz="1400">
              <a:solidFill>
                <a:srgbClr val="466740"/>
              </a:solidFill>
              <a:cs typeface="汉仪旗黑-55简" panose="00020600040101010101" charset="-128"/>
              <a:sym typeface="+mn-ea"/>
            </a:endParaRPr>
          </a:p>
        </p:txBody>
      </p:sp>
      <p:sp>
        <p:nvSpPr>
          <p:cNvPr id="17" name="五边形 16"/>
          <p:cNvSpPr/>
          <p:nvPr/>
        </p:nvSpPr>
        <p:spPr>
          <a:xfrm>
            <a:off x="180975" y="4535170"/>
            <a:ext cx="2129155" cy="941070"/>
          </a:xfrm>
          <a:prstGeom prst="homePlat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汉仪旗黑-55简" panose="00020600040101010101" charset="-128"/>
                <a:sym typeface="+mn-ea"/>
              </a:rPr>
              <a:t>联邦训练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汉仪旗黑-55简" panose="00020600040101010101" charset="-128"/>
                <a:sym typeface="+mn-ea"/>
              </a:rPr>
              <a:t>机制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汉仪旗黑-55简" panose="00020600040101010101" charset="-128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截屏2026-04-21 21.08.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975"/>
            <a:ext cx="12192000" cy="5788025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项目的技术增量与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突破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" name="AutoShape 4"/>
          <p:cNvSpPr/>
          <p:nvPr/>
        </p:nvSpPr>
        <p:spPr>
          <a:xfrm>
            <a:off x="455295" y="2021840"/>
            <a:ext cx="5207000" cy="4638040"/>
          </a:xfrm>
          <a:prstGeom prst="roundRect">
            <a:avLst>
              <a:gd name="adj" fmla="val 3157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5" name="AutoShape 5"/>
          <p:cNvSpPr/>
          <p:nvPr/>
        </p:nvSpPr>
        <p:spPr>
          <a:xfrm>
            <a:off x="709295" y="227584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核心技术增量</a:t>
            </a:r>
            <a:endParaRPr lang="en-US" sz="1100"/>
          </a:p>
        </p:txBody>
      </p:sp>
      <p:sp>
        <p:nvSpPr>
          <p:cNvPr id="26" name="AutoShape 6"/>
          <p:cNvSpPr/>
          <p:nvPr/>
        </p:nvSpPr>
        <p:spPr>
          <a:xfrm>
            <a:off x="709295" y="2924175"/>
            <a:ext cx="3936365" cy="1397000"/>
          </a:xfrm>
          <a:prstGeom prst="roundRect">
            <a:avLst>
              <a:gd name="adj" fmla="val 7272"/>
            </a:avLst>
          </a:prstGeom>
          <a:solidFill>
            <a:srgbClr val="334155">
              <a:alpha val="8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7" name="AutoShape 8"/>
          <p:cNvSpPr/>
          <p:nvPr/>
        </p:nvSpPr>
        <p:spPr>
          <a:xfrm>
            <a:off x="962660" y="3114675"/>
            <a:ext cx="3556000" cy="317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场景化深度扩展</a:t>
            </a:r>
            <a:endParaRPr lang="en-US" sz="1100"/>
          </a:p>
        </p:txBody>
      </p:sp>
      <p:sp>
        <p:nvSpPr>
          <p:cNvPr id="28" name="AutoShape 9"/>
          <p:cNvSpPr/>
          <p:nvPr/>
        </p:nvSpPr>
        <p:spPr>
          <a:xfrm>
            <a:off x="962660" y="3449320"/>
            <a:ext cx="355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en-US" sz="1200" b="0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结合农业场景特性，创新引入</a:t>
            </a:r>
            <a:r>
              <a:rPr lang="en-US" sz="12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公共数据补充</a:t>
            </a:r>
            <a:r>
              <a:rPr lang="en-US" sz="1200" b="0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与</a:t>
            </a:r>
            <a:r>
              <a:rPr lang="en-US" sz="12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社区协作</a:t>
            </a:r>
            <a:r>
              <a:rPr lang="en-US" sz="1200" b="0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机制，有效解决单纯联邦学习面临的样本稀疏与协同困难痛点。</a:t>
            </a:r>
            <a:endParaRPr lang="en-US" sz="1100"/>
          </a:p>
        </p:txBody>
      </p:sp>
      <p:sp>
        <p:nvSpPr>
          <p:cNvPr id="29" name="AutoShape 10"/>
          <p:cNvSpPr/>
          <p:nvPr/>
        </p:nvSpPr>
        <p:spPr>
          <a:xfrm>
            <a:off x="709295" y="4575175"/>
            <a:ext cx="3936365" cy="1651000"/>
          </a:xfrm>
          <a:prstGeom prst="roundRect">
            <a:avLst>
              <a:gd name="adj" fmla="val 6153"/>
            </a:avLst>
          </a:prstGeom>
          <a:solidFill>
            <a:srgbClr val="334155">
              <a:alpha val="8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0" name="AutoShape 12"/>
          <p:cNvSpPr/>
          <p:nvPr/>
        </p:nvSpPr>
        <p:spPr>
          <a:xfrm>
            <a:off x="962660" y="4765675"/>
            <a:ext cx="3556000" cy="317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全链路业务闭环构建</a:t>
            </a:r>
            <a:endParaRPr lang="en-US" sz="1100"/>
          </a:p>
        </p:txBody>
      </p:sp>
      <p:sp>
        <p:nvSpPr>
          <p:cNvPr id="31" name="AutoShape 13"/>
          <p:cNvSpPr/>
          <p:nvPr/>
        </p:nvSpPr>
        <p:spPr>
          <a:xfrm>
            <a:off x="962660" y="5210175"/>
            <a:ext cx="355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en-US" sz="1200" b="0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打通从“多源数据获取”到“联邦模型训练”再到“模型服务部署”的全流程，在保障</a:t>
            </a:r>
            <a:r>
              <a:rPr lang="en-US" sz="1200" b="1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隐私安全</a:t>
            </a:r>
            <a:r>
              <a:rPr lang="en-US" sz="1200" b="0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的同时，最大化释放</a:t>
            </a:r>
            <a:r>
              <a:rPr lang="en-US" sz="1200" b="1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资源协同</a:t>
            </a:r>
            <a:r>
              <a:rPr lang="en-US" sz="1200" b="0" i="0" u="none" strike="noStrike">
                <a:solidFill>
                  <a:srgbClr val="CBD5E1"/>
                </a:solidFill>
                <a:latin typeface="Noto Sans SC"/>
                <a:ea typeface="Noto Sans SC"/>
                <a:cs typeface="Noto Sans SC"/>
                <a:sym typeface="Noto Sans SC"/>
              </a:rPr>
              <a:t>价值。</a:t>
            </a:r>
            <a:endParaRPr lang="en-US" sz="1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截屏2026-04-21 21.08.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975"/>
            <a:ext cx="12192000" cy="5788025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03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系统设计与功能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实现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项目的技术增量与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突破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" name="AutoShape 14"/>
          <p:cNvSpPr/>
          <p:nvPr/>
        </p:nvSpPr>
        <p:spPr>
          <a:xfrm>
            <a:off x="455295" y="1982470"/>
            <a:ext cx="5207000" cy="4735830"/>
          </a:xfrm>
          <a:prstGeom prst="roundRect">
            <a:avLst>
              <a:gd name="adj" fmla="val 3157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15" name="AutoShape 15"/>
          <p:cNvSpPr/>
          <p:nvPr/>
        </p:nvSpPr>
        <p:spPr>
          <a:xfrm>
            <a:off x="709295" y="223647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工程难点与解决方案</a:t>
            </a:r>
            <a:endParaRPr lang="en-US" sz="1100"/>
          </a:p>
        </p:txBody>
      </p:sp>
      <p:sp>
        <p:nvSpPr>
          <p:cNvPr id="16" name="AutoShape 16"/>
          <p:cNvSpPr/>
          <p:nvPr/>
        </p:nvSpPr>
        <p:spPr>
          <a:xfrm>
            <a:off x="709295" y="2871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334155">
              <a:alpha val="8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17" name="AutoShape 17"/>
          <p:cNvSpPr/>
          <p:nvPr/>
        </p:nvSpPr>
        <p:spPr>
          <a:xfrm>
            <a:off x="899795" y="2998470"/>
            <a:ext cx="4318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难点：隐私保护与协同训练的矛盾</a:t>
            </a:r>
            <a:endParaRPr lang="en-US" sz="1100"/>
          </a:p>
        </p:txBody>
      </p:sp>
      <p:sp>
        <p:nvSpPr>
          <p:cNvPr id="13" name="AutoShape 18"/>
          <p:cNvSpPr/>
          <p:nvPr/>
        </p:nvSpPr>
        <p:spPr>
          <a:xfrm>
            <a:off x="899795" y="3442970"/>
            <a:ext cx="431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0000"/>
              </a:lnSpc>
              <a:defRPr/>
            </a:pPr>
            <a:r>
              <a:rPr lang="en-US" sz="1100" b="0" i="0" u="none" strike="noStrike">
                <a:solidFill>
                  <a:srgbClr val="E2E8F0"/>
                </a:solidFill>
                <a:latin typeface="Noto Sans SC"/>
                <a:ea typeface="Noto Sans SC"/>
                <a:cs typeface="Noto Sans SC"/>
                <a:sym typeface="Noto Sans SC"/>
              </a:rPr>
              <a:t>采用联邦学习机制，仅上传加密后的模型参数而非原始数据，实现数据“可用不可见”，完美统一二者需求。</a:t>
            </a:r>
            <a:endParaRPr lang="en-US" sz="1100"/>
          </a:p>
        </p:txBody>
      </p:sp>
      <p:sp>
        <p:nvSpPr>
          <p:cNvPr id="23" name="AutoShape 19"/>
          <p:cNvSpPr/>
          <p:nvPr/>
        </p:nvSpPr>
        <p:spPr>
          <a:xfrm>
            <a:off x="709295" y="4141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334155">
              <a:alpha val="8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4" name="AutoShape 20"/>
          <p:cNvSpPr/>
          <p:nvPr/>
        </p:nvSpPr>
        <p:spPr>
          <a:xfrm>
            <a:off x="899795" y="4268470"/>
            <a:ext cx="4318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难点：数据异构严重与本地样本不足</a:t>
            </a:r>
            <a:endParaRPr lang="en-US" sz="1100"/>
          </a:p>
        </p:txBody>
      </p:sp>
      <p:sp>
        <p:nvSpPr>
          <p:cNvPr id="25" name="AutoShape 21"/>
          <p:cNvSpPr/>
          <p:nvPr/>
        </p:nvSpPr>
        <p:spPr>
          <a:xfrm>
            <a:off x="899795" y="4712970"/>
            <a:ext cx="431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0000"/>
              </a:lnSpc>
              <a:defRPr/>
            </a:pPr>
            <a:r>
              <a:rPr lang="en-US" sz="1100" b="0" i="0" u="none" strike="noStrike">
                <a:solidFill>
                  <a:srgbClr val="E2E8F0"/>
                </a:solidFill>
                <a:latin typeface="Noto Sans SC"/>
                <a:ea typeface="Noto Sans SC"/>
                <a:cs typeface="Noto Sans SC"/>
                <a:sym typeface="Noto Sans SC"/>
              </a:rPr>
              <a:t>引入FedProx算法缓解异构数据冲突；集成公共农业数据集进行样本补充，显著提升模型训练效果。</a:t>
            </a:r>
            <a:endParaRPr lang="en-US" sz="1100"/>
          </a:p>
        </p:txBody>
      </p:sp>
      <p:sp>
        <p:nvSpPr>
          <p:cNvPr id="29" name="AutoShape 22"/>
          <p:cNvSpPr/>
          <p:nvPr/>
        </p:nvSpPr>
        <p:spPr>
          <a:xfrm>
            <a:off x="709295" y="54495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334155">
              <a:alpha val="8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0" name="AutoShape 23"/>
          <p:cNvSpPr/>
          <p:nvPr/>
        </p:nvSpPr>
        <p:spPr>
          <a:xfrm>
            <a:off x="899795" y="5576570"/>
            <a:ext cx="4318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难点：跨组织协作关系建立困难</a:t>
            </a:r>
            <a:endParaRPr lang="en-US" sz="1100"/>
          </a:p>
        </p:txBody>
      </p:sp>
      <p:sp>
        <p:nvSpPr>
          <p:cNvPr id="31" name="AutoShape 24"/>
          <p:cNvSpPr/>
          <p:nvPr/>
        </p:nvSpPr>
        <p:spPr>
          <a:xfrm>
            <a:off x="899795" y="6021070"/>
            <a:ext cx="431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0000"/>
              </a:lnSpc>
              <a:defRPr/>
            </a:pPr>
            <a:r>
              <a:rPr lang="en-US" sz="1100" b="0" i="0" u="none" strike="noStrike">
                <a:solidFill>
                  <a:srgbClr val="E2E8F0"/>
                </a:solidFill>
                <a:latin typeface="Noto Sans SC"/>
                <a:ea typeface="Noto Sans SC"/>
                <a:cs typeface="Noto Sans SC"/>
                <a:sym typeface="Noto Sans SC"/>
              </a:rPr>
              <a:t>搭建专用农业交流社区，提供便捷的协作入口与激励机制，降低用户协作门槛，提升系统落地可行性。</a:t>
            </a:r>
            <a:endParaRPr lang="en-US" sz="1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觅知网-不倒翁ID:189359941"/>
          <p:cNvSpPr/>
          <p:nvPr>
            <p:custDataLst>
              <p:tags r:id="rId2"/>
            </p:custDataLst>
          </p:nvPr>
        </p:nvSpPr>
        <p:spPr>
          <a:xfrm>
            <a:off x="0" y="1196753"/>
            <a:ext cx="12192000" cy="446449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99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9" name="觅知网-不倒翁ID:189359941"/>
          <p:cNvSpPr txBox="1"/>
          <p:nvPr>
            <p:custDataLst>
              <p:tags r:id="rId3"/>
            </p:custDataLst>
          </p:nvPr>
        </p:nvSpPr>
        <p:spPr>
          <a:xfrm flipH="1">
            <a:off x="695400" y="2117872"/>
            <a:ext cx="7416824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8800" dirty="0">
                <a:ln w="12700">
                  <a:gradFill>
                    <a:gsLst>
                      <a:gs pos="0">
                        <a:schemeClr val="bg1"/>
                      </a:gs>
                      <a:gs pos="6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思源黑体 CN Regular" panose="020B0500000000000000" charset="-122"/>
              </a:rPr>
              <a:t>PART.04</a:t>
            </a:r>
            <a:endParaRPr lang="en-US" altLang="zh-CN" sz="8800" dirty="0">
              <a:ln w="12700">
                <a:gradFill>
                  <a:gsLst>
                    <a:gs pos="0">
                      <a:schemeClr val="bg1"/>
                    </a:gs>
                    <a:gs pos="6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Helvetica Neue" panose="02000503000000020004" charset="0"/>
              <a:ea typeface="+mj-ea"/>
              <a:cs typeface="Helvetica Neue" panose="02000503000000020004" charset="0"/>
            </a:endParaRPr>
          </a:p>
        </p:txBody>
      </p:sp>
      <p:sp>
        <p:nvSpPr>
          <p:cNvPr id="3" name="觅知网-不倒翁ID:189359941"/>
          <p:cNvSpPr txBox="1"/>
          <p:nvPr>
            <p:custDataLst>
              <p:tags r:id="rId4"/>
            </p:custDataLst>
          </p:nvPr>
        </p:nvSpPr>
        <p:spPr>
          <a:xfrm flipH="1">
            <a:off x="760328" y="3127101"/>
            <a:ext cx="476750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  <a:cs typeface="思源黑体 CN Regular" panose="020B0500000000000000" charset="-122"/>
              </a:rPr>
              <a:t>总结与</a:t>
            </a:r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  <a:cs typeface="思源黑体 CN Regular" panose="020B0500000000000000" charset="-122"/>
              </a:rPr>
              <a:t>展望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9" grpId="0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觅知网-不倒翁ID:189359941"/>
          <p:cNvGrpSpPr/>
          <p:nvPr>
            <p:custDataLst>
              <p:tags r:id="rId2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04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总结与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展望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3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项目的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核心创新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1" name="AutoShape 2"/>
          <p:cNvSpPr/>
          <p:nvPr/>
        </p:nvSpPr>
        <p:spPr>
          <a:xfrm>
            <a:off x="0" y="1861820"/>
            <a:ext cx="12192000" cy="4996180"/>
          </a:xfrm>
          <a:prstGeom prst="roundRect">
            <a:avLst>
              <a:gd name="adj" fmla="val 0"/>
            </a:avLst>
          </a:prstGeom>
          <a:solidFill>
            <a:srgbClr val="000000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2" name="AutoShape 2"/>
          <p:cNvSpPr/>
          <p:nvPr/>
        </p:nvSpPr>
        <p:spPr>
          <a:xfrm>
            <a:off x="0" y="1861820"/>
            <a:ext cx="12192000" cy="4996180"/>
          </a:xfrm>
          <a:prstGeom prst="roundRect">
            <a:avLst>
              <a:gd name="adj" fmla="val 0"/>
            </a:avLst>
          </a:prstGeom>
          <a:solidFill>
            <a:srgbClr val="000000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3" name="AutoShape 4"/>
          <p:cNvSpPr/>
          <p:nvPr/>
        </p:nvSpPr>
        <p:spPr>
          <a:xfrm>
            <a:off x="417830" y="2096135"/>
            <a:ext cx="3302000" cy="4318000"/>
          </a:xfrm>
          <a:prstGeom prst="roundRect">
            <a:avLst>
              <a:gd name="adj" fmla="val 461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4ADE8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7030" y="2477135"/>
            <a:ext cx="863600" cy="863600"/>
          </a:xfrm>
          <a:prstGeom prst="rect">
            <a:avLst/>
          </a:prstGeom>
        </p:spPr>
      </p:pic>
      <p:sp>
        <p:nvSpPr>
          <p:cNvPr id="25" name="AutoShape 6"/>
          <p:cNvSpPr/>
          <p:nvPr/>
        </p:nvSpPr>
        <p:spPr>
          <a:xfrm>
            <a:off x="671830" y="3556635"/>
            <a:ext cx="2794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隐私保护与协同建模</a:t>
            </a:r>
            <a:endParaRPr lang="en-US" sz="1100"/>
          </a:p>
        </p:txBody>
      </p:sp>
      <p:sp>
        <p:nvSpPr>
          <p:cNvPr id="26" name="AutoShape 7"/>
          <p:cNvSpPr/>
          <p:nvPr/>
        </p:nvSpPr>
        <p:spPr>
          <a:xfrm>
            <a:off x="1560830" y="4191635"/>
            <a:ext cx="1016000" cy="38100"/>
          </a:xfrm>
          <a:prstGeom prst="roundRect">
            <a:avLst>
              <a:gd name="adj" fmla="val 0"/>
            </a:avLst>
          </a:prstGeom>
          <a:solidFill>
            <a:srgbClr val="4ADE80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7" name="AutoShape 8"/>
          <p:cNvSpPr/>
          <p:nvPr/>
        </p:nvSpPr>
        <p:spPr>
          <a:xfrm>
            <a:off x="671830" y="4572635"/>
            <a:ext cx="2794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E5E7EB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将联邦学习引入农业场景，在“数据保留本地”的前提下实现多主体协同建模，从根本上解决数据共享的信任问题。</a:t>
            </a:r>
            <a:endParaRPr lang="en-US" sz="1100"/>
          </a:p>
        </p:txBody>
      </p:sp>
      <p:sp>
        <p:nvSpPr>
          <p:cNvPr id="28" name="AutoShape 9"/>
          <p:cNvSpPr/>
          <p:nvPr/>
        </p:nvSpPr>
        <p:spPr>
          <a:xfrm>
            <a:off x="4341495" y="2096135"/>
            <a:ext cx="3302000" cy="4318000"/>
          </a:xfrm>
          <a:prstGeom prst="roundRect">
            <a:avLst>
              <a:gd name="adj" fmla="val 461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4ADE8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2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0695" y="2477135"/>
            <a:ext cx="863600" cy="863600"/>
          </a:xfrm>
          <a:prstGeom prst="rect">
            <a:avLst/>
          </a:prstGeom>
        </p:spPr>
      </p:pic>
      <p:sp>
        <p:nvSpPr>
          <p:cNvPr id="30" name="AutoShape 11"/>
          <p:cNvSpPr/>
          <p:nvPr/>
        </p:nvSpPr>
        <p:spPr>
          <a:xfrm>
            <a:off x="4595495" y="3556635"/>
            <a:ext cx="2794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构建完整业务闭环</a:t>
            </a:r>
            <a:endParaRPr lang="en-US" sz="1100"/>
          </a:p>
        </p:txBody>
      </p:sp>
      <p:sp>
        <p:nvSpPr>
          <p:cNvPr id="31" name="AutoShape 12"/>
          <p:cNvSpPr/>
          <p:nvPr/>
        </p:nvSpPr>
        <p:spPr>
          <a:xfrm>
            <a:off x="5484495" y="4191635"/>
            <a:ext cx="1016000" cy="38100"/>
          </a:xfrm>
          <a:prstGeom prst="roundRect">
            <a:avLst>
              <a:gd name="adj" fmla="val 0"/>
            </a:avLst>
          </a:prstGeom>
          <a:solidFill>
            <a:srgbClr val="4ADE80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2" name="AutoShape 13"/>
          <p:cNvSpPr/>
          <p:nvPr/>
        </p:nvSpPr>
        <p:spPr>
          <a:xfrm>
            <a:off x="4595495" y="4572635"/>
            <a:ext cx="2794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E5E7EB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整合在线检测、联邦训练、数据补充和社区协作，形成从数据利用到模型服务再到业务应用的完整闭环，而非单一工具。</a:t>
            </a:r>
            <a:endParaRPr lang="en-US" sz="1100"/>
          </a:p>
        </p:txBody>
      </p:sp>
      <p:sp>
        <p:nvSpPr>
          <p:cNvPr id="33" name="AutoShape 14"/>
          <p:cNvSpPr/>
          <p:nvPr/>
        </p:nvSpPr>
        <p:spPr>
          <a:xfrm>
            <a:off x="8265160" y="2096135"/>
            <a:ext cx="3302000" cy="4318000"/>
          </a:xfrm>
          <a:prstGeom prst="roundRect">
            <a:avLst>
              <a:gd name="adj" fmla="val 461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4ADE8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4360" y="2477135"/>
            <a:ext cx="863600" cy="863600"/>
          </a:xfrm>
          <a:prstGeom prst="rect">
            <a:avLst/>
          </a:prstGeom>
        </p:spPr>
      </p:pic>
      <p:sp>
        <p:nvSpPr>
          <p:cNvPr id="35" name="AutoShape 16"/>
          <p:cNvSpPr/>
          <p:nvPr/>
        </p:nvSpPr>
        <p:spPr>
          <a:xfrm>
            <a:off x="8519160" y="3556635"/>
            <a:ext cx="2794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增强场景实用性</a:t>
            </a:r>
            <a:endParaRPr lang="en-US" sz="1100"/>
          </a:p>
        </p:txBody>
      </p:sp>
      <p:sp>
        <p:nvSpPr>
          <p:cNvPr id="36" name="AutoShape 17"/>
          <p:cNvSpPr/>
          <p:nvPr/>
        </p:nvSpPr>
        <p:spPr>
          <a:xfrm>
            <a:off x="9408160" y="4191635"/>
            <a:ext cx="1016000" cy="38100"/>
          </a:xfrm>
          <a:prstGeom prst="roundRect">
            <a:avLst>
              <a:gd name="adj" fmla="val 0"/>
            </a:avLst>
          </a:prstGeom>
          <a:solidFill>
            <a:srgbClr val="4ADE80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7" name="AutoShape 18"/>
          <p:cNvSpPr/>
          <p:nvPr/>
        </p:nvSpPr>
        <p:spPr>
          <a:xfrm>
            <a:off x="8519160" y="4572635"/>
            <a:ext cx="2794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E5E7EB">
                    <a:alpha val="90196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通过公共数据补充和社区协作，针对性地解决了农业场景中样本不足、数据异构和协作不便的痛点，提升了平台的实用性和推广价值。</a:t>
            </a:r>
            <a:endParaRPr lang="en-US" sz="1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觅知网-不倒翁ID:189359941"/>
          <p:cNvSpPr/>
          <p:nvPr/>
        </p:nvSpPr>
        <p:spPr>
          <a:xfrm>
            <a:off x="0" y="1456055"/>
            <a:ext cx="12192000" cy="263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41" name="觅知网-不倒翁ID:189359941"/>
          <p:cNvSpPr/>
          <p:nvPr/>
        </p:nvSpPr>
        <p:spPr>
          <a:xfrm>
            <a:off x="0" y="0"/>
            <a:ext cx="12192000" cy="1595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grpSp>
        <p:nvGrpSpPr>
          <p:cNvPr id="162" name="觅知网-不倒翁ID:189359941"/>
          <p:cNvGrpSpPr/>
          <p:nvPr>
            <p:custDataLst>
              <p:tags r:id="rId2"/>
            </p:custDataLst>
          </p:nvPr>
        </p:nvGrpSpPr>
        <p:grpSpPr>
          <a:xfrm>
            <a:off x="313526" y="1734279"/>
            <a:ext cx="2375617" cy="1875567"/>
            <a:chOff x="313526" y="2924944"/>
            <a:chExt cx="2375617" cy="1875567"/>
          </a:xfrm>
        </p:grpSpPr>
        <p:grpSp>
          <p:nvGrpSpPr>
            <p:cNvPr id="147" name="觅知网-不倒翁ID:189359941"/>
            <p:cNvGrpSpPr/>
            <p:nvPr/>
          </p:nvGrpSpPr>
          <p:grpSpPr>
            <a:xfrm>
              <a:off x="912094" y="2924944"/>
              <a:ext cx="1178482" cy="1178934"/>
              <a:chOff x="1381303" y="2419966"/>
              <a:chExt cx="1178482" cy="1178934"/>
            </a:xfrm>
          </p:grpSpPr>
          <p:sp>
            <p:nvSpPr>
              <p:cNvPr id="148" name="觅知网-不倒翁ID:189359941"/>
              <p:cNvSpPr/>
              <p:nvPr userDrawn="1"/>
            </p:nvSpPr>
            <p:spPr>
              <a:xfrm>
                <a:off x="1381303" y="2419966"/>
                <a:ext cx="1178482" cy="1178934"/>
              </a:xfrm>
              <a:prstGeom prst="ellipse">
                <a:avLst/>
              </a:prstGeom>
              <a:gradFill>
                <a:gsLst>
                  <a:gs pos="0">
                    <a:srgbClr val="01B051">
                      <a:alpha val="25000"/>
                    </a:srgbClr>
                  </a:gs>
                  <a:gs pos="100000">
                    <a:srgbClr val="91D24F">
                      <a:alpha val="25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endParaRPr>
              </a:p>
            </p:txBody>
          </p:sp>
          <p:sp>
            <p:nvSpPr>
              <p:cNvPr id="149" name="觅知网-不倒翁ID:189359941"/>
              <p:cNvSpPr/>
              <p:nvPr userDrawn="1"/>
            </p:nvSpPr>
            <p:spPr>
              <a:xfrm>
                <a:off x="1578888" y="2617627"/>
                <a:ext cx="783312" cy="783612"/>
              </a:xfrm>
              <a:prstGeom prst="ellipse">
                <a:avLst/>
              </a:prstGeom>
              <a:gradFill>
                <a:gsLst>
                  <a:gs pos="0">
                    <a:srgbClr val="01B051"/>
                  </a:gs>
                  <a:gs pos="100000">
                    <a:srgbClr val="91D24F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  <a:cs typeface="思源黑体 CN Regular" panose="020B0500000000000000" charset="-122"/>
                  </a:rPr>
                  <a:t>01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159" name="觅知网-不倒翁ID:189359941"/>
            <p:cNvSpPr txBox="1"/>
            <p:nvPr/>
          </p:nvSpPr>
          <p:spPr>
            <a:xfrm>
              <a:off x="313526" y="4229646"/>
              <a:ext cx="2375617" cy="5708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4400">
                  <a:gradFill>
                    <a:gsLst>
                      <a:gs pos="0">
                        <a:srgbClr val="CA9471"/>
                      </a:gs>
                      <a:gs pos="100000">
                        <a:srgbClr val="EED3B5"/>
                      </a:gs>
                    </a:gsLst>
                    <a:lin ang="135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  <a:cs typeface="思源黑体 CN Regular" panose="020B0500000000000000" charset="-122"/>
                </a:rPr>
                <a:t>作品概述</a:t>
              </a:r>
              <a:endParaRPr lang="zh-CN" altLang="en-US" sz="2400" dirty="0">
                <a:solidFill>
                  <a:schemeClr val="accent1"/>
                </a:solidFill>
                <a:cs typeface="思源黑体 CN Regular" panose="020B0500000000000000" charset="-122"/>
              </a:endParaRPr>
            </a:p>
          </p:txBody>
        </p:sp>
      </p:grpSp>
      <p:grpSp>
        <p:nvGrpSpPr>
          <p:cNvPr id="187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161404" y="1734279"/>
            <a:ext cx="2375617" cy="2354992"/>
            <a:chOff x="313526" y="2924944"/>
            <a:chExt cx="2375617" cy="2354992"/>
          </a:xfrm>
        </p:grpSpPr>
        <p:grpSp>
          <p:nvGrpSpPr>
            <p:cNvPr id="188" name="觅知网-不倒翁ID:189359941"/>
            <p:cNvGrpSpPr/>
            <p:nvPr/>
          </p:nvGrpSpPr>
          <p:grpSpPr>
            <a:xfrm>
              <a:off x="912094" y="2924944"/>
              <a:ext cx="1178482" cy="1178934"/>
              <a:chOff x="1381303" y="2419966"/>
              <a:chExt cx="1178482" cy="1178934"/>
            </a:xfrm>
          </p:grpSpPr>
          <p:sp>
            <p:nvSpPr>
              <p:cNvPr id="191" name="觅知网-不倒翁ID:189359941"/>
              <p:cNvSpPr/>
              <p:nvPr userDrawn="1"/>
            </p:nvSpPr>
            <p:spPr>
              <a:xfrm>
                <a:off x="1381303" y="2419966"/>
                <a:ext cx="1178482" cy="1178934"/>
              </a:xfrm>
              <a:prstGeom prst="ellipse">
                <a:avLst/>
              </a:prstGeom>
              <a:gradFill>
                <a:gsLst>
                  <a:gs pos="0">
                    <a:srgbClr val="01B051">
                      <a:alpha val="25000"/>
                    </a:srgbClr>
                  </a:gs>
                  <a:gs pos="100000">
                    <a:srgbClr val="91D24F">
                      <a:alpha val="25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endParaRPr>
              </a:p>
            </p:txBody>
          </p:sp>
          <p:sp>
            <p:nvSpPr>
              <p:cNvPr id="192" name="觅知网-不倒翁ID:189359941"/>
              <p:cNvSpPr/>
              <p:nvPr userDrawn="1"/>
            </p:nvSpPr>
            <p:spPr>
              <a:xfrm>
                <a:off x="1578888" y="2617627"/>
                <a:ext cx="783312" cy="783612"/>
              </a:xfrm>
              <a:prstGeom prst="ellipse">
                <a:avLst/>
              </a:prstGeom>
              <a:gradFill>
                <a:gsLst>
                  <a:gs pos="0">
                    <a:srgbClr val="01B051"/>
                  </a:gs>
                  <a:gs pos="100000">
                    <a:srgbClr val="91D24F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  <a:cs typeface="思源黑体 CN Regular" panose="020B0500000000000000" charset="-122"/>
                  </a:rPr>
                  <a:t>02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189" name="觅知网-不倒翁ID:189359941"/>
            <p:cNvSpPr txBox="1"/>
            <p:nvPr/>
          </p:nvSpPr>
          <p:spPr>
            <a:xfrm>
              <a:off x="313526" y="4229646"/>
              <a:ext cx="2375617" cy="105029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4400">
                  <a:gradFill>
                    <a:gsLst>
                      <a:gs pos="0">
                        <a:srgbClr val="CA9471"/>
                      </a:gs>
                      <a:gs pos="100000">
                        <a:srgbClr val="EED3B5"/>
                      </a:gs>
                    </a:gsLst>
                    <a:lin ang="135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  <a:cs typeface="思源黑体 CN Regular" panose="020B0500000000000000" charset="-122"/>
                </a:rPr>
                <a:t>问题分析与解决</a:t>
              </a:r>
              <a:r>
                <a:rPr lang="zh-CN" altLang="en-US" sz="2400" dirty="0">
                  <a:solidFill>
                    <a:schemeClr val="accent1"/>
                  </a:solidFill>
                  <a:cs typeface="思源黑体 CN Regular" panose="020B0500000000000000" charset="-122"/>
                </a:rPr>
                <a:t>方案</a:t>
              </a:r>
              <a:endParaRPr lang="zh-CN" altLang="en-US" sz="2400" dirty="0">
                <a:solidFill>
                  <a:schemeClr val="accent1"/>
                </a:solidFill>
                <a:cs typeface="思源黑体 CN Regular" panose="020B0500000000000000" charset="-122"/>
              </a:endParaRPr>
            </a:p>
          </p:txBody>
        </p:sp>
      </p:grpSp>
      <p:grpSp>
        <p:nvGrpSpPr>
          <p:cNvPr id="193" name="觅知网-不倒翁ID:189359941"/>
          <p:cNvGrpSpPr/>
          <p:nvPr>
            <p:custDataLst>
              <p:tags r:id="rId4"/>
            </p:custDataLst>
          </p:nvPr>
        </p:nvGrpSpPr>
        <p:grpSpPr>
          <a:xfrm>
            <a:off x="6206767" y="1734279"/>
            <a:ext cx="2375617" cy="2354992"/>
            <a:chOff x="313526" y="2924944"/>
            <a:chExt cx="2375617" cy="2354992"/>
          </a:xfrm>
        </p:grpSpPr>
        <p:grpSp>
          <p:nvGrpSpPr>
            <p:cNvPr id="194" name="觅知网-不倒翁ID:189359941"/>
            <p:cNvGrpSpPr/>
            <p:nvPr/>
          </p:nvGrpSpPr>
          <p:grpSpPr>
            <a:xfrm>
              <a:off x="912094" y="2924944"/>
              <a:ext cx="1178482" cy="1178934"/>
              <a:chOff x="1381303" y="2419966"/>
              <a:chExt cx="1178482" cy="1178934"/>
            </a:xfrm>
          </p:grpSpPr>
          <p:sp>
            <p:nvSpPr>
              <p:cNvPr id="197" name="觅知网-不倒翁ID:189359941"/>
              <p:cNvSpPr/>
              <p:nvPr userDrawn="1"/>
            </p:nvSpPr>
            <p:spPr>
              <a:xfrm>
                <a:off x="1381303" y="2419966"/>
                <a:ext cx="1178482" cy="1178934"/>
              </a:xfrm>
              <a:prstGeom prst="ellipse">
                <a:avLst/>
              </a:prstGeom>
              <a:gradFill>
                <a:gsLst>
                  <a:gs pos="0">
                    <a:srgbClr val="01B051">
                      <a:alpha val="25000"/>
                    </a:srgbClr>
                  </a:gs>
                  <a:gs pos="100000">
                    <a:srgbClr val="91D24F">
                      <a:alpha val="25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endParaRPr>
              </a:p>
            </p:txBody>
          </p:sp>
          <p:sp>
            <p:nvSpPr>
              <p:cNvPr id="198" name="觅知网-不倒翁ID:189359941"/>
              <p:cNvSpPr/>
              <p:nvPr userDrawn="1"/>
            </p:nvSpPr>
            <p:spPr>
              <a:xfrm>
                <a:off x="1578888" y="2617627"/>
                <a:ext cx="783312" cy="783612"/>
              </a:xfrm>
              <a:prstGeom prst="ellipse">
                <a:avLst/>
              </a:prstGeom>
              <a:gradFill>
                <a:gsLst>
                  <a:gs pos="0">
                    <a:srgbClr val="01B051"/>
                  </a:gs>
                  <a:gs pos="100000">
                    <a:srgbClr val="91D24F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  <a:cs typeface="思源黑体 CN Regular" panose="020B0500000000000000" charset="-122"/>
                  </a:rPr>
                  <a:t>03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195" name="觅知网-不倒翁ID:189359941"/>
            <p:cNvSpPr txBox="1"/>
            <p:nvPr/>
          </p:nvSpPr>
          <p:spPr>
            <a:xfrm>
              <a:off x="313526" y="4229646"/>
              <a:ext cx="2375617" cy="105029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4400">
                  <a:gradFill>
                    <a:gsLst>
                      <a:gs pos="0">
                        <a:srgbClr val="CA9471"/>
                      </a:gs>
                      <a:gs pos="100000">
                        <a:srgbClr val="EED3B5"/>
                      </a:gs>
                    </a:gsLst>
                    <a:lin ang="135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  <a:cs typeface="思源黑体 CN Regular" panose="020B0500000000000000" charset="-122"/>
                </a:rPr>
                <a:t>系统设计与</a:t>
              </a:r>
              <a:r>
                <a:rPr lang="zh-CN" altLang="en-US" sz="2400" dirty="0">
                  <a:solidFill>
                    <a:schemeClr val="accent1"/>
                  </a:solidFill>
                  <a:cs typeface="思源黑体 CN Regular" panose="020B0500000000000000" charset="-122"/>
                </a:rPr>
                <a:t>功能实现</a:t>
              </a:r>
              <a:endParaRPr lang="zh-CN" altLang="en-US" sz="2400" dirty="0">
                <a:solidFill>
                  <a:schemeClr val="accent1"/>
                </a:solidFill>
                <a:cs typeface="思源黑体 CN Regular" panose="020B0500000000000000" charset="-122"/>
              </a:endParaRPr>
            </a:p>
          </p:txBody>
        </p:sp>
      </p:grpSp>
      <p:grpSp>
        <p:nvGrpSpPr>
          <p:cNvPr id="199" name="觅知网-不倒翁ID:189359941"/>
          <p:cNvGrpSpPr/>
          <p:nvPr>
            <p:custDataLst>
              <p:tags r:id="rId5"/>
            </p:custDataLst>
          </p:nvPr>
        </p:nvGrpSpPr>
        <p:grpSpPr>
          <a:xfrm>
            <a:off x="9163865" y="1733644"/>
            <a:ext cx="2375617" cy="1888267"/>
            <a:chOff x="313526" y="2726824"/>
            <a:chExt cx="2375617" cy="1888267"/>
          </a:xfrm>
        </p:grpSpPr>
        <p:grpSp>
          <p:nvGrpSpPr>
            <p:cNvPr id="200" name="觅知网-不倒翁ID:189359941"/>
            <p:cNvGrpSpPr/>
            <p:nvPr/>
          </p:nvGrpSpPr>
          <p:grpSpPr>
            <a:xfrm>
              <a:off x="912094" y="2726824"/>
              <a:ext cx="1178482" cy="1178934"/>
              <a:chOff x="1381303" y="2221846"/>
              <a:chExt cx="1178482" cy="1178934"/>
            </a:xfrm>
          </p:grpSpPr>
          <p:sp>
            <p:nvSpPr>
              <p:cNvPr id="203" name="觅知网-不倒翁ID:189359941"/>
              <p:cNvSpPr/>
              <p:nvPr userDrawn="1"/>
            </p:nvSpPr>
            <p:spPr>
              <a:xfrm>
                <a:off x="1381303" y="2221846"/>
                <a:ext cx="1178482" cy="1178934"/>
              </a:xfrm>
              <a:prstGeom prst="ellipse">
                <a:avLst/>
              </a:prstGeom>
              <a:gradFill>
                <a:gsLst>
                  <a:gs pos="0">
                    <a:srgbClr val="01B051">
                      <a:alpha val="25000"/>
                    </a:srgbClr>
                  </a:gs>
                  <a:gs pos="100000">
                    <a:srgbClr val="91D24F">
                      <a:alpha val="25000"/>
                    </a:srgb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endParaRPr>
              </a:p>
            </p:txBody>
          </p:sp>
          <p:sp>
            <p:nvSpPr>
              <p:cNvPr id="204" name="觅知网-不倒翁ID:189359941"/>
              <p:cNvSpPr/>
              <p:nvPr userDrawn="1"/>
            </p:nvSpPr>
            <p:spPr>
              <a:xfrm>
                <a:off x="1578888" y="2420142"/>
                <a:ext cx="783312" cy="783612"/>
              </a:xfrm>
              <a:prstGeom prst="ellipse">
                <a:avLst/>
              </a:prstGeom>
              <a:gradFill>
                <a:gsLst>
                  <a:gs pos="0">
                    <a:srgbClr val="01B051"/>
                  </a:gs>
                  <a:gs pos="100000">
                    <a:srgbClr val="91D24F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ea"/>
                    <a:ea typeface="+mj-ea"/>
                    <a:cs typeface="思源黑体 CN Regular" panose="020B0500000000000000" charset="-122"/>
                  </a:rPr>
                  <a:t>04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思源黑体 CN Regular" panose="020B0500000000000000" charset="-122"/>
                </a:endParaRPr>
              </a:p>
            </p:txBody>
          </p:sp>
        </p:grpSp>
        <p:sp>
          <p:nvSpPr>
            <p:cNvPr id="201" name="觅知网-不倒翁ID:189359941"/>
            <p:cNvSpPr txBox="1"/>
            <p:nvPr/>
          </p:nvSpPr>
          <p:spPr>
            <a:xfrm>
              <a:off x="313526" y="4044226"/>
              <a:ext cx="2375617" cy="5708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4400">
                  <a:gradFill>
                    <a:gsLst>
                      <a:gs pos="0">
                        <a:srgbClr val="CA9471"/>
                      </a:gs>
                      <a:gs pos="100000">
                        <a:srgbClr val="EED3B5"/>
                      </a:gs>
                    </a:gsLst>
                    <a:lin ang="135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400" dirty="0">
                  <a:solidFill>
                    <a:schemeClr val="accent1"/>
                  </a:solidFill>
                  <a:cs typeface="思源黑体 CN Regular" panose="020B0500000000000000" charset="-122"/>
                </a:rPr>
                <a:t>总结</a:t>
              </a:r>
              <a:r>
                <a:rPr lang="zh-CN" altLang="en-US" sz="2400" dirty="0">
                  <a:solidFill>
                    <a:schemeClr val="accent1"/>
                  </a:solidFill>
                  <a:cs typeface="思源黑体 CN Regular" panose="020B0500000000000000" charset="-122"/>
                </a:rPr>
                <a:t>与展望</a:t>
              </a:r>
              <a:endParaRPr lang="zh-CN" altLang="en-US" sz="2400" dirty="0">
                <a:solidFill>
                  <a:schemeClr val="accent1"/>
                </a:solidFill>
                <a:cs typeface="思源黑体 CN Regular" panose="020B0500000000000000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401253" y="257810"/>
            <a:ext cx="731583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CONTENTS </a:t>
            </a:r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目录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觅知网-不倒翁ID:189359941"/>
          <p:cNvSpPr/>
          <p:nvPr/>
        </p:nvSpPr>
        <p:spPr>
          <a:xfrm>
            <a:off x="0" y="0"/>
            <a:ext cx="12192000" cy="68573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">
                <a:schemeClr val="accent1">
                  <a:alpha val="0"/>
                </a:schemeClr>
              </a:gs>
            </a:gsLst>
            <a:lin ang="0" scaled="0"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觅知网-不倒翁ID:189359941"/>
          <p:cNvGrpSpPr/>
          <p:nvPr>
            <p:custDataLst>
              <p:tags r:id="rId2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04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总结与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展望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3"/>
            </p:custDataLst>
          </p:nvPr>
        </p:nvSpPr>
        <p:spPr>
          <a:xfrm>
            <a:off x="0" y="1069340"/>
            <a:ext cx="12192000" cy="7924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55295" y="11830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应用前景与未来</a:t>
            </a:r>
            <a:r>
              <a:rPr lang="zh-CN" alt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规划</a:t>
            </a:r>
            <a:endParaRPr lang="zh-CN" altLang="en-US" sz="3200" b="1" i="0" u="none" strike="noStrik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1" name="AutoShape 2"/>
          <p:cNvSpPr/>
          <p:nvPr/>
        </p:nvSpPr>
        <p:spPr>
          <a:xfrm>
            <a:off x="0" y="1861820"/>
            <a:ext cx="12192000" cy="4996180"/>
          </a:xfrm>
          <a:prstGeom prst="roundRect">
            <a:avLst>
              <a:gd name="adj" fmla="val 0"/>
            </a:avLst>
          </a:prstGeom>
          <a:solidFill>
            <a:srgbClr val="000000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2" name="AutoShape 2"/>
          <p:cNvSpPr/>
          <p:nvPr/>
        </p:nvSpPr>
        <p:spPr>
          <a:xfrm>
            <a:off x="0" y="1861820"/>
            <a:ext cx="12192000" cy="4996180"/>
          </a:xfrm>
          <a:prstGeom prst="roundRect">
            <a:avLst>
              <a:gd name="adj" fmla="val 0"/>
            </a:avLst>
          </a:prstGeom>
          <a:solidFill>
            <a:srgbClr val="000000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" name="AutoShape 4"/>
          <p:cNvSpPr/>
          <p:nvPr/>
        </p:nvSpPr>
        <p:spPr>
          <a:xfrm>
            <a:off x="366395" y="1982470"/>
            <a:ext cx="5207000" cy="4699000"/>
          </a:xfrm>
          <a:prstGeom prst="roundRect">
            <a:avLst>
              <a:gd name="adj" fmla="val 3243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7" name="AutoShape 5"/>
          <p:cNvSpPr/>
          <p:nvPr/>
        </p:nvSpPr>
        <p:spPr>
          <a:xfrm>
            <a:off x="620395" y="217297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应用推广价值</a:t>
            </a:r>
            <a:endParaRPr lang="en-US" sz="1100"/>
          </a:p>
        </p:txBody>
      </p:sp>
      <p:sp>
        <p:nvSpPr>
          <p:cNvPr id="10" name="AutoShape 6"/>
          <p:cNvSpPr/>
          <p:nvPr/>
        </p:nvSpPr>
        <p:spPr>
          <a:xfrm>
            <a:off x="620395" y="2744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000000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3295" y="3163570"/>
            <a:ext cx="304800" cy="304800"/>
          </a:xfrm>
          <a:prstGeom prst="rect">
            <a:avLst/>
          </a:prstGeom>
        </p:spPr>
      </p:pic>
      <p:sp>
        <p:nvSpPr>
          <p:cNvPr id="12" name="AutoShape 9"/>
          <p:cNvSpPr/>
          <p:nvPr/>
        </p:nvSpPr>
        <p:spPr>
          <a:xfrm>
            <a:off x="1636395" y="2871470"/>
            <a:ext cx="3556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农业生产场景</a:t>
            </a:r>
            <a:endParaRPr lang="en-US" sz="1100"/>
          </a:p>
        </p:txBody>
      </p:sp>
      <p:sp>
        <p:nvSpPr>
          <p:cNvPr id="13" name="AutoShape 10"/>
          <p:cNvSpPr/>
          <p:nvPr/>
        </p:nvSpPr>
        <p:spPr>
          <a:xfrm>
            <a:off x="1636395" y="325247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为农户、合作社及农业企业提供专业的病虫害识别、智能分析与协同建模技术支持。</a:t>
            </a:r>
            <a:endParaRPr lang="en-US" sz="1100"/>
          </a:p>
        </p:txBody>
      </p:sp>
      <p:sp>
        <p:nvSpPr>
          <p:cNvPr id="15" name="AutoShape 11"/>
          <p:cNvSpPr/>
          <p:nvPr/>
        </p:nvSpPr>
        <p:spPr>
          <a:xfrm>
            <a:off x="620395" y="4014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000000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295" y="4433570"/>
            <a:ext cx="304800" cy="304800"/>
          </a:xfrm>
          <a:prstGeom prst="rect">
            <a:avLst/>
          </a:prstGeom>
        </p:spPr>
      </p:pic>
      <p:sp>
        <p:nvSpPr>
          <p:cNvPr id="17" name="AutoShape 14"/>
          <p:cNvSpPr/>
          <p:nvPr/>
        </p:nvSpPr>
        <p:spPr>
          <a:xfrm>
            <a:off x="1636395" y="4141470"/>
            <a:ext cx="3556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教学科研场景</a:t>
            </a:r>
            <a:endParaRPr lang="en-US" sz="1100"/>
          </a:p>
        </p:txBody>
      </p:sp>
      <p:sp>
        <p:nvSpPr>
          <p:cNvPr id="18" name="AutoShape 15"/>
          <p:cNvSpPr/>
          <p:nvPr/>
        </p:nvSpPr>
        <p:spPr>
          <a:xfrm>
            <a:off x="1636395" y="452247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可作为高校与科研机构开展联邦学习、智慧农业等前沿课程的核心实践与验证平台。</a:t>
            </a:r>
            <a:endParaRPr lang="en-US" sz="1100"/>
          </a:p>
        </p:txBody>
      </p:sp>
      <p:sp>
        <p:nvSpPr>
          <p:cNvPr id="20" name="AutoShape 16"/>
          <p:cNvSpPr/>
          <p:nvPr/>
        </p:nvSpPr>
        <p:spPr>
          <a:xfrm>
            <a:off x="620395" y="5284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000000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3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295" y="5703570"/>
            <a:ext cx="304800" cy="304800"/>
          </a:xfrm>
          <a:prstGeom prst="rect">
            <a:avLst/>
          </a:prstGeom>
        </p:spPr>
      </p:pic>
      <p:sp>
        <p:nvSpPr>
          <p:cNvPr id="39" name="AutoShape 19"/>
          <p:cNvSpPr/>
          <p:nvPr/>
        </p:nvSpPr>
        <p:spPr>
          <a:xfrm>
            <a:off x="1636395" y="5411470"/>
            <a:ext cx="3556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创新模式推广</a:t>
            </a:r>
            <a:endParaRPr lang="en-US" sz="1100"/>
          </a:p>
        </p:txBody>
      </p:sp>
      <p:sp>
        <p:nvSpPr>
          <p:cNvPr id="40" name="AutoShape 20"/>
          <p:cNvSpPr/>
          <p:nvPr/>
        </p:nvSpPr>
        <p:spPr>
          <a:xfrm>
            <a:off x="1636395" y="579247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“在线检测+联邦学习+数据补充+社区协作”的闭环模式，可为其他垂直领域数字化转型提供参考。</a:t>
            </a:r>
            <a:endParaRPr lang="en-US" sz="1100"/>
          </a:p>
        </p:txBody>
      </p:sp>
      <p:sp>
        <p:nvSpPr>
          <p:cNvPr id="41" name="AutoShape 21"/>
          <p:cNvSpPr/>
          <p:nvPr/>
        </p:nvSpPr>
        <p:spPr>
          <a:xfrm>
            <a:off x="6477000" y="1982470"/>
            <a:ext cx="5207000" cy="4699000"/>
          </a:xfrm>
          <a:prstGeom prst="roundRect">
            <a:avLst>
              <a:gd name="adj" fmla="val 3243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2" name="AutoShape 22"/>
          <p:cNvSpPr/>
          <p:nvPr/>
        </p:nvSpPr>
        <p:spPr>
          <a:xfrm>
            <a:off x="6731000" y="217297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未来发展展望</a:t>
            </a:r>
            <a:endParaRPr lang="en-US" sz="1100"/>
          </a:p>
        </p:txBody>
      </p:sp>
      <p:sp>
        <p:nvSpPr>
          <p:cNvPr id="43" name="AutoShape 23"/>
          <p:cNvSpPr/>
          <p:nvPr/>
        </p:nvSpPr>
        <p:spPr>
          <a:xfrm>
            <a:off x="6731000" y="2744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000000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4" name="AutoShape 24"/>
          <p:cNvSpPr/>
          <p:nvPr/>
        </p:nvSpPr>
        <p:spPr>
          <a:xfrm>
            <a:off x="6921500" y="3011170"/>
            <a:ext cx="609600" cy="609600"/>
          </a:xfrm>
          <a:prstGeom prst="ellipse">
            <a:avLst/>
          </a:prstGeom>
          <a:solidFill>
            <a:srgbClr val="4ADE80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4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73900" y="3163570"/>
            <a:ext cx="304800" cy="304800"/>
          </a:xfrm>
          <a:prstGeom prst="rect">
            <a:avLst/>
          </a:prstGeom>
        </p:spPr>
      </p:pic>
      <p:sp>
        <p:nvSpPr>
          <p:cNvPr id="46" name="AutoShape 26"/>
          <p:cNvSpPr/>
          <p:nvPr/>
        </p:nvSpPr>
        <p:spPr>
          <a:xfrm>
            <a:off x="7747000" y="2871470"/>
            <a:ext cx="3556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多维数据扩充</a:t>
            </a:r>
            <a:endParaRPr lang="en-US" sz="1100"/>
          </a:p>
        </p:txBody>
      </p:sp>
      <p:sp>
        <p:nvSpPr>
          <p:cNvPr id="47" name="AutoShape 27"/>
          <p:cNvSpPr/>
          <p:nvPr/>
        </p:nvSpPr>
        <p:spPr>
          <a:xfrm>
            <a:off x="7747000" y="325247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持续采集并扩充覆盖全国多区域、多气候、多品类的农业病虫害图像与特征数据，夯实模型基础。</a:t>
            </a:r>
            <a:endParaRPr lang="en-US" sz="1100"/>
          </a:p>
        </p:txBody>
      </p:sp>
      <p:sp>
        <p:nvSpPr>
          <p:cNvPr id="48" name="AutoShape 28"/>
          <p:cNvSpPr/>
          <p:nvPr/>
        </p:nvSpPr>
        <p:spPr>
          <a:xfrm>
            <a:off x="6731000" y="4014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000000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9" name="AutoShape 29"/>
          <p:cNvSpPr/>
          <p:nvPr/>
        </p:nvSpPr>
        <p:spPr>
          <a:xfrm>
            <a:off x="6921500" y="4281170"/>
            <a:ext cx="609600" cy="609600"/>
          </a:xfrm>
          <a:prstGeom prst="ellipse">
            <a:avLst/>
          </a:prstGeom>
          <a:solidFill>
            <a:srgbClr val="4ADE80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50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3900" y="4433570"/>
            <a:ext cx="304800" cy="304800"/>
          </a:xfrm>
          <a:prstGeom prst="rect">
            <a:avLst/>
          </a:prstGeom>
        </p:spPr>
      </p:pic>
      <p:sp>
        <p:nvSpPr>
          <p:cNvPr id="51" name="AutoShape 31"/>
          <p:cNvSpPr/>
          <p:nvPr/>
        </p:nvSpPr>
        <p:spPr>
          <a:xfrm>
            <a:off x="7747000" y="4141470"/>
            <a:ext cx="3556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核心算法优化</a:t>
            </a:r>
            <a:endParaRPr lang="en-US" sz="1100"/>
          </a:p>
        </p:txBody>
      </p:sp>
      <p:sp>
        <p:nvSpPr>
          <p:cNvPr id="52" name="AutoShape 32"/>
          <p:cNvSpPr/>
          <p:nvPr/>
        </p:nvSpPr>
        <p:spPr>
          <a:xfrm>
            <a:off x="7747000" y="452247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深入研究适用于农业数据异构特性的联邦聚合策略，提升模型在非独立同分布数据下的推理精度。</a:t>
            </a:r>
            <a:endParaRPr lang="en-US" sz="1100"/>
          </a:p>
        </p:txBody>
      </p:sp>
      <p:sp>
        <p:nvSpPr>
          <p:cNvPr id="53" name="AutoShape 33"/>
          <p:cNvSpPr/>
          <p:nvPr/>
        </p:nvSpPr>
        <p:spPr>
          <a:xfrm>
            <a:off x="6731000" y="5284470"/>
            <a:ext cx="4699000" cy="1143000"/>
          </a:xfrm>
          <a:prstGeom prst="roundRect">
            <a:avLst>
              <a:gd name="adj" fmla="val 8888"/>
            </a:avLst>
          </a:prstGeom>
          <a:solidFill>
            <a:srgbClr val="000000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54" name="AutoShape 34"/>
          <p:cNvSpPr/>
          <p:nvPr/>
        </p:nvSpPr>
        <p:spPr>
          <a:xfrm>
            <a:off x="6921500" y="5551170"/>
            <a:ext cx="609600" cy="609600"/>
          </a:xfrm>
          <a:prstGeom prst="ellipse">
            <a:avLst/>
          </a:prstGeom>
          <a:solidFill>
            <a:srgbClr val="4ADE80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pic>
        <p:nvPicPr>
          <p:cNvPr id="55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73900" y="5703570"/>
            <a:ext cx="304800" cy="304800"/>
          </a:xfrm>
          <a:prstGeom prst="rect">
            <a:avLst/>
          </a:prstGeom>
        </p:spPr>
      </p:pic>
      <p:sp>
        <p:nvSpPr>
          <p:cNvPr id="56" name="AutoShape 36"/>
          <p:cNvSpPr/>
          <p:nvPr/>
        </p:nvSpPr>
        <p:spPr>
          <a:xfrm>
            <a:off x="7747000" y="5411470"/>
            <a:ext cx="3556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平台功能完善</a:t>
            </a:r>
            <a:endParaRPr lang="en-US" sz="1100"/>
          </a:p>
        </p:txBody>
      </p:sp>
      <p:sp>
        <p:nvSpPr>
          <p:cNvPr id="57" name="AutoShape 37"/>
          <p:cNvSpPr/>
          <p:nvPr/>
        </p:nvSpPr>
        <p:spPr>
          <a:xfrm>
            <a:off x="7747000" y="579247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E5E7EB">
                    <a:alpha val="80000"/>
                  </a:srgbClr>
                </a:solidFill>
                <a:latin typeface="Noto Sans SC"/>
                <a:ea typeface="Noto Sans SC"/>
                <a:cs typeface="Noto Sans SC"/>
                <a:sym typeface="Noto Sans SC"/>
              </a:rPr>
              <a:t>完善公共数据智能推荐、社区协作任务匹配及自动化管理机制，打造更易用、高效的智慧农业平台。</a:t>
            </a:r>
            <a:endParaRPr lang="en-US" sz="1100"/>
          </a:p>
        </p:txBody>
      </p:sp>
      <p:sp>
        <p:nvSpPr>
          <p:cNvPr id="58" name="AutoShape 12"/>
          <p:cNvSpPr/>
          <p:nvPr/>
        </p:nvSpPr>
        <p:spPr>
          <a:xfrm>
            <a:off x="810895" y="2964180"/>
            <a:ext cx="609600" cy="609600"/>
          </a:xfrm>
          <a:prstGeom prst="ellipse">
            <a:avLst/>
          </a:prstGeom>
          <a:solidFill>
            <a:srgbClr val="4ADE80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59" name="AutoShape 12"/>
          <p:cNvSpPr/>
          <p:nvPr/>
        </p:nvSpPr>
        <p:spPr>
          <a:xfrm>
            <a:off x="810895" y="4281170"/>
            <a:ext cx="609600" cy="609600"/>
          </a:xfrm>
          <a:prstGeom prst="ellipse">
            <a:avLst/>
          </a:prstGeom>
          <a:solidFill>
            <a:srgbClr val="4ADE80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0" name="AutoShape 12"/>
          <p:cNvSpPr/>
          <p:nvPr/>
        </p:nvSpPr>
        <p:spPr>
          <a:xfrm>
            <a:off x="810895" y="5551170"/>
            <a:ext cx="609600" cy="609600"/>
          </a:xfrm>
          <a:prstGeom prst="ellipse">
            <a:avLst/>
          </a:prstGeom>
          <a:solidFill>
            <a:srgbClr val="4ADE80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 flipV="1">
            <a:off x="0" y="3564788"/>
            <a:ext cx="12192000" cy="3293210"/>
          </a:xfrm>
          <a:prstGeom prst="rect">
            <a:avLst/>
          </a:prstGeom>
          <a:gradFill>
            <a:gsLst>
              <a:gs pos="0">
                <a:srgbClr val="01508A">
                  <a:alpha val="58000"/>
                </a:srgbClr>
              </a:gs>
              <a:gs pos="92000">
                <a:srgbClr val="01508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armonyOS Sans SC" pitchFamily="2" charset="-122"/>
              <a:ea typeface="HarmonyOS Sans SC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1995" y="2651374"/>
            <a:ext cx="4487939" cy="249633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839" y="1833210"/>
            <a:ext cx="5002853" cy="608249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597" y="1239501"/>
            <a:ext cx="2724249" cy="2883163"/>
          </a:xfrm>
          <a:prstGeom prst="rect">
            <a:avLst/>
          </a:prstGeom>
        </p:spPr>
      </p:pic>
      <p:sp>
        <p:nvSpPr>
          <p:cNvPr id="2" name="THANKS"/>
          <p:cNvSpPr txBox="1"/>
          <p:nvPr/>
        </p:nvSpPr>
        <p:spPr>
          <a:xfrm>
            <a:off x="848694" y="4205153"/>
            <a:ext cx="6784195" cy="1819695"/>
          </a:xfrm>
          <a:prstGeom prst="rect">
            <a:avLst/>
          </a:prstGeom>
          <a:ln w="12700">
            <a:miter lim="400000"/>
          </a:ln>
        </p:spPr>
        <p:txBody>
          <a:bodyPr wrap="none" lIns="24748" tIns="24748" rIns="24748" bIns="24748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 Neue UltraLight" panose="02000503000000020004"/>
                <a:ea typeface="Helvetica Neue UltraLight" panose="02000503000000020004"/>
                <a:cs typeface="Helvetica Neue UltraLight" panose="02000503000000020004"/>
                <a:sym typeface="Helvetica Neue UltraLight" panose="02000503000000020004"/>
              </a:defRPr>
            </a:lvl1pPr>
          </a:lstStyle>
          <a:p>
            <a:r>
              <a:rPr sz="11500" dirty="0">
                <a:solidFill>
                  <a:srgbClr val="002060"/>
                </a:solidFill>
                <a:latin typeface="FZDaBiaoSong-B06" panose="03000509000000000000" pitchFamily="66" charset="-122"/>
                <a:ea typeface="FZDaBiaoSong-B06" panose="03000509000000000000" pitchFamily="66" charset="-122"/>
                <a:cs typeface="+mn-ea"/>
                <a:sym typeface="+mn-lt"/>
              </a:rPr>
              <a:t>THANKS</a:t>
            </a:r>
            <a:endParaRPr sz="11500" dirty="0">
              <a:solidFill>
                <a:srgbClr val="002060"/>
              </a:solidFill>
              <a:latin typeface="FZDaBiaoSong-B06" panose="03000509000000000000" pitchFamily="66" charset="-122"/>
              <a:ea typeface="FZDaBiaoSong-B06" panose="03000509000000000000" pitchFamily="66" charset="-122"/>
              <a:cs typeface="+mn-ea"/>
              <a:sym typeface="+mn-lt"/>
            </a:endParaRPr>
          </a:p>
        </p:txBody>
      </p:sp>
      <p:sp>
        <p:nvSpPr>
          <p:cNvPr id="24" name="THANKS"/>
          <p:cNvSpPr txBox="1"/>
          <p:nvPr/>
        </p:nvSpPr>
        <p:spPr>
          <a:xfrm>
            <a:off x="772561" y="4175241"/>
            <a:ext cx="6784195" cy="1819695"/>
          </a:xfrm>
          <a:prstGeom prst="rect">
            <a:avLst/>
          </a:prstGeom>
          <a:ln w="12700">
            <a:miter lim="400000"/>
          </a:ln>
        </p:spPr>
        <p:txBody>
          <a:bodyPr wrap="none" lIns="24748" tIns="24748" rIns="24748" bIns="24748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 Neue UltraLight" panose="02000503000000020004"/>
                <a:ea typeface="Helvetica Neue UltraLight" panose="02000503000000020004"/>
                <a:cs typeface="Helvetica Neue UltraLight" panose="02000503000000020004"/>
                <a:sym typeface="Helvetica Neue UltraLight" panose="02000503000000020004"/>
              </a:defRPr>
            </a:lvl1pPr>
          </a:lstStyle>
          <a:p>
            <a:r>
              <a:rPr sz="11500" dirty="0">
                <a:solidFill>
                  <a:schemeClr val="bg1"/>
                </a:solidFill>
                <a:latin typeface="FZDaBiaoSong-B06" panose="03000509000000000000" pitchFamily="66" charset="-122"/>
                <a:ea typeface="FZDaBiaoSong-B06" panose="03000509000000000000" pitchFamily="66" charset="-122"/>
                <a:cs typeface="+mn-ea"/>
                <a:sym typeface="+mn-lt"/>
              </a:rPr>
              <a:t>THANKS</a:t>
            </a:r>
            <a:endParaRPr sz="11500" dirty="0">
              <a:solidFill>
                <a:schemeClr val="bg1"/>
              </a:solidFill>
              <a:latin typeface="FZDaBiaoSong-B06" panose="03000509000000000000" pitchFamily="66" charset="-122"/>
              <a:ea typeface="FZDaBiaoSong-B06" panose="03000509000000000000" pitchFamily="66" charset="-122"/>
              <a:cs typeface="+mn-ea"/>
              <a:sym typeface="+mn-lt"/>
            </a:endParaRPr>
          </a:p>
        </p:txBody>
      </p:sp>
      <p:grpSp>
        <p:nvGrpSpPr>
          <p:cNvPr id="11" name="设计师康帅作品禁止倒卖15"/>
          <p:cNvGrpSpPr/>
          <p:nvPr/>
        </p:nvGrpSpPr>
        <p:grpSpPr>
          <a:xfrm>
            <a:off x="0" y="5678906"/>
            <a:ext cx="12192000" cy="1179094"/>
            <a:chOff x="0" y="5803900"/>
            <a:chExt cx="12192000" cy="1054100"/>
          </a:xfrm>
        </p:grpSpPr>
        <p:sp>
          <p:nvSpPr>
            <p:cNvPr id="12" name="设计师康帅作品禁止倒卖15-1"/>
            <p:cNvSpPr/>
            <p:nvPr/>
          </p:nvSpPr>
          <p:spPr>
            <a:xfrm>
              <a:off x="0" y="5803900"/>
              <a:ext cx="12192000" cy="1054100"/>
            </a:xfrm>
            <a:custGeom>
              <a:avLst/>
              <a:gdLst>
                <a:gd name="connsiteX0" fmla="*/ 0 w 12192000"/>
                <a:gd name="connsiteY0" fmla="*/ 0 h 1054100"/>
                <a:gd name="connsiteX1" fmla="*/ 278937 w 12192000"/>
                <a:gd name="connsiteY1" fmla="*/ 81906 h 1054100"/>
                <a:gd name="connsiteX2" fmla="*/ 6096000 w 12192000"/>
                <a:gd name="connsiteY2" fmla="*/ 840466 h 1054100"/>
                <a:gd name="connsiteX3" fmla="*/ 11913063 w 12192000"/>
                <a:gd name="connsiteY3" fmla="*/ 81906 h 1054100"/>
                <a:gd name="connsiteX4" fmla="*/ 12192000 w 12192000"/>
                <a:gd name="connsiteY4" fmla="*/ 0 h 1054100"/>
                <a:gd name="connsiteX5" fmla="*/ 12192000 w 12192000"/>
                <a:gd name="connsiteY5" fmla="*/ 1054100 h 1054100"/>
                <a:gd name="connsiteX6" fmla="*/ 0 w 12192000"/>
                <a:gd name="connsiteY6" fmla="*/ 1054100 h 105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1054100">
                  <a:moveTo>
                    <a:pt x="0" y="0"/>
                  </a:moveTo>
                  <a:lnTo>
                    <a:pt x="278937" y="81906"/>
                  </a:lnTo>
                  <a:cubicBezTo>
                    <a:pt x="2038687" y="568037"/>
                    <a:pt x="4011851" y="840466"/>
                    <a:pt x="6096000" y="840466"/>
                  </a:cubicBezTo>
                  <a:cubicBezTo>
                    <a:pt x="8180149" y="840466"/>
                    <a:pt x="10153313" y="568037"/>
                    <a:pt x="11913063" y="81906"/>
                  </a:cubicBezTo>
                  <a:lnTo>
                    <a:pt x="12192000" y="0"/>
                  </a:lnTo>
                  <a:lnTo>
                    <a:pt x="12192000" y="1054100"/>
                  </a:lnTo>
                  <a:lnTo>
                    <a:pt x="0" y="1054100"/>
                  </a:lnTo>
                  <a:close/>
                </a:path>
              </a:pathLst>
            </a:custGeom>
            <a:pattFill prst="pct20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3175" cap="flat" cmpd="sng" algn="ctr">
              <a:noFill/>
              <a:prstDash val="solid"/>
              <a:miter lim="800000"/>
            </a:ln>
            <a:effectLst>
              <a:outerShdw blurRad="101600" dist="38100" dir="15240000" algn="t" rotWithShape="0">
                <a:prstClr val="black">
                  <a:alpha val="9000"/>
                </a:prstClr>
              </a:outerShdw>
            </a:effectLst>
          </p:spPr>
          <p:txBody>
            <a:bodyPr wrap="square" lIns="81382" tIns="40691" rIns="81382" bIns="40691" rtlCol="0" anchor="ctr">
              <a:noAutofit/>
            </a:bodyPr>
            <a:lstStyle/>
            <a:p>
              <a:pPr algn="ctr">
                <a:defRPr/>
              </a:pPr>
              <a:endParaRPr lang="zh-CN" altLang="en-US" sz="1600" kern="0">
                <a:solidFill>
                  <a:prstClr val="white"/>
                </a:solidFill>
                <a:latin typeface="HarmonyOS Sans SC Light"/>
                <a:ea typeface="宋体" pitchFamily="2" charset="-122"/>
              </a:endParaRPr>
            </a:p>
          </p:txBody>
        </p:sp>
        <p:sp>
          <p:nvSpPr>
            <p:cNvPr id="13" name="设计师康帅作品禁止倒卖15-2"/>
            <p:cNvSpPr/>
            <p:nvPr/>
          </p:nvSpPr>
          <p:spPr>
            <a:xfrm>
              <a:off x="0" y="6113276"/>
              <a:ext cx="12192000" cy="744724"/>
            </a:xfrm>
            <a:custGeom>
              <a:avLst/>
              <a:gdLst>
                <a:gd name="connsiteX0" fmla="*/ 12192000 w 12192000"/>
                <a:gd name="connsiteY0" fmla="*/ 0 h 744724"/>
                <a:gd name="connsiteX1" fmla="*/ 12192000 w 12192000"/>
                <a:gd name="connsiteY1" fmla="*/ 744724 h 744724"/>
                <a:gd name="connsiteX2" fmla="*/ 0 w 12192000"/>
                <a:gd name="connsiteY2" fmla="*/ 744724 h 744724"/>
                <a:gd name="connsiteX3" fmla="*/ 0 w 12192000"/>
                <a:gd name="connsiteY3" fmla="*/ 0 h 744724"/>
                <a:gd name="connsiteX4" fmla="*/ 278937 w 12192000"/>
                <a:gd name="connsiteY4" fmla="*/ 48946 h 744724"/>
                <a:gd name="connsiteX5" fmla="*/ 6096000 w 12192000"/>
                <a:gd name="connsiteY5" fmla="*/ 502256 h 744724"/>
                <a:gd name="connsiteX6" fmla="*/ 11913063 w 12192000"/>
                <a:gd name="connsiteY6" fmla="*/ 48946 h 74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744724">
                  <a:moveTo>
                    <a:pt x="12192000" y="0"/>
                  </a:moveTo>
                  <a:lnTo>
                    <a:pt x="12192000" y="744724"/>
                  </a:lnTo>
                  <a:lnTo>
                    <a:pt x="0" y="744724"/>
                  </a:lnTo>
                  <a:lnTo>
                    <a:pt x="0" y="0"/>
                  </a:lnTo>
                  <a:lnTo>
                    <a:pt x="278937" y="48946"/>
                  </a:lnTo>
                  <a:cubicBezTo>
                    <a:pt x="2038687" y="339455"/>
                    <a:pt x="4011851" y="502256"/>
                    <a:pt x="6096000" y="502256"/>
                  </a:cubicBezTo>
                  <a:cubicBezTo>
                    <a:pt x="8180149" y="502256"/>
                    <a:pt x="10153313" y="339455"/>
                    <a:pt x="11913063" y="48946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118872" tIns="59436" rIns="118872" bIns="59436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27060">
                <a:gradFill flip="none" rotWithShape="1">
                  <a:gsLst>
                    <a:gs pos="37000">
                      <a:schemeClr val="accent1"/>
                    </a:gs>
                    <a:gs pos="57000">
                      <a:schemeClr val="accent2"/>
                    </a:gs>
                  </a:gsLst>
                  <a:lin ang="0" scaled="1"/>
                  <a:tileRect/>
                </a:gradFill>
                <a:latin typeface="AaHLXK" panose="02010600010101010101" pitchFamily="2" charset="-122"/>
                <a:ea typeface="AaHLXK" panose="02010600010101010101" pitchFamily="2" charset="-122"/>
              </a:endParaRPr>
            </a:p>
          </p:txBody>
        </p:sp>
      </p:grpSp>
      <p:sp>
        <p:nvSpPr>
          <p:cNvPr id="3" name="THANKS"/>
          <p:cNvSpPr txBox="1"/>
          <p:nvPr/>
        </p:nvSpPr>
        <p:spPr>
          <a:xfrm>
            <a:off x="6916119" y="1239278"/>
            <a:ext cx="2969260" cy="1818005"/>
          </a:xfrm>
          <a:prstGeom prst="rect">
            <a:avLst/>
          </a:prstGeom>
          <a:ln w="12700">
            <a:miter lim="400000"/>
          </a:ln>
        </p:spPr>
        <p:txBody>
          <a:bodyPr wrap="none" lIns="24748" tIns="24748" rIns="24748" bIns="24748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 Neue UltraLight" panose="02000503000000020004"/>
                <a:ea typeface="Helvetica Neue UltraLight" panose="02000503000000020004"/>
                <a:cs typeface="Helvetica Neue UltraLight" panose="02000503000000020004"/>
                <a:sym typeface="Helvetica Neue UltraLight" panose="02000503000000020004"/>
              </a:defRPr>
            </a:lvl1pPr>
          </a:lstStyle>
          <a:p>
            <a:r>
              <a:rPr lang="zh-CN" sz="11500" dirty="0">
                <a:solidFill>
                  <a:srgbClr val="002060"/>
                </a:solidFill>
                <a:latin typeface="FZDaBiaoSong-B06" panose="03000509000000000000" pitchFamily="66" charset="-122"/>
                <a:ea typeface="FZDaBiaoSong-B06" panose="03000509000000000000" pitchFamily="66" charset="-122"/>
                <a:cs typeface="+mn-ea"/>
                <a:sym typeface="+mn-lt"/>
              </a:rPr>
              <a:t>谢谢</a:t>
            </a:r>
            <a:endParaRPr lang="zh-CN" sz="11500" dirty="0">
              <a:solidFill>
                <a:srgbClr val="002060"/>
              </a:solidFill>
              <a:latin typeface="FZDaBiaoSong-B06" panose="03000509000000000000" pitchFamily="66" charset="-122"/>
              <a:ea typeface="FZDaBiaoSong-B06" panose="03000509000000000000" pitchFamily="66" charset="-122"/>
              <a:cs typeface="+mn-ea"/>
              <a:sym typeface="+mn-lt"/>
            </a:endParaRPr>
          </a:p>
        </p:txBody>
      </p:sp>
      <p:sp>
        <p:nvSpPr>
          <p:cNvPr id="5" name="THANKS"/>
          <p:cNvSpPr txBox="1"/>
          <p:nvPr/>
        </p:nvSpPr>
        <p:spPr>
          <a:xfrm>
            <a:off x="7008896" y="1239211"/>
            <a:ext cx="2969260" cy="1818005"/>
          </a:xfrm>
          <a:prstGeom prst="rect">
            <a:avLst/>
          </a:prstGeom>
          <a:ln w="12700">
            <a:miter lim="400000"/>
          </a:ln>
        </p:spPr>
        <p:txBody>
          <a:bodyPr wrap="none" lIns="24748" tIns="24748" rIns="24748" bIns="24748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 Neue UltraLight" panose="02000503000000020004"/>
                <a:ea typeface="Helvetica Neue UltraLight" panose="02000503000000020004"/>
                <a:cs typeface="Helvetica Neue UltraLight" panose="02000503000000020004"/>
                <a:sym typeface="Helvetica Neue UltraLight" panose="02000503000000020004"/>
              </a:defRPr>
            </a:lvl1pPr>
          </a:lstStyle>
          <a:p>
            <a:r>
              <a:rPr lang="zh-CN" sz="11500" dirty="0">
                <a:solidFill>
                  <a:schemeClr val="bg1"/>
                </a:solidFill>
                <a:latin typeface="FZDaBiaoSong-B06" panose="03000509000000000000" pitchFamily="66" charset="-122"/>
                <a:ea typeface="FZDaBiaoSong-B06" panose="03000509000000000000" pitchFamily="66" charset="-122"/>
                <a:cs typeface="+mn-ea"/>
                <a:sym typeface="+mn-lt"/>
              </a:rPr>
              <a:t>谢谢</a:t>
            </a:r>
            <a:endParaRPr lang="zh-CN" sz="11500" dirty="0">
              <a:solidFill>
                <a:schemeClr val="bg1"/>
              </a:solidFill>
              <a:latin typeface="FZDaBiaoSong-B06" panose="03000509000000000000" pitchFamily="66" charset="-122"/>
              <a:ea typeface="FZDaBiaoSong-B06" panose="03000509000000000000" pitchFamily="66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觅知网-不倒翁ID:189359941"/>
          <p:cNvSpPr/>
          <p:nvPr>
            <p:custDataLst>
              <p:tags r:id="rId2"/>
            </p:custDataLst>
          </p:nvPr>
        </p:nvSpPr>
        <p:spPr>
          <a:xfrm>
            <a:off x="0" y="1196753"/>
            <a:ext cx="12192000" cy="446449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99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9" name="觅知网-不倒翁ID:189359941"/>
          <p:cNvSpPr txBox="1"/>
          <p:nvPr>
            <p:custDataLst>
              <p:tags r:id="rId3"/>
            </p:custDataLst>
          </p:nvPr>
        </p:nvSpPr>
        <p:spPr>
          <a:xfrm flipH="1">
            <a:off x="695400" y="2117872"/>
            <a:ext cx="741682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8800" dirty="0">
                <a:ln w="12700">
                  <a:gradFill>
                    <a:gsLst>
                      <a:gs pos="0">
                        <a:schemeClr val="bg1"/>
                      </a:gs>
                      <a:gs pos="6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思源黑体 CN Regular" panose="020B0500000000000000" charset="-122"/>
              </a:rPr>
              <a:t>PART.01</a:t>
            </a:r>
            <a:endParaRPr lang="en-US" altLang="zh-CN" sz="8800" dirty="0">
              <a:ln w="12700">
                <a:gradFill>
                  <a:gsLst>
                    <a:gs pos="0">
                      <a:schemeClr val="bg1"/>
                    </a:gs>
                    <a:gs pos="6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  <a:cs typeface="思源黑体 CN Regular" panose="020B0500000000000000" charset="-122"/>
            </a:endParaRPr>
          </a:p>
        </p:txBody>
      </p:sp>
      <p:sp>
        <p:nvSpPr>
          <p:cNvPr id="3" name="觅知网-不倒翁ID:189359941"/>
          <p:cNvSpPr txBox="1"/>
          <p:nvPr>
            <p:custDataLst>
              <p:tags r:id="rId4"/>
            </p:custDataLst>
          </p:nvPr>
        </p:nvSpPr>
        <p:spPr>
          <a:xfrm flipH="1">
            <a:off x="760328" y="2967716"/>
            <a:ext cx="476750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  <a:cs typeface="思源黑体 CN Regular" panose="020B0500000000000000" charset="-122"/>
              </a:rPr>
              <a:t>作品概述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9" grpId="0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觅知网-不倒翁ID:189359941"/>
          <p:cNvGrpSpPr/>
          <p:nvPr>
            <p:custDataLst>
              <p:tags r:id="rId2"/>
            </p:custDataLst>
          </p:nvPr>
        </p:nvGrpSpPr>
        <p:grpSpPr>
          <a:xfrm>
            <a:off x="815975" y="2760981"/>
            <a:ext cx="3384550" cy="3320054"/>
            <a:chOff x="488950" y="3002281"/>
            <a:chExt cx="3384550" cy="3320054"/>
          </a:xfrm>
        </p:grpSpPr>
        <p:sp>
          <p:nvSpPr>
            <p:cNvPr id="18" name="觅知网-不倒翁ID:189359941"/>
            <p:cNvSpPr/>
            <p:nvPr/>
          </p:nvSpPr>
          <p:spPr>
            <a:xfrm>
              <a:off x="488950" y="3238253"/>
              <a:ext cx="3384550" cy="3084082"/>
            </a:xfrm>
            <a:prstGeom prst="roundRect">
              <a:avLst>
                <a:gd name="adj" fmla="val 901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15" name="觅知网-不倒翁ID:189359941"/>
            <p:cNvSpPr/>
            <p:nvPr/>
          </p:nvSpPr>
          <p:spPr>
            <a:xfrm>
              <a:off x="1682750" y="3002281"/>
              <a:ext cx="996950" cy="46482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+mj-ea"/>
                  <a:ea typeface="+mj-ea"/>
                  <a:cs typeface="思源黑体 CN Regular" panose="020B0500000000000000" charset="-122"/>
                </a:rPr>
                <a:t>-01-</a:t>
              </a:r>
              <a:endParaRPr lang="zh-CN" altLang="en-US" dirty="0"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</p:grpSp>
      <p:grpSp>
        <p:nvGrpSpPr>
          <p:cNvPr id="40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936724" y="3282738"/>
            <a:ext cx="3143250" cy="2611755"/>
            <a:chOff x="2566705" y="5889038"/>
            <a:chExt cx="3143250" cy="2611755"/>
          </a:xfrm>
        </p:grpSpPr>
        <p:sp>
          <p:nvSpPr>
            <p:cNvPr id="44" name="觅知网-不倒翁ID:189359941"/>
            <p:cNvSpPr txBox="1"/>
            <p:nvPr/>
          </p:nvSpPr>
          <p:spPr>
            <a:xfrm>
              <a:off x="2566705" y="6306868"/>
              <a:ext cx="3143250" cy="21939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传统集中式建模需要统一上传数据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存在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隐私泄漏风险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严重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抑制了各方数据共享的意愿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数据来源分散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样本失衡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单一主体难以获取高质量大数据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限制了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AI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模型的训练效果与应用推广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45" name="觅知网-不倒翁ID:189359941"/>
            <p:cNvSpPr txBox="1"/>
            <p:nvPr/>
          </p:nvSpPr>
          <p:spPr>
            <a:xfrm>
              <a:off x="3454367" y="5889038"/>
              <a:ext cx="1198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核心痛点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2" name="觅知网-不倒翁ID:189359941"/>
          <p:cNvGrpSpPr/>
          <p:nvPr>
            <p:custDataLst>
              <p:tags r:id="rId4"/>
            </p:custDataLst>
          </p:nvPr>
        </p:nvGrpSpPr>
        <p:grpSpPr>
          <a:xfrm>
            <a:off x="4403725" y="2760981"/>
            <a:ext cx="3384550" cy="3320054"/>
            <a:chOff x="488950" y="3002281"/>
            <a:chExt cx="3384550" cy="3320054"/>
          </a:xfrm>
        </p:grpSpPr>
        <p:sp>
          <p:nvSpPr>
            <p:cNvPr id="48" name="觅知网-不倒翁ID:189359941"/>
            <p:cNvSpPr/>
            <p:nvPr/>
          </p:nvSpPr>
          <p:spPr>
            <a:xfrm>
              <a:off x="488950" y="3238253"/>
              <a:ext cx="3384550" cy="3084082"/>
            </a:xfrm>
            <a:prstGeom prst="roundRect">
              <a:avLst>
                <a:gd name="adj" fmla="val 901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49" name="觅知网-不倒翁ID:189359941"/>
            <p:cNvSpPr/>
            <p:nvPr/>
          </p:nvSpPr>
          <p:spPr>
            <a:xfrm>
              <a:off x="1682750" y="3002281"/>
              <a:ext cx="996950" cy="46482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+mj-ea"/>
                  <a:ea typeface="+mj-ea"/>
                  <a:cs typeface="思源黑体 CN Regular" panose="020B0500000000000000" charset="-122"/>
                </a:rPr>
                <a:t>-02-</a:t>
              </a:r>
              <a:endParaRPr lang="zh-CN" altLang="en-US" dirty="0"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</p:grpSp>
      <p:grpSp>
        <p:nvGrpSpPr>
          <p:cNvPr id="50" name="觅知网-不倒翁ID:189359941"/>
          <p:cNvGrpSpPr/>
          <p:nvPr>
            <p:custDataLst>
              <p:tags r:id="rId5"/>
            </p:custDataLst>
          </p:nvPr>
        </p:nvGrpSpPr>
        <p:grpSpPr>
          <a:xfrm>
            <a:off x="4524474" y="3300518"/>
            <a:ext cx="3143250" cy="2593975"/>
            <a:chOff x="2566705" y="5906818"/>
            <a:chExt cx="3143250" cy="2593975"/>
          </a:xfrm>
        </p:grpSpPr>
        <p:sp>
          <p:nvSpPr>
            <p:cNvPr id="51" name="觅知网-不倒翁ID:189359941"/>
            <p:cNvSpPr txBox="1"/>
            <p:nvPr/>
          </p:nvSpPr>
          <p:spPr>
            <a:xfrm>
              <a:off x="2566705" y="6306868"/>
              <a:ext cx="3143250" cy="21939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在保护隐私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的前提下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实现多源数据协同利用与智能分析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，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构建“数据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-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模型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-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应用”闭环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+mn-lt"/>
                </a:rPr>
                <a:t>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</a:t>
              </a:r>
              <a:r>
                <a:rPr lang="zh-CN" altLang="en-US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在线病害智能检测</a:t>
              </a:r>
              <a:r>
                <a:rPr lang="en-US" altLang="zh-CN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  </a:t>
              </a:r>
              <a:r>
                <a:rPr lang="en-US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</a:t>
              </a:r>
              <a:r>
                <a:rPr lang="zh-CN" altLang="en-US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联邦学习协同训练</a:t>
              </a: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</a:t>
              </a:r>
              <a:r>
                <a:rPr lang="zh-CN" altLang="en-US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公共农业数据补充 </a:t>
              </a:r>
              <a:r>
                <a:rPr lang="en-US" altLang="zh-CN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 </a:t>
              </a:r>
              <a:r>
                <a:rPr lang="en-US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</a:t>
              </a:r>
              <a:r>
                <a:rPr lang="zh-CN" altLang="en-US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农</a:t>
              </a:r>
              <a:r>
                <a:rPr lang="zh-CN" altLang="en-US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业交流社区平台</a:t>
              </a: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>
                  <a:solidFill>
                    <a:srgbClr val="FFFFFF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52" name="觅知网-不倒翁ID:189359941"/>
            <p:cNvSpPr txBox="1"/>
            <p:nvPr/>
          </p:nvSpPr>
          <p:spPr>
            <a:xfrm>
              <a:off x="3297508" y="5906818"/>
              <a:ext cx="1706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平台解决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方案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54" name="觅知网-不倒翁ID:189359941"/>
          <p:cNvGrpSpPr/>
          <p:nvPr>
            <p:custDataLst>
              <p:tags r:id="rId6"/>
            </p:custDataLst>
          </p:nvPr>
        </p:nvGrpSpPr>
        <p:grpSpPr>
          <a:xfrm>
            <a:off x="7991475" y="2760981"/>
            <a:ext cx="3384550" cy="3320054"/>
            <a:chOff x="488950" y="3002281"/>
            <a:chExt cx="3384550" cy="3320054"/>
          </a:xfrm>
        </p:grpSpPr>
        <p:sp>
          <p:nvSpPr>
            <p:cNvPr id="55" name="觅知网-不倒翁ID:189359941"/>
            <p:cNvSpPr/>
            <p:nvPr/>
          </p:nvSpPr>
          <p:spPr>
            <a:xfrm>
              <a:off x="488950" y="3238253"/>
              <a:ext cx="3384550" cy="3084082"/>
            </a:xfrm>
            <a:prstGeom prst="roundRect">
              <a:avLst>
                <a:gd name="adj" fmla="val 901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56" name="觅知网-不倒翁ID:189359941"/>
            <p:cNvSpPr/>
            <p:nvPr/>
          </p:nvSpPr>
          <p:spPr>
            <a:xfrm>
              <a:off x="1682750" y="3002281"/>
              <a:ext cx="996950" cy="46482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+mj-ea"/>
                  <a:ea typeface="+mj-ea"/>
                  <a:cs typeface="思源黑体 CN Regular" panose="020B0500000000000000" charset="-122"/>
                </a:rPr>
                <a:t>-03-</a:t>
              </a:r>
              <a:endParaRPr lang="zh-CN" altLang="en-US" dirty="0"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</p:grpSp>
      <p:grpSp>
        <p:nvGrpSpPr>
          <p:cNvPr id="57" name="觅知网-不倒翁ID:189359941"/>
          <p:cNvGrpSpPr/>
          <p:nvPr>
            <p:custDataLst>
              <p:tags r:id="rId7"/>
            </p:custDataLst>
          </p:nvPr>
        </p:nvGrpSpPr>
        <p:grpSpPr>
          <a:xfrm>
            <a:off x="8112224" y="3300518"/>
            <a:ext cx="3143250" cy="2593975"/>
            <a:chOff x="2566705" y="5906818"/>
            <a:chExt cx="3143250" cy="2593975"/>
          </a:xfrm>
        </p:grpSpPr>
        <p:sp>
          <p:nvSpPr>
            <p:cNvPr id="58" name="觅知网-不倒翁ID:189359941"/>
            <p:cNvSpPr txBox="1"/>
            <p:nvPr/>
          </p:nvSpPr>
          <p:spPr>
            <a:xfrm>
              <a:off x="2566705" y="6308138"/>
              <a:ext cx="3143250" cy="21926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 </a:t>
              </a:r>
              <a:r>
                <a:rPr lang="en-US" altLang="zh-CN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基层农户/农业专业合作社</a:t>
              </a:r>
              <a:endParaRPr lang="zh-CN" alt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</a:t>
              </a:r>
              <a:r>
                <a:rPr lang="zh-CN" altLang="en-US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植保专家/农业科研教学人员</a:t>
              </a:r>
              <a:endParaRPr lang="zh-CN" alt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>
                  <a:solidFill>
                    <a:srgbClr val="FFC000"/>
                  </a:solidFill>
                  <a:latin typeface="Noto Sans SC"/>
                  <a:ea typeface="Noto Sans SC"/>
                  <a:cs typeface="Noto Sans SC"/>
                  <a:sym typeface="Noto Sans SC"/>
                </a:rPr>
                <a:t>●</a:t>
              </a:r>
              <a:r>
                <a:rPr lang="en-US" altLang="zh-CN" sz="120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n-ea"/>
                  <a:cs typeface="+mn-ea"/>
                  <a:sym typeface="Noto Sans SC"/>
                </a:rPr>
                <a:t>规模化农业企业/科技服务商</a:t>
              </a: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sz="1200" b="1">
                <a:solidFill>
                  <a:srgbClr val="FFC000"/>
                </a:solidFill>
                <a:latin typeface="Noto Sans SC"/>
                <a:ea typeface="Noto Sans SC"/>
                <a:cs typeface="Noto Sans SC"/>
                <a:sym typeface="Noto Sans SC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59" name="觅知网-不倒翁ID:189359941"/>
            <p:cNvSpPr txBox="1"/>
            <p:nvPr/>
          </p:nvSpPr>
          <p:spPr>
            <a:xfrm>
              <a:off x="3296868" y="5906818"/>
              <a:ext cx="17068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核心服务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ea"/>
                  <a:sym typeface="+mn-lt"/>
                </a:rPr>
                <a:t>对象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3" name="觅知网-不倒翁ID:189359941"/>
          <p:cNvGrpSpPr/>
          <p:nvPr>
            <p:custDataLst>
              <p:tags r:id="rId8"/>
            </p:custDataLst>
          </p:nvPr>
        </p:nvGrpSpPr>
        <p:grpSpPr>
          <a:xfrm>
            <a:off x="366588" y="190915"/>
            <a:ext cx="6621780" cy="701731"/>
            <a:chOff x="366588" y="190915"/>
            <a:chExt cx="6621780" cy="701731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01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5669915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作品概述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9"/>
            </p:custDataLst>
          </p:nvPr>
        </p:nvSpPr>
        <p:spPr>
          <a:xfrm>
            <a:off x="0" y="1069340"/>
            <a:ext cx="12192000" cy="16167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17" name="AutoShape 4"/>
          <p:cNvSpPr/>
          <p:nvPr/>
        </p:nvSpPr>
        <p:spPr>
          <a:xfrm>
            <a:off x="587375" y="1607185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打破数据孤岛，赋能智慧农业</a:t>
            </a:r>
            <a:endParaRPr lang="en-US" sz="1100" b="1">
              <a:solidFill>
                <a:srgbClr val="FFC00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觅知网-不倒翁ID:189359941"/>
          <p:cNvSpPr/>
          <p:nvPr>
            <p:custDataLst>
              <p:tags r:id="rId2"/>
            </p:custDataLst>
          </p:nvPr>
        </p:nvSpPr>
        <p:spPr>
          <a:xfrm>
            <a:off x="0" y="1196753"/>
            <a:ext cx="12192000" cy="446449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99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9" name="觅知网-不倒翁ID:189359941"/>
          <p:cNvSpPr txBox="1"/>
          <p:nvPr>
            <p:custDataLst>
              <p:tags r:id="rId3"/>
            </p:custDataLst>
          </p:nvPr>
        </p:nvSpPr>
        <p:spPr>
          <a:xfrm flipH="1">
            <a:off x="695400" y="2117872"/>
            <a:ext cx="7416824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8800" dirty="0">
                <a:ln w="12700">
                  <a:gradFill>
                    <a:gsLst>
                      <a:gs pos="0">
                        <a:schemeClr val="bg1"/>
                      </a:gs>
                      <a:gs pos="6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思源黑体 CN Regular" panose="020B0500000000000000" charset="-122"/>
              </a:rPr>
              <a:t>PART.02</a:t>
            </a:r>
            <a:endParaRPr lang="en-US" altLang="zh-CN" sz="8800" dirty="0">
              <a:ln w="12700">
                <a:gradFill>
                  <a:gsLst>
                    <a:gs pos="0">
                      <a:schemeClr val="bg1"/>
                    </a:gs>
                    <a:gs pos="6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  <a:cs typeface="思源黑体 CN Regular" panose="020B0500000000000000" charset="-122"/>
            </a:endParaRPr>
          </a:p>
        </p:txBody>
      </p:sp>
      <p:sp>
        <p:nvSpPr>
          <p:cNvPr id="3" name="觅知网-不倒翁ID:189359941"/>
          <p:cNvSpPr txBox="1"/>
          <p:nvPr>
            <p:custDataLst>
              <p:tags r:id="rId4"/>
            </p:custDataLst>
          </p:nvPr>
        </p:nvSpPr>
        <p:spPr>
          <a:xfrm flipH="1">
            <a:off x="760328" y="2967716"/>
            <a:ext cx="4767500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  <a:cs typeface="思源黑体 CN Regular" panose="020B0500000000000000" charset="-122"/>
              </a:rPr>
              <a:t>问题分析与</a:t>
            </a:r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  <a:cs typeface="思源黑体 CN Regular" panose="020B0500000000000000" charset="-122"/>
              </a:rPr>
              <a:t>解决方案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9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觅知网-不倒翁ID:189359941"/>
          <p:cNvSpPr/>
          <p:nvPr/>
        </p:nvSpPr>
        <p:spPr>
          <a:xfrm>
            <a:off x="454660" y="2738755"/>
            <a:ext cx="2352040" cy="3614420"/>
          </a:xfrm>
          <a:prstGeom prst="roundRect">
            <a:avLst>
              <a:gd name="adj" fmla="val 901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5" name="觅知网-不倒翁ID:189359941"/>
          <p:cNvSpPr txBox="1"/>
          <p:nvPr/>
        </p:nvSpPr>
        <p:spPr>
          <a:xfrm>
            <a:off x="904240" y="314007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数据共享难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3" name="觅知网-不倒翁ID:189359941"/>
          <p:cNvGrpSpPr/>
          <p:nvPr>
            <p:custDataLst>
              <p:tags r:id="rId2"/>
            </p:custDataLst>
          </p:nvPr>
        </p:nvGrpSpPr>
        <p:grpSpPr>
          <a:xfrm>
            <a:off x="366588" y="190915"/>
            <a:ext cx="6621780" cy="700405"/>
            <a:chOff x="366588" y="190915"/>
            <a:chExt cx="6621780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02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5669915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问题分析与解决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方案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3"/>
            </p:custDataLst>
          </p:nvPr>
        </p:nvSpPr>
        <p:spPr>
          <a:xfrm>
            <a:off x="0" y="1069340"/>
            <a:ext cx="12192000" cy="121539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7" name="AutoShape 3"/>
          <p:cNvSpPr/>
          <p:nvPr/>
        </p:nvSpPr>
        <p:spPr>
          <a:xfrm>
            <a:off x="455295" y="1408430"/>
            <a:ext cx="10668000" cy="53721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当前农业病虫害智能识别面临的四大挑战</a:t>
            </a:r>
            <a:endParaRPr lang="en-US" sz="1100"/>
          </a:p>
        </p:txBody>
      </p:sp>
      <p:sp>
        <p:nvSpPr>
          <p:cNvPr id="11" name="AutoShape 9"/>
          <p:cNvSpPr/>
          <p:nvPr>
            <p:custDataLst>
              <p:tags r:id="rId4"/>
            </p:custDataLst>
          </p:nvPr>
        </p:nvSpPr>
        <p:spPr>
          <a:xfrm>
            <a:off x="605155" y="3695700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核心痛点</a:t>
            </a:r>
            <a:endParaRPr 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" name="AutoShape 10"/>
          <p:cNvSpPr/>
          <p:nvPr>
            <p:custDataLst>
              <p:tags r:id="rId5"/>
            </p:custDataLst>
          </p:nvPr>
        </p:nvSpPr>
        <p:spPr>
          <a:xfrm>
            <a:off x="605155" y="4015105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病虫害图像、种植环境等数据具有强隐私性，各方出于安全考虑，普遍不愿直接共享原始数据。</a:t>
            </a:r>
            <a:endParaRPr lang="en-US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3" name="AutoShape 9"/>
          <p:cNvSpPr/>
          <p:nvPr>
            <p:custDataLst>
              <p:tags r:id="rId6"/>
            </p:custDataLst>
          </p:nvPr>
        </p:nvSpPr>
        <p:spPr>
          <a:xfrm>
            <a:off x="605155" y="4807585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负面影响</a:t>
            </a:r>
            <a:endParaRPr lang="zh-CN" alt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6" name="AutoShape 10"/>
          <p:cNvSpPr/>
          <p:nvPr>
            <p:custDataLst>
              <p:tags r:id="rId7"/>
            </p:custDataLst>
          </p:nvPr>
        </p:nvSpPr>
        <p:spPr>
          <a:xfrm>
            <a:off x="605155" y="5155565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集中式学习要求数据统一上传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易引发泄漏风险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严重阻碍了跨主体的协同建模进程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0" name="觅知网-不倒翁ID:189359941"/>
          <p:cNvSpPr/>
          <p:nvPr/>
        </p:nvSpPr>
        <p:spPr>
          <a:xfrm>
            <a:off x="1127760" y="2519046"/>
            <a:ext cx="996950" cy="4648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latin typeface="+mj-ea"/>
                <a:ea typeface="+mj-ea"/>
                <a:cs typeface="思源黑体 CN Regular" panose="020B0500000000000000" charset="-122"/>
              </a:rPr>
              <a:t>-01-</a:t>
            </a:r>
            <a:endParaRPr lang="zh-CN" altLang="en-US" dirty="0">
              <a:latin typeface="+mj-ea"/>
              <a:ea typeface="+mj-ea"/>
              <a:cs typeface="思源黑体 CN Regular" panose="020B0500000000000000" charset="-122"/>
            </a:endParaRPr>
          </a:p>
        </p:txBody>
      </p:sp>
      <p:sp>
        <p:nvSpPr>
          <p:cNvPr id="21" name="觅知网-不倒翁ID:189359941"/>
          <p:cNvSpPr/>
          <p:nvPr/>
        </p:nvSpPr>
        <p:spPr>
          <a:xfrm>
            <a:off x="3365500" y="2738755"/>
            <a:ext cx="2352040" cy="3614420"/>
          </a:xfrm>
          <a:prstGeom prst="roundRect">
            <a:avLst>
              <a:gd name="adj" fmla="val 901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2" name="觅知网-不倒翁ID:189359941"/>
          <p:cNvSpPr txBox="1"/>
          <p:nvPr/>
        </p:nvSpPr>
        <p:spPr>
          <a:xfrm>
            <a:off x="3815080" y="3153410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样本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不充足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3" name="AutoShape 9"/>
          <p:cNvSpPr/>
          <p:nvPr>
            <p:custDataLst>
              <p:tags r:id="rId8"/>
            </p:custDataLst>
          </p:nvPr>
        </p:nvSpPr>
        <p:spPr>
          <a:xfrm>
            <a:off x="3515995" y="3709035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核心痛点</a:t>
            </a:r>
            <a:endParaRPr 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" name="AutoShape 10"/>
          <p:cNvSpPr/>
          <p:nvPr>
            <p:custDataLst>
              <p:tags r:id="rId9"/>
            </p:custDataLst>
          </p:nvPr>
        </p:nvSpPr>
        <p:spPr>
          <a:xfrm>
            <a:off x="3515995" y="4028440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单一农户或机构的数据规模有限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且病虫害类别覆盖不全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难以支撑模型的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稳定训练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5" name="AutoShape 9"/>
          <p:cNvSpPr/>
          <p:nvPr>
            <p:custDataLst>
              <p:tags r:id="rId10"/>
            </p:custDataLst>
          </p:nvPr>
        </p:nvSpPr>
        <p:spPr>
          <a:xfrm>
            <a:off x="3515995" y="4820920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负面影响</a:t>
            </a:r>
            <a:endParaRPr lang="zh-CN" alt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6" name="AutoShape 10"/>
          <p:cNvSpPr/>
          <p:nvPr>
            <p:custDataLst>
              <p:tags r:id="rId11"/>
            </p:custDataLst>
          </p:nvPr>
        </p:nvSpPr>
        <p:spPr>
          <a:xfrm>
            <a:off x="3515995" y="5168900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导致模型的泛化能力较差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无法很好地适应复杂多变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环境各异的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真实农业生产场景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7" name="觅知网-不倒翁ID:189359941"/>
          <p:cNvSpPr/>
          <p:nvPr/>
        </p:nvSpPr>
        <p:spPr>
          <a:xfrm>
            <a:off x="4038600" y="2532381"/>
            <a:ext cx="996950" cy="4648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latin typeface="+mj-ea"/>
                <a:ea typeface="+mj-ea"/>
                <a:cs typeface="思源黑体 CN Regular" panose="020B0500000000000000" charset="-122"/>
              </a:rPr>
              <a:t>-02-</a:t>
            </a:r>
            <a:endParaRPr lang="zh-CN" altLang="en-US" dirty="0">
              <a:latin typeface="+mj-ea"/>
              <a:ea typeface="+mj-ea"/>
              <a:cs typeface="思源黑体 CN Regular" panose="020B0500000000000000" charset="-122"/>
            </a:endParaRPr>
          </a:p>
        </p:txBody>
      </p:sp>
      <p:sp>
        <p:nvSpPr>
          <p:cNvPr id="28" name="觅知网-不倒翁ID:189359941"/>
          <p:cNvSpPr/>
          <p:nvPr/>
        </p:nvSpPr>
        <p:spPr>
          <a:xfrm>
            <a:off x="6318885" y="2752090"/>
            <a:ext cx="2352040" cy="3614420"/>
          </a:xfrm>
          <a:prstGeom prst="roundRect">
            <a:avLst>
              <a:gd name="adj" fmla="val 901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9" name="觅知网-不倒翁ID:189359941"/>
          <p:cNvSpPr txBox="1"/>
          <p:nvPr/>
        </p:nvSpPr>
        <p:spPr>
          <a:xfrm>
            <a:off x="6768465" y="3153410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数据异构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性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0" name="AutoShape 9"/>
          <p:cNvSpPr/>
          <p:nvPr>
            <p:custDataLst>
              <p:tags r:id="rId12"/>
            </p:custDataLst>
          </p:nvPr>
        </p:nvSpPr>
        <p:spPr>
          <a:xfrm>
            <a:off x="6469380" y="3709035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核心痛点</a:t>
            </a:r>
            <a:endParaRPr 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1" name="AutoShape 10"/>
          <p:cNvSpPr/>
          <p:nvPr>
            <p:custDataLst>
              <p:tags r:id="rId13"/>
            </p:custDataLst>
          </p:nvPr>
        </p:nvSpPr>
        <p:spPr>
          <a:xfrm>
            <a:off x="6469380" y="4028440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不同地区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主体的数据在作物种类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采集设备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光照条件及样本分布上存在显著差异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2" name="AutoShape 9"/>
          <p:cNvSpPr/>
          <p:nvPr>
            <p:custDataLst>
              <p:tags r:id="rId14"/>
            </p:custDataLst>
          </p:nvPr>
        </p:nvSpPr>
        <p:spPr>
          <a:xfrm>
            <a:off x="6469380" y="4820920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负面影响</a:t>
            </a:r>
            <a:endParaRPr lang="zh-CN" alt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3" name="AutoShape 10"/>
          <p:cNvSpPr/>
          <p:nvPr>
            <p:custDataLst>
              <p:tags r:id="rId15"/>
            </p:custDataLst>
          </p:nvPr>
        </p:nvSpPr>
        <p:spPr>
          <a:xfrm>
            <a:off x="6469380" y="5168900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数据分布不一致增加了模型训练难度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容易造成模型收敛困难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降低最终的识别精度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4" name="觅知网-不倒翁ID:189359941"/>
          <p:cNvSpPr/>
          <p:nvPr/>
        </p:nvSpPr>
        <p:spPr>
          <a:xfrm>
            <a:off x="6991985" y="2532381"/>
            <a:ext cx="996950" cy="4648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latin typeface="+mj-ea"/>
                <a:ea typeface="+mj-ea"/>
                <a:cs typeface="思源黑体 CN Regular" panose="020B0500000000000000" charset="-122"/>
              </a:rPr>
              <a:t>-03-</a:t>
            </a:r>
            <a:endParaRPr lang="zh-CN" altLang="en-US" dirty="0">
              <a:latin typeface="+mj-ea"/>
              <a:ea typeface="+mj-ea"/>
              <a:cs typeface="思源黑体 CN Regular" panose="020B0500000000000000" charset="-122"/>
            </a:endParaRPr>
          </a:p>
        </p:txBody>
      </p:sp>
      <p:sp>
        <p:nvSpPr>
          <p:cNvPr id="35" name="觅知网-不倒翁ID:189359941"/>
          <p:cNvSpPr/>
          <p:nvPr/>
        </p:nvSpPr>
        <p:spPr>
          <a:xfrm>
            <a:off x="9422765" y="2738755"/>
            <a:ext cx="2352040" cy="3614420"/>
          </a:xfrm>
          <a:prstGeom prst="roundRect">
            <a:avLst>
              <a:gd name="adj" fmla="val 901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6" name="觅知网-不倒翁ID:189359941"/>
          <p:cNvSpPr txBox="1"/>
          <p:nvPr/>
        </p:nvSpPr>
        <p:spPr>
          <a:xfrm>
            <a:off x="9872345" y="314007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协同不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便捷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7" name="AutoShape 9"/>
          <p:cNvSpPr/>
          <p:nvPr>
            <p:custDataLst>
              <p:tags r:id="rId16"/>
            </p:custDataLst>
          </p:nvPr>
        </p:nvSpPr>
        <p:spPr>
          <a:xfrm>
            <a:off x="9573260" y="3695700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核心痛点</a:t>
            </a:r>
            <a:endParaRPr 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8" name="AutoShape 10"/>
          <p:cNvSpPr/>
          <p:nvPr>
            <p:custDataLst>
              <p:tags r:id="rId17"/>
            </p:custDataLst>
          </p:nvPr>
        </p:nvSpPr>
        <p:spPr>
          <a:xfrm>
            <a:off x="9573260" y="4015105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当前缺少标准化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便捷的数据补充与协作机制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使得多方数据共享与联合优化面临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壁垒</a:t>
            </a:r>
            <a:endParaRPr lang="zh-CN" altLang="en-US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9" name="AutoShape 9"/>
          <p:cNvSpPr/>
          <p:nvPr>
            <p:custDataLst>
              <p:tags r:id="rId18"/>
            </p:custDataLst>
          </p:nvPr>
        </p:nvSpPr>
        <p:spPr>
          <a:xfrm>
            <a:off x="9573260" y="4807585"/>
            <a:ext cx="2159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负面影响</a:t>
            </a:r>
            <a:endParaRPr lang="zh-CN" altLang="en-US" sz="14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1" name="AutoShape 10"/>
          <p:cNvSpPr/>
          <p:nvPr>
            <p:custDataLst>
              <p:tags r:id="rId19"/>
            </p:custDataLst>
          </p:nvPr>
        </p:nvSpPr>
        <p:spPr>
          <a:xfrm>
            <a:off x="9573260" y="5155565"/>
            <a:ext cx="2159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限制了农业智能化应用的规模化落地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无法充分发挥“数据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+</a:t>
            </a:r>
            <a:r>
              <a:rPr lang="zh-CN" altLang="en-US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算法”的聚合效应与价值</a:t>
            </a:r>
            <a:r>
              <a:rPr lang="en-US" altLang="zh-CN" sz="1100" b="0" i="0" u="none" strike="noStrike">
                <a:solidFill>
                  <a:schemeClr val="tx1">
                    <a:alpha val="80000"/>
                  </a:schemeClr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100" b="0" i="0" u="none" strike="noStrike">
              <a:solidFill>
                <a:schemeClr val="tx1">
                  <a:alpha val="80000"/>
                </a:schemeClr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2" name="觅知网-不倒翁ID:189359941"/>
          <p:cNvSpPr/>
          <p:nvPr/>
        </p:nvSpPr>
        <p:spPr>
          <a:xfrm>
            <a:off x="10095865" y="2519046"/>
            <a:ext cx="996950" cy="4648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latin typeface="+mj-ea"/>
                <a:ea typeface="+mj-ea"/>
                <a:cs typeface="思源黑体 CN Regular" panose="020B0500000000000000" charset="-122"/>
              </a:rPr>
              <a:t>-04-</a:t>
            </a:r>
            <a:endParaRPr lang="zh-CN" altLang="en-US" dirty="0">
              <a:latin typeface="+mj-ea"/>
              <a:ea typeface="+mj-ea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微信图片_20260423113018_5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145665"/>
            <a:ext cx="12192000" cy="4712335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6621780" cy="700405"/>
            <a:chOff x="366588" y="190915"/>
            <a:chExt cx="6621780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02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5669915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现有解决方案及其局限性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分析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107632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7" name="AutoShape 3"/>
          <p:cNvSpPr/>
          <p:nvPr/>
        </p:nvSpPr>
        <p:spPr>
          <a:xfrm>
            <a:off x="455295" y="1303655"/>
            <a:ext cx="10668000" cy="53721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i="0" u="none" strike="noStrike">
                <a:solidFill>
                  <a:srgbClr val="FF0000"/>
                </a:solidFill>
                <a:latin typeface="Noto Sans SC"/>
                <a:ea typeface="Noto Sans SC"/>
                <a:cs typeface="Noto Sans SC"/>
                <a:sym typeface="Noto Sans SC"/>
              </a:rPr>
              <a:t>结论</a:t>
            </a:r>
            <a:r>
              <a:rPr lang="en-US" altLang="zh-CN" sz="2000" b="1" i="0" u="none" strike="noStrike">
                <a:solidFill>
                  <a:srgbClr val="FF0000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20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现有方案均未能解决“隐私保护”</a:t>
            </a:r>
            <a:r>
              <a:rPr lang="en-US" altLang="zh-CN" sz="20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2000" b="1" i="0" u="none" strike="noStrike">
                <a:solidFill>
                  <a:srgbClr val="FFFFFF"/>
                </a:solidFill>
                <a:latin typeface="Noto Sans SC"/>
                <a:ea typeface="宋体" charset="0"/>
                <a:cs typeface="Noto Sans SC"/>
                <a:sym typeface="Noto Sans SC"/>
              </a:rPr>
              <a:t>“数据协同”</a:t>
            </a:r>
            <a:r>
              <a:rPr lang="en-US" altLang="zh-CN" sz="2000" b="1" i="0" u="none" strike="noStrike">
                <a:solidFill>
                  <a:srgbClr val="FFFFFF"/>
                </a:solidFill>
                <a:latin typeface="Noto Sans SC"/>
                <a:ea typeface="宋体" charset="0"/>
                <a:cs typeface="Noto Sans SC"/>
                <a:sym typeface="Noto Sans SC"/>
              </a:rPr>
              <a:t>，</a:t>
            </a:r>
            <a:r>
              <a:rPr lang="zh-CN" altLang="en-US" sz="2000" b="1" i="0" u="none" strike="noStrike">
                <a:solidFill>
                  <a:srgbClr val="FFFFFF"/>
                </a:solidFill>
                <a:latin typeface="Noto Sans SC"/>
                <a:ea typeface="宋体" charset="0"/>
                <a:cs typeface="Noto Sans SC"/>
                <a:sym typeface="Noto Sans SC"/>
              </a:rPr>
              <a:t>“模型优化”三者之间的</a:t>
            </a:r>
            <a:r>
              <a:rPr lang="zh-CN" altLang="en-US" sz="2000" b="1" i="0" u="none" strike="noStrike">
                <a:solidFill>
                  <a:srgbClr val="FFFFFF"/>
                </a:solidFill>
                <a:latin typeface="Noto Sans SC"/>
                <a:ea typeface="宋体" charset="0"/>
                <a:cs typeface="Noto Sans SC"/>
                <a:sym typeface="Noto Sans SC"/>
              </a:rPr>
              <a:t>矛盾</a:t>
            </a:r>
            <a:endParaRPr lang="zh-CN" altLang="en-US" sz="2000" b="1" i="0" u="none" strike="noStrike">
              <a:solidFill>
                <a:srgbClr val="FFFFFF"/>
              </a:solidFill>
              <a:latin typeface="Noto Sans SC"/>
              <a:ea typeface="宋体" charset="0"/>
              <a:cs typeface="Noto Sans SC"/>
              <a:sym typeface="Noto Sans SC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219075" y="2284730"/>
            <a:ext cx="3401695" cy="4240530"/>
          </a:xfrm>
          <a:prstGeom prst="roundRect">
            <a:avLst>
              <a:gd name="adj" fmla="val 4615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10" name="AutoShape 5"/>
          <p:cNvSpPr/>
          <p:nvPr/>
        </p:nvSpPr>
        <p:spPr>
          <a:xfrm>
            <a:off x="473075" y="2475230"/>
            <a:ext cx="2878455" cy="4540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集中式建模方案</a:t>
            </a:r>
            <a:endParaRPr lang="en-US" sz="110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075" y="3173730"/>
            <a:ext cx="302895" cy="302895"/>
          </a:xfrm>
          <a:prstGeom prst="rect">
            <a:avLst/>
          </a:prstGeom>
        </p:spPr>
      </p:pic>
      <p:sp>
        <p:nvSpPr>
          <p:cNvPr id="17" name="AutoShape 8"/>
          <p:cNvSpPr/>
          <p:nvPr/>
        </p:nvSpPr>
        <p:spPr>
          <a:xfrm>
            <a:off x="854075" y="3173730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核心思路</a:t>
            </a:r>
            <a:endParaRPr lang="en-US" sz="1100"/>
          </a:p>
        </p:txBody>
      </p:sp>
      <p:sp>
        <p:nvSpPr>
          <p:cNvPr id="19" name="AutoShape 9"/>
          <p:cNvSpPr/>
          <p:nvPr/>
        </p:nvSpPr>
        <p:spPr>
          <a:xfrm>
            <a:off x="473075" y="3554730"/>
            <a:ext cx="2878455" cy="6813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统一汇集公开数据集进行统一训练，建立通用模型。</a:t>
            </a:r>
            <a:endParaRPr lang="en-US" sz="1100"/>
          </a:p>
        </p:txBody>
      </p:sp>
      <p:pic>
        <p:nvPicPr>
          <p:cNvPr id="4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075" y="4253230"/>
            <a:ext cx="302895" cy="302895"/>
          </a:xfrm>
          <a:prstGeom prst="rect">
            <a:avLst/>
          </a:prstGeom>
        </p:spPr>
      </p:pic>
      <p:sp>
        <p:nvSpPr>
          <p:cNvPr id="43" name="AutoShape 11"/>
          <p:cNvSpPr/>
          <p:nvPr/>
        </p:nvSpPr>
        <p:spPr>
          <a:xfrm>
            <a:off x="854075" y="4253230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核心优势</a:t>
            </a:r>
            <a:endParaRPr lang="en-US" sz="1100"/>
          </a:p>
        </p:txBody>
      </p:sp>
      <p:sp>
        <p:nvSpPr>
          <p:cNvPr id="44" name="AutoShape 12"/>
          <p:cNvSpPr/>
          <p:nvPr/>
        </p:nvSpPr>
        <p:spPr>
          <a:xfrm>
            <a:off x="473075" y="4634230"/>
            <a:ext cx="2878455" cy="6057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数据集中管理，模型开发、迭代与验证流程标准化，效率较高。</a:t>
            </a:r>
            <a:endParaRPr lang="en-US" sz="1100"/>
          </a:p>
        </p:txBody>
      </p:sp>
      <p:pic>
        <p:nvPicPr>
          <p:cNvPr id="46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3075" y="5332730"/>
            <a:ext cx="302895" cy="302895"/>
          </a:xfrm>
          <a:prstGeom prst="rect">
            <a:avLst/>
          </a:prstGeom>
        </p:spPr>
      </p:pic>
      <p:sp>
        <p:nvSpPr>
          <p:cNvPr id="47" name="AutoShape 14"/>
          <p:cNvSpPr/>
          <p:nvPr/>
        </p:nvSpPr>
        <p:spPr>
          <a:xfrm>
            <a:off x="854075" y="5332730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F87171"/>
                </a:solidFill>
                <a:latin typeface="Noto Sans SC"/>
                <a:ea typeface="Noto Sans SC"/>
                <a:cs typeface="Noto Sans SC"/>
                <a:sym typeface="Noto Sans SC"/>
              </a:rPr>
              <a:t>主要局限</a:t>
            </a:r>
            <a:endParaRPr lang="en-US" sz="1100"/>
          </a:p>
        </p:txBody>
      </p:sp>
      <p:sp>
        <p:nvSpPr>
          <p:cNvPr id="48" name="AutoShape 15"/>
          <p:cNvSpPr/>
          <p:nvPr/>
        </p:nvSpPr>
        <p:spPr>
          <a:xfrm>
            <a:off x="473075" y="5713730"/>
            <a:ext cx="2878455" cy="7569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忽视隐私安全与共享意愿，难以适配区域差异，模型与实际生产场景严重脱节。</a:t>
            </a:r>
            <a:endParaRPr lang="en-US" sz="1100"/>
          </a:p>
        </p:txBody>
      </p:sp>
      <p:sp>
        <p:nvSpPr>
          <p:cNvPr id="50" name="AutoShape 16"/>
          <p:cNvSpPr/>
          <p:nvPr/>
        </p:nvSpPr>
        <p:spPr>
          <a:xfrm>
            <a:off x="4191000" y="2252345"/>
            <a:ext cx="3401695" cy="4269740"/>
          </a:xfrm>
          <a:prstGeom prst="roundRect">
            <a:avLst>
              <a:gd name="adj" fmla="val 4615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51" name="AutoShape 17"/>
          <p:cNvSpPr/>
          <p:nvPr/>
        </p:nvSpPr>
        <p:spPr>
          <a:xfrm>
            <a:off x="4445000" y="2442845"/>
            <a:ext cx="287782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在线/边缘识别方案</a:t>
            </a:r>
            <a:endParaRPr lang="en-US" sz="1100"/>
          </a:p>
        </p:txBody>
      </p:sp>
      <p:pic>
        <p:nvPicPr>
          <p:cNvPr id="52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45000" y="3141345"/>
            <a:ext cx="304800" cy="304800"/>
          </a:xfrm>
          <a:prstGeom prst="rect">
            <a:avLst/>
          </a:prstGeom>
        </p:spPr>
      </p:pic>
      <p:sp>
        <p:nvSpPr>
          <p:cNvPr id="53" name="AutoShape 20"/>
          <p:cNvSpPr/>
          <p:nvPr/>
        </p:nvSpPr>
        <p:spPr>
          <a:xfrm>
            <a:off x="4826000" y="3141345"/>
            <a:ext cx="248539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核心思路</a:t>
            </a:r>
            <a:endParaRPr lang="en-US" sz="1100"/>
          </a:p>
        </p:txBody>
      </p:sp>
      <p:sp>
        <p:nvSpPr>
          <p:cNvPr id="54" name="AutoShape 21"/>
          <p:cNvSpPr/>
          <p:nvPr/>
        </p:nvSpPr>
        <p:spPr>
          <a:xfrm>
            <a:off x="4445000" y="3522345"/>
            <a:ext cx="2877820" cy="685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在边缘端部署轻量级模型，直接利用本地算力完成实时识别检测。</a:t>
            </a:r>
            <a:endParaRPr lang="en-US" sz="1100"/>
          </a:p>
        </p:txBody>
      </p:sp>
      <p:pic>
        <p:nvPicPr>
          <p:cNvPr id="55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5000" y="4220845"/>
            <a:ext cx="304800" cy="304800"/>
          </a:xfrm>
          <a:prstGeom prst="rect">
            <a:avLst/>
          </a:prstGeom>
        </p:spPr>
      </p:pic>
      <p:sp>
        <p:nvSpPr>
          <p:cNvPr id="56" name="AutoShape 23"/>
          <p:cNvSpPr/>
          <p:nvPr/>
        </p:nvSpPr>
        <p:spPr>
          <a:xfrm>
            <a:off x="4826000" y="4220845"/>
            <a:ext cx="248539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核心优势</a:t>
            </a:r>
            <a:endParaRPr lang="en-US" sz="1100"/>
          </a:p>
        </p:txBody>
      </p:sp>
      <p:sp>
        <p:nvSpPr>
          <p:cNvPr id="57" name="AutoShape 24"/>
          <p:cNvSpPr/>
          <p:nvPr/>
        </p:nvSpPr>
        <p:spPr>
          <a:xfrm>
            <a:off x="4445000" y="4601845"/>
            <a:ext cx="2877820" cy="609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摆脱网络传输依赖，满足田间地头的现场快速检测与即时反馈需求。</a:t>
            </a:r>
            <a:endParaRPr lang="en-US" sz="1100"/>
          </a:p>
        </p:txBody>
      </p:sp>
      <p:pic>
        <p:nvPicPr>
          <p:cNvPr id="58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45000" y="5300345"/>
            <a:ext cx="304800" cy="304800"/>
          </a:xfrm>
          <a:prstGeom prst="rect">
            <a:avLst/>
          </a:prstGeom>
        </p:spPr>
      </p:pic>
      <p:sp>
        <p:nvSpPr>
          <p:cNvPr id="59" name="AutoShape 26"/>
          <p:cNvSpPr/>
          <p:nvPr/>
        </p:nvSpPr>
        <p:spPr>
          <a:xfrm>
            <a:off x="4826000" y="5300345"/>
            <a:ext cx="248539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F87171"/>
                </a:solidFill>
                <a:latin typeface="Noto Sans SC"/>
                <a:ea typeface="Noto Sans SC"/>
                <a:cs typeface="Noto Sans SC"/>
                <a:sym typeface="Noto Sans SC"/>
              </a:rPr>
              <a:t>主要局限</a:t>
            </a:r>
            <a:endParaRPr lang="en-US" sz="1100"/>
          </a:p>
        </p:txBody>
      </p:sp>
      <p:sp>
        <p:nvSpPr>
          <p:cNvPr id="60" name="AutoShape 27"/>
          <p:cNvSpPr/>
          <p:nvPr/>
        </p:nvSpPr>
        <p:spPr>
          <a:xfrm>
            <a:off x="4445000" y="5681345"/>
            <a:ext cx="287782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侧重单次“识别服务”，忽视数据沉淀与回流，无法支撑模型的持续迭代优化。</a:t>
            </a:r>
            <a:endParaRPr lang="en-US" sz="1100"/>
          </a:p>
        </p:txBody>
      </p:sp>
      <p:sp>
        <p:nvSpPr>
          <p:cNvPr id="61" name="AutoShape 28"/>
          <p:cNvSpPr/>
          <p:nvPr/>
        </p:nvSpPr>
        <p:spPr>
          <a:xfrm>
            <a:off x="8147050" y="2251710"/>
            <a:ext cx="3401695" cy="4269740"/>
          </a:xfrm>
          <a:prstGeom prst="roundRect">
            <a:avLst>
              <a:gd name="adj" fmla="val 4615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62" name="AutoShape 29"/>
          <p:cNvSpPr/>
          <p:nvPr/>
        </p:nvSpPr>
        <p:spPr>
          <a:xfrm>
            <a:off x="8401050" y="2442210"/>
            <a:ext cx="287782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纯联邦学习方案</a:t>
            </a:r>
            <a:endParaRPr lang="en-US" sz="1100"/>
          </a:p>
        </p:txBody>
      </p:sp>
      <p:pic>
        <p:nvPicPr>
          <p:cNvPr id="63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01050" y="3140710"/>
            <a:ext cx="304800" cy="304800"/>
          </a:xfrm>
          <a:prstGeom prst="rect">
            <a:avLst/>
          </a:prstGeom>
        </p:spPr>
      </p:pic>
      <p:sp>
        <p:nvSpPr>
          <p:cNvPr id="64" name="AutoShape 32"/>
          <p:cNvSpPr/>
          <p:nvPr/>
        </p:nvSpPr>
        <p:spPr>
          <a:xfrm>
            <a:off x="8782050" y="3140710"/>
            <a:ext cx="248539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核心思路</a:t>
            </a:r>
            <a:endParaRPr lang="en-US" sz="1100"/>
          </a:p>
        </p:txBody>
      </p:sp>
      <p:sp>
        <p:nvSpPr>
          <p:cNvPr id="65" name="AutoShape 33"/>
          <p:cNvSpPr/>
          <p:nvPr/>
        </p:nvSpPr>
        <p:spPr>
          <a:xfrm>
            <a:off x="8401050" y="3521710"/>
            <a:ext cx="2877820" cy="685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基于“数据不出本地”原则，通过参数交换在多方间协同构建全局模型。</a:t>
            </a:r>
            <a:endParaRPr lang="en-US" sz="1100"/>
          </a:p>
        </p:txBody>
      </p:sp>
      <p:pic>
        <p:nvPicPr>
          <p:cNvPr id="66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01050" y="4220210"/>
            <a:ext cx="304800" cy="304800"/>
          </a:xfrm>
          <a:prstGeom prst="rect">
            <a:avLst/>
          </a:prstGeom>
        </p:spPr>
      </p:pic>
      <p:sp>
        <p:nvSpPr>
          <p:cNvPr id="67" name="AutoShape 35"/>
          <p:cNvSpPr/>
          <p:nvPr/>
        </p:nvSpPr>
        <p:spPr>
          <a:xfrm>
            <a:off x="8782050" y="4220210"/>
            <a:ext cx="248539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核心优势</a:t>
            </a:r>
            <a:endParaRPr lang="en-US" sz="1100"/>
          </a:p>
        </p:txBody>
      </p:sp>
      <p:sp>
        <p:nvSpPr>
          <p:cNvPr id="68" name="AutoShape 36"/>
          <p:cNvSpPr/>
          <p:nvPr/>
        </p:nvSpPr>
        <p:spPr>
          <a:xfrm>
            <a:off x="8401050" y="4601210"/>
            <a:ext cx="2877820" cy="609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从技术层面保护数据隐私，打破“数据孤岛”，支持多方机构协同建模。</a:t>
            </a:r>
            <a:endParaRPr lang="en-US" sz="1100"/>
          </a:p>
        </p:txBody>
      </p:sp>
      <p:pic>
        <p:nvPicPr>
          <p:cNvPr id="69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1050" y="5299710"/>
            <a:ext cx="304800" cy="304800"/>
          </a:xfrm>
          <a:prstGeom prst="rect">
            <a:avLst/>
          </a:prstGeom>
        </p:spPr>
      </p:pic>
      <p:sp>
        <p:nvSpPr>
          <p:cNvPr id="70" name="AutoShape 38"/>
          <p:cNvSpPr/>
          <p:nvPr/>
        </p:nvSpPr>
        <p:spPr>
          <a:xfrm>
            <a:off x="8782050" y="5299710"/>
            <a:ext cx="248539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>
                <a:solidFill>
                  <a:srgbClr val="F87171"/>
                </a:solidFill>
                <a:latin typeface="Noto Sans SC"/>
                <a:ea typeface="Noto Sans SC"/>
                <a:cs typeface="Noto Sans SC"/>
                <a:sym typeface="Noto Sans SC"/>
              </a:rPr>
              <a:t>主要局限</a:t>
            </a:r>
            <a:endParaRPr lang="en-US" sz="1100"/>
          </a:p>
        </p:txBody>
      </p:sp>
      <p:sp>
        <p:nvSpPr>
          <p:cNvPr id="71" name="AutoShape 39"/>
          <p:cNvSpPr/>
          <p:nvPr/>
        </p:nvSpPr>
        <p:spPr>
          <a:xfrm>
            <a:off x="8401050" y="5680710"/>
            <a:ext cx="287782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受数据异构、样本不足影响大，且缺乏有效的利益分配与协作组织机制。</a:t>
            </a:r>
            <a:endParaRPr lang="en-US" sz="11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60423113018_5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2139950"/>
            <a:ext cx="12191365" cy="4718050"/>
          </a:xfrm>
          <a:prstGeom prst="rect">
            <a:avLst/>
          </a:prstGeom>
        </p:spPr>
      </p:pic>
      <p:grpSp>
        <p:nvGrpSpPr>
          <p:cNvPr id="3" name="觅知网-不倒翁ID:189359941"/>
          <p:cNvGrpSpPr/>
          <p:nvPr>
            <p:custDataLst>
              <p:tags r:id="rId3"/>
            </p:custDataLst>
          </p:nvPr>
        </p:nvGrpSpPr>
        <p:grpSpPr>
          <a:xfrm>
            <a:off x="366588" y="190915"/>
            <a:ext cx="8174355" cy="700405"/>
            <a:chOff x="366588" y="190915"/>
            <a:chExt cx="8174355" cy="700405"/>
          </a:xfrm>
        </p:grpSpPr>
        <p:sp>
          <p:nvSpPr>
            <p:cNvPr id="4" name="觅知网-不倒翁ID:189359941"/>
            <p:cNvSpPr txBox="1"/>
            <p:nvPr/>
          </p:nvSpPr>
          <p:spPr>
            <a:xfrm flipH="1">
              <a:off x="366588" y="190915"/>
              <a:ext cx="919168" cy="7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44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02</a:t>
              </a:r>
              <a:endParaRPr lang="en-US" altLang="zh-CN" sz="4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sp>
          <p:nvSpPr>
            <p:cNvPr id="5" name="觅知网-不倒翁ID:189359941"/>
            <p:cNvSpPr txBox="1"/>
            <p:nvPr/>
          </p:nvSpPr>
          <p:spPr>
            <a:xfrm>
              <a:off x="1318453" y="248065"/>
              <a:ext cx="7222490" cy="60388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“农慧聚力”的创新解决方案</a:t>
              </a:r>
              <a:r>
                <a:rPr lang="en-US" altLang="zh-CN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：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三位</a:t>
              </a:r>
              <a:r>
                <a:rPr lang="zh-CN" altLang="en-US" sz="3200" b="0" i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+mj-ea"/>
                  <a:ea typeface="+mj-ea"/>
                  <a:cs typeface="思源黑体 CN Regular" panose="020B0500000000000000" charset="-122"/>
                </a:rPr>
                <a:t>一体</a:t>
              </a:r>
              <a:endParaRPr lang="zh-CN" altLang="en-US" sz="3200" b="0" i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ea"/>
                <a:ea typeface="+mj-ea"/>
                <a:cs typeface="思源黑体 CN Regular" panose="020B0500000000000000" charset="-122"/>
              </a:endParaRPr>
            </a:p>
          </p:txBody>
        </p:sp>
        <p:grpSp>
          <p:nvGrpSpPr>
            <p:cNvPr id="6" name="觅知网-不倒翁ID:189359941"/>
            <p:cNvGrpSpPr/>
            <p:nvPr/>
          </p:nvGrpSpPr>
          <p:grpSpPr>
            <a:xfrm>
              <a:off x="455032" y="835298"/>
              <a:ext cx="3264704" cy="0"/>
              <a:chOff x="519090" y="2420888"/>
              <a:chExt cx="3264704" cy="0"/>
            </a:xfrm>
          </p:grpSpPr>
          <p:cxnSp>
            <p:nvCxnSpPr>
              <p:cNvPr id="8" name="觅知网-不倒翁ID:189359941"/>
              <p:cNvCxnSpPr/>
              <p:nvPr/>
            </p:nvCxnSpPr>
            <p:spPr>
              <a:xfrm>
                <a:off x="1191506" y="2420888"/>
                <a:ext cx="2592288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9525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觅知网-不倒翁ID:189359941"/>
              <p:cNvCxnSpPr/>
              <p:nvPr/>
            </p:nvCxnSpPr>
            <p:spPr>
              <a:xfrm>
                <a:off x="519090" y="2420888"/>
                <a:ext cx="672416" cy="0"/>
              </a:xfrm>
              <a:prstGeom prst="line">
                <a:avLst/>
              </a:prstGeom>
              <a:gradFill flip="none" rotWithShape="1">
                <a:gsLst>
                  <a:gs pos="0">
                    <a:srgbClr val="0070C0">
                      <a:lumMod val="90000"/>
                      <a:lumOff val="10000"/>
                    </a:srgbClr>
                  </a:gs>
                  <a:gs pos="70000">
                    <a:srgbClr val="0070C0">
                      <a:lumMod val="90000"/>
                    </a:srgbClr>
                  </a:gs>
                  <a:gs pos="100000">
                    <a:srgbClr val="0070C0">
                      <a:lumMod val="80000"/>
                    </a:srgbClr>
                  </a:gs>
                </a:gsLst>
                <a:lin ang="2700000" scaled="1"/>
                <a:tileRect/>
              </a:gradFill>
              <a:ln w="63500">
                <a:solidFill>
                  <a:schemeClr val="bg1"/>
                </a:solidFill>
              </a:ln>
              <a:effectLst>
                <a:outerShdw blurRad="381000" dist="63500" dir="13500000" algn="br" rotWithShape="0">
                  <a:schemeClr val="accent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觅知网-不倒翁ID:189359941"/>
          <p:cNvSpPr/>
          <p:nvPr>
            <p:custDataLst>
              <p:tags r:id="rId4"/>
            </p:custDataLst>
          </p:nvPr>
        </p:nvSpPr>
        <p:spPr>
          <a:xfrm>
            <a:off x="0" y="1069340"/>
            <a:ext cx="12192000" cy="107632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23" name="AutoShape 4"/>
          <p:cNvSpPr/>
          <p:nvPr/>
        </p:nvSpPr>
        <p:spPr>
          <a:xfrm>
            <a:off x="219075" y="2207260"/>
            <a:ext cx="3401695" cy="4240530"/>
          </a:xfrm>
          <a:prstGeom prst="roundRect">
            <a:avLst>
              <a:gd name="adj" fmla="val 4615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24" name="AutoShape 5"/>
          <p:cNvSpPr/>
          <p:nvPr/>
        </p:nvSpPr>
        <p:spPr>
          <a:xfrm>
            <a:off x="473075" y="2397760"/>
            <a:ext cx="2878455" cy="4540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         </a:t>
            </a:r>
            <a:r>
              <a:rPr lang="zh-CN" alt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联邦学习</a:t>
            </a:r>
            <a:endParaRPr lang="zh-CN" altLang="en-US" sz="18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5" name="AutoShape 8"/>
          <p:cNvSpPr/>
          <p:nvPr/>
        </p:nvSpPr>
        <p:spPr>
          <a:xfrm>
            <a:off x="473075" y="3084195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</a:t>
            </a:r>
            <a:r>
              <a:rPr lang="zh-CN" alt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机制</a:t>
            </a:r>
            <a:endParaRPr lang="zh-CN" altLang="en-US" sz="1600" b="1" i="0" u="none" strike="noStrike">
              <a:solidFill>
                <a:srgbClr val="E5E7EB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6" name="AutoShape 9"/>
          <p:cNvSpPr/>
          <p:nvPr/>
        </p:nvSpPr>
        <p:spPr>
          <a:xfrm>
            <a:off x="473075" y="3477260"/>
            <a:ext cx="2878455" cy="6813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数据保留在本地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仅上传模型参数或者中间结果参与全局聚合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避免原始数据外发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200" b="0" i="0" u="none" strike="noStrike">
              <a:solidFill>
                <a:srgbClr val="9CA3A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7" name="AutoShape 11"/>
          <p:cNvSpPr/>
          <p:nvPr/>
        </p:nvSpPr>
        <p:spPr>
          <a:xfrm>
            <a:off x="455295" y="4414520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algn="l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建设目标</a:t>
            </a:r>
            <a:endParaRPr lang="zh-CN" altLang="en-US" sz="1600" b="1" i="0" u="none" strike="noStrike">
              <a:solidFill>
                <a:srgbClr val="E5E7EB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8" name="AutoShape 12"/>
          <p:cNvSpPr/>
          <p:nvPr/>
        </p:nvSpPr>
        <p:spPr>
          <a:xfrm>
            <a:off x="455295" y="4904105"/>
            <a:ext cx="2878455" cy="6057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实现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“数据不出本地”的协同建模，从根本上解决数据隐私与共享风险的矛盾。</a:t>
            </a:r>
            <a:endParaRPr lang="zh-CN" altLang="en-US" sz="1200">
              <a:solidFill>
                <a:srgbClr val="9CA3AF"/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1" name="AutoShape 3"/>
          <p:cNvSpPr/>
          <p:nvPr/>
        </p:nvSpPr>
        <p:spPr>
          <a:xfrm>
            <a:off x="455295" y="1209040"/>
            <a:ext cx="10668000" cy="6807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i="0" u="none" strike="noStrike">
                <a:solidFill>
                  <a:srgbClr val="FF0000"/>
                </a:solidFill>
                <a:latin typeface="Noto Sans SC"/>
                <a:ea typeface="Noto Sans SC"/>
                <a:cs typeface="Noto Sans SC"/>
                <a:sym typeface="Noto Sans SC"/>
              </a:rPr>
              <a:t>完整业务闭环</a:t>
            </a:r>
            <a:r>
              <a:rPr lang="en-US" altLang="zh-CN" sz="2000" b="1" i="0" u="none" strike="noStrike">
                <a:solidFill>
                  <a:srgbClr val="FF0000"/>
                </a:solidFill>
                <a:latin typeface="Noto Sans SC"/>
                <a:ea typeface="Noto Sans SC"/>
                <a:cs typeface="Noto Sans SC"/>
                <a:sym typeface="Noto Sans SC"/>
              </a:rPr>
              <a:t>：</a:t>
            </a:r>
            <a:r>
              <a:rPr lang="zh-CN" altLang="en-US" sz="20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数据获取</a:t>
            </a:r>
            <a:r>
              <a:rPr lang="en-US" altLang="zh-CN" sz="28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→</a:t>
            </a:r>
            <a:r>
              <a:rPr lang="zh-CN" altLang="en-US" sz="2000" b="1" i="0" u="none" strike="noStrik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协同建模</a:t>
            </a:r>
            <a:r>
              <a:rPr lang="en-US" altLang="zh-CN" sz="2800" b="1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→</a:t>
            </a:r>
            <a:r>
              <a:rPr lang="zh-CN" altLang="en-US" sz="2000" b="1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结果分析</a:t>
            </a:r>
            <a:r>
              <a:rPr lang="en-US" altLang="zh-CN" sz="2800" b="1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→</a:t>
            </a:r>
            <a:r>
              <a:rPr lang="zh-CN" altLang="en-US" sz="2000" b="1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应用服务</a:t>
            </a:r>
            <a:endParaRPr lang="zh-CN" altLang="en-US" sz="2000" b="1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3" name="AutoShape 4"/>
          <p:cNvSpPr/>
          <p:nvPr/>
        </p:nvSpPr>
        <p:spPr>
          <a:xfrm>
            <a:off x="4293870" y="2207260"/>
            <a:ext cx="3401695" cy="4240530"/>
          </a:xfrm>
          <a:prstGeom prst="roundRect">
            <a:avLst>
              <a:gd name="adj" fmla="val 4615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34" name="AutoShape 5"/>
          <p:cNvSpPr/>
          <p:nvPr/>
        </p:nvSpPr>
        <p:spPr>
          <a:xfrm>
            <a:off x="4420870" y="2387600"/>
            <a:ext cx="2878455" cy="4540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        </a:t>
            </a:r>
            <a:r>
              <a:rPr lang="zh-CN" alt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公共数据</a:t>
            </a:r>
            <a:r>
              <a:rPr lang="zh-CN" alt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补充</a:t>
            </a:r>
            <a:endParaRPr lang="zh-CN" altLang="en-US" sz="18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5" name="AutoShape 8"/>
          <p:cNvSpPr/>
          <p:nvPr/>
        </p:nvSpPr>
        <p:spPr>
          <a:xfrm>
            <a:off x="4545965" y="3084195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</a:t>
            </a:r>
            <a:r>
              <a:rPr lang="zh-CN" alt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机制</a:t>
            </a:r>
            <a:endParaRPr lang="zh-CN" altLang="en-US" sz="1600" b="1" i="0" u="none" strike="noStrike">
              <a:solidFill>
                <a:srgbClr val="E5E7EB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6" name="AutoShape 9"/>
          <p:cNvSpPr/>
          <p:nvPr/>
        </p:nvSpPr>
        <p:spPr>
          <a:xfrm>
            <a:off x="4545330" y="3477260"/>
            <a:ext cx="2878455" cy="6813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平台提供标准化的农业病虫害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等公开数据集入口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，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支持用户按需查询与融合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200" b="0" i="0" u="none" strike="noStrike">
              <a:solidFill>
                <a:srgbClr val="9CA3A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7" name="AutoShape 11"/>
          <p:cNvSpPr/>
          <p:nvPr/>
        </p:nvSpPr>
        <p:spPr>
          <a:xfrm>
            <a:off x="4540885" y="4397375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algn="l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建设目标</a:t>
            </a:r>
            <a:endParaRPr lang="zh-CN" altLang="en-US" sz="1600" b="1" i="0" u="none" strike="noStrike">
              <a:solidFill>
                <a:srgbClr val="E5E7EB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8" name="AutoShape 12"/>
          <p:cNvSpPr/>
          <p:nvPr/>
        </p:nvSpPr>
        <p:spPr>
          <a:xfrm>
            <a:off x="4540885" y="4904105"/>
            <a:ext cx="2878455" cy="6057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有效缓解本地样本数据不足</a:t>
            </a:r>
            <a:r>
              <a:rPr lang="en-US" altLang="zh-CN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、</a:t>
            </a:r>
            <a:r>
              <a:rPr lang="zh-CN" altLang="en-US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类别覆盖不全的问题</a:t>
            </a:r>
            <a:r>
              <a:rPr lang="en-US" altLang="zh-CN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，</a:t>
            </a:r>
            <a:r>
              <a:rPr lang="zh-CN" altLang="en-US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显著改善模型训练的数据结构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zh-CN" altLang="en-US" sz="1200">
              <a:solidFill>
                <a:srgbClr val="9CA3AF"/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39" name="AutoShape 4"/>
          <p:cNvSpPr/>
          <p:nvPr/>
        </p:nvSpPr>
        <p:spPr>
          <a:xfrm>
            <a:off x="8368665" y="2207260"/>
            <a:ext cx="3401695" cy="4240530"/>
          </a:xfrm>
          <a:prstGeom prst="roundRect">
            <a:avLst>
              <a:gd name="adj" fmla="val 4615"/>
            </a:avLst>
          </a:prstGeom>
          <a:solidFill>
            <a:srgbClr val="1E293B">
              <a:alpha val="85000"/>
            </a:srgbClr>
          </a:solidFill>
          <a:ln w="12700" cap="flat" cmpd="sng">
            <a:solidFill>
              <a:srgbClr val="4ADE80">
                <a:alpha val="4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p>
            <a:pPr algn="ctr">
              <a:defRPr/>
            </a:pPr>
          </a:p>
        </p:txBody>
      </p:sp>
      <p:sp>
        <p:nvSpPr>
          <p:cNvPr id="41" name="AutoShape 5"/>
          <p:cNvSpPr/>
          <p:nvPr/>
        </p:nvSpPr>
        <p:spPr>
          <a:xfrm>
            <a:off x="8622665" y="2397760"/>
            <a:ext cx="2878455" cy="4540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           </a:t>
            </a:r>
            <a:r>
              <a:rPr lang="zh-CN" alt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农业交流</a:t>
            </a:r>
            <a:r>
              <a:rPr lang="zh-CN" altLang="en-US" sz="1800" b="1" i="0" u="none" strike="noStrike">
                <a:solidFill>
                  <a:srgbClr val="4ADE80"/>
                </a:solidFill>
                <a:latin typeface="Noto Sans SC"/>
                <a:ea typeface="Noto Sans SC"/>
                <a:cs typeface="Noto Sans SC"/>
                <a:sym typeface="Noto Sans SC"/>
              </a:rPr>
              <a:t>社区</a:t>
            </a:r>
            <a:endParaRPr lang="zh-CN" altLang="en-US" sz="1800" b="1" i="0" u="none" strike="noStrike">
              <a:solidFill>
                <a:srgbClr val="4ADE8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2" name="AutoShape 8"/>
          <p:cNvSpPr/>
          <p:nvPr/>
        </p:nvSpPr>
        <p:spPr>
          <a:xfrm>
            <a:off x="8622665" y="3084195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核心</a:t>
            </a:r>
            <a:r>
              <a:rPr lang="zh-CN" alt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机制</a:t>
            </a:r>
            <a:endParaRPr lang="zh-CN" altLang="en-US" sz="1600" b="1" i="0" u="none" strike="noStrike">
              <a:solidFill>
                <a:srgbClr val="E5E7EB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5" name="AutoShape 9"/>
          <p:cNvSpPr/>
          <p:nvPr/>
        </p:nvSpPr>
        <p:spPr>
          <a:xfrm>
            <a:off x="8622665" y="3477260"/>
            <a:ext cx="2878455" cy="6813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用户可在社区内交流技术经验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分享数据资源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并精准寻找合适的联邦学习合作对象</a:t>
            </a:r>
            <a:r>
              <a:rPr lang="en-US" altLang="zh-CN" sz="1200" b="0" i="0" u="none" strike="noStrike">
                <a:solidFill>
                  <a:srgbClr val="9CA3AF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altLang="zh-CN" sz="1200" b="0" i="0" u="none" strike="noStrike">
              <a:solidFill>
                <a:srgbClr val="9CA3A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49" name="AutoShape 11"/>
          <p:cNvSpPr/>
          <p:nvPr/>
        </p:nvSpPr>
        <p:spPr>
          <a:xfrm>
            <a:off x="8604885" y="4414520"/>
            <a:ext cx="2486025" cy="3028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algn="l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1600" b="1" i="0" u="none" strike="noStrike">
                <a:solidFill>
                  <a:srgbClr val="E5E7EB"/>
                </a:solidFill>
                <a:latin typeface="Noto Sans SC"/>
                <a:ea typeface="Noto Sans SC"/>
                <a:cs typeface="Noto Sans SC"/>
                <a:sym typeface="Noto Sans SC"/>
              </a:rPr>
              <a:t>建设目标</a:t>
            </a:r>
            <a:endParaRPr lang="zh-CN" altLang="en-US" sz="1600" b="1" i="0" u="none" strike="noStrike">
              <a:solidFill>
                <a:srgbClr val="E5E7EB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72" name="AutoShape 12"/>
          <p:cNvSpPr/>
          <p:nvPr/>
        </p:nvSpPr>
        <p:spPr>
          <a:xfrm>
            <a:off x="8604885" y="4904105"/>
            <a:ext cx="2878455" cy="6057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p>
            <a:pPr indent="0" algn="l">
              <a:lnSpc>
                <a:spcPct val="108000"/>
              </a:lnSpc>
              <a:defRPr/>
            </a:pPr>
            <a:r>
              <a:rPr lang="zh-CN" altLang="en-US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增强多方协作匹配能力</a:t>
            </a:r>
            <a:r>
              <a:rPr lang="en-US" altLang="zh-CN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，</a:t>
            </a:r>
            <a:r>
              <a:rPr lang="zh-CN" altLang="en-US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大幅提升参与训练的组织效率和跨机构协同的可行性</a:t>
            </a:r>
            <a:r>
              <a:rPr lang="en-US" altLang="zh-CN" sz="1200">
                <a:solidFill>
                  <a:srgbClr val="9CA3AF"/>
                </a:solidFill>
                <a:latin typeface="Noto Sans SC"/>
                <a:ea typeface="Noto Sans SC"/>
                <a:cs typeface="Noto Sans SC"/>
              </a:rPr>
              <a:t>。</a:t>
            </a:r>
            <a:endParaRPr lang="en-US" altLang="zh-CN" sz="1200">
              <a:solidFill>
                <a:srgbClr val="9CA3AF"/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觅知网-不倒翁ID:189359941"/>
          <p:cNvSpPr/>
          <p:nvPr>
            <p:custDataLst>
              <p:tags r:id="rId2"/>
            </p:custDataLst>
          </p:nvPr>
        </p:nvSpPr>
        <p:spPr>
          <a:xfrm>
            <a:off x="0" y="1196753"/>
            <a:ext cx="12192000" cy="446449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2000"/>
                </a:schemeClr>
              </a:gs>
              <a:gs pos="99000">
                <a:schemeClr val="accent1">
                  <a:alpha val="0"/>
                </a:schemeClr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Regular" panose="020B0500000000000000" charset="-122"/>
            </a:endParaRPr>
          </a:p>
        </p:txBody>
      </p:sp>
      <p:sp>
        <p:nvSpPr>
          <p:cNvPr id="9" name="觅知网-不倒翁ID:189359941"/>
          <p:cNvSpPr txBox="1"/>
          <p:nvPr>
            <p:custDataLst>
              <p:tags r:id="rId3"/>
            </p:custDataLst>
          </p:nvPr>
        </p:nvSpPr>
        <p:spPr>
          <a:xfrm flipH="1">
            <a:off x="695400" y="2117872"/>
            <a:ext cx="7416824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8800" dirty="0">
                <a:ln w="12700">
                  <a:gradFill>
                    <a:gsLst>
                      <a:gs pos="0">
                        <a:schemeClr val="bg1"/>
                      </a:gs>
                      <a:gs pos="69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思源黑体 CN Regular" panose="020B0500000000000000" charset="-122"/>
              </a:rPr>
              <a:t>PART.03</a:t>
            </a:r>
            <a:endParaRPr lang="en-US" altLang="zh-CN" sz="8800" dirty="0">
              <a:ln w="12700">
                <a:gradFill>
                  <a:gsLst>
                    <a:gs pos="0">
                      <a:schemeClr val="bg1"/>
                    </a:gs>
                    <a:gs pos="69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  <a:cs typeface="思源黑体 CN Regular" panose="020B0500000000000000" charset="-122"/>
            </a:endParaRPr>
          </a:p>
        </p:txBody>
      </p:sp>
      <p:sp>
        <p:nvSpPr>
          <p:cNvPr id="3" name="觅知网-不倒翁ID:189359941"/>
          <p:cNvSpPr txBox="1"/>
          <p:nvPr>
            <p:custDataLst>
              <p:tags r:id="rId4"/>
            </p:custDataLst>
          </p:nvPr>
        </p:nvSpPr>
        <p:spPr>
          <a:xfrm flipH="1">
            <a:off x="760328" y="2967716"/>
            <a:ext cx="4767500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  <a:cs typeface="思源黑体 CN Regular" panose="020B0500000000000000" charset="-122"/>
              </a:rPr>
              <a:t>系统设计与功能</a:t>
            </a:r>
            <a:r>
              <a:rPr lang="zh-CN" altLang="en-US" sz="5400" dirty="0">
                <a:solidFill>
                  <a:schemeClr val="bg1"/>
                </a:solidFill>
                <a:latin typeface="+mj-ea"/>
                <a:ea typeface="+mj-ea"/>
                <a:cs typeface="思源黑体 CN Regular" panose="020B0500000000000000" charset="-122"/>
              </a:rPr>
              <a:t>实现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  <a:cs typeface="思源黑体 CN Regular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9" grpId="0"/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ESE00002" val="{&quot;index&quot;:2,&quot;name&quot;:null,&quot;color&quot;:0,&quot;uid&quot;:2,&quot;displayname&quot;:&quot;组 161&quot;,&quot;abstypecode&quot;:0,&quot;spid&quot;:162,&quot;nativeid&quot;:10,&quot;isexit&quot;:0,&quot;bhvcode&quot;:&quot;spp&quot;,&quot;oindex&quot;:2,&quot;autoReverse&quot;:false,&quot;isClickTriggered&quot;:false,&quot;rangedatastart&quot;:0.0,&quot;rangedataend&quot;:0.5}"/>
  <p:tag name="ESO0016200282" val="OLDID"/>
</p:tagLst>
</file>

<file path=ppt/tags/tag10.xml><?xml version="1.0" encoding="utf-8"?>
<p:tagLst xmlns:p="http://schemas.openxmlformats.org/presentationml/2006/main">
  <p:tag name="ESE00006" val="{&quot;index&quot;:6,&quot;name&quot;:null,&quot;color&quot;:0,&quot;uid&quot;:6,&quot;displayname&quot;:&quot;组 1&quot;,&quot;abstypecode&quot;:0,&quot;spid&quot;:2,&quot;nativeid&quot;:10,&quot;isexit&quot;:0,&quot;bhvcode&quot;:&quot;spp&quot;,&quot;oindex&quot;:6,&quot;autoReverse&quot;:false,&quot;isClickTriggered&quot;:false,&quot;rangedatastart&quot;:0.0,&quot;rangedataend&quot;:0.5}"/>
  <p:tag name="ESO0000200265" val="OLDID"/>
</p:tagLst>
</file>

<file path=ppt/tags/tag11.xml><?xml version="1.0" encoding="utf-8"?>
<p:tagLst xmlns:p="http://schemas.openxmlformats.org/presentationml/2006/main">
  <p:tag name="ESE00007" val="{&quot;index&quot;:7,&quot;name&quot;:null,&quot;color&quot;:0,&quot;uid&quot;:7,&quot;displayname&quot;:&quot;觅知网-不倒翁ID:189359941&quot;,&quot;abstypecode&quot;:0,&quot;spid&quot;:50,&quot;nativeid&quot;:10,&quot;isexit&quot;:0,&quot;bhvcode&quot;:&quot;spp&quot;,&quot;oindex&quot;:7,&quot;autoReverse&quot;:false,&quot;isClickTriggered&quot;:false,&quot;rangedatastart&quot;:0.0,&quot;rangedataend&quot;:0.5}"/>
  <p:tag name="ESO0005000265" val="OLDID"/>
</p:tagLst>
</file>

<file path=ppt/tags/tag12.xml><?xml version="1.0" encoding="utf-8"?>
<p:tagLst xmlns:p="http://schemas.openxmlformats.org/presentationml/2006/main">
  <p:tag name="ESE00009" val="{&quot;index&quot;:9,&quot;name&quot;:null,&quot;color&quot;:0,&quot;uid&quot;:9,&quot;displayname&quot;:&quot;组 53&quot;,&quot;abstypecode&quot;:0,&quot;spid&quot;:54,&quot;nativeid&quot;:10,&quot;isexit&quot;:0,&quot;bhvcode&quot;:&quot;spp&quot;,&quot;oindex&quot;:9,&quot;autoReverse&quot;:false,&quot;isClickTriggered&quot;:false,&quot;rangedatastart&quot;:0.0,&quot;rangedataend&quot;:0.5}"/>
  <p:tag name="ESO0005400265" val="OLDID"/>
</p:tagLst>
</file>

<file path=ppt/tags/tag13.xml><?xml version="1.0" encoding="utf-8"?>
<p:tagLst xmlns:p="http://schemas.openxmlformats.org/presentationml/2006/main">
  <p:tag name="ESE00010" val="{&quot;index&quot;:10,&quot;name&quot;:null,&quot;color&quot;:0,&quot;uid&quot;:10,&quot;displayname&quot;:&quot;觅知网-不倒翁ID:189359941&quot;,&quot;abstypecode&quot;:0,&quot;spid&quot;:57,&quot;nativeid&quot;:10,&quot;isexit&quot;:0,&quot;bhvcode&quot;:&quot;spp&quot;,&quot;oindex&quot;:10,&quot;autoReverse&quot;:false,&quot;isClickTriggered&quot;:false,&quot;rangedatastart&quot;:0.0,&quot;rangedataend&quot;:0.5}"/>
  <p:tag name="ESO0005700265" val="OLDID"/>
</p:tagLst>
</file>

<file path=ppt/tags/tag14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15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16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17.xml><?xml version="1.0" encoding="utf-8"?>
<p:tagLst xmlns:p="http://schemas.openxmlformats.org/presentationml/2006/main">
  <p:tag name="ESE00003" val="{&quot;index&quot;:3,&quot;name&quot;:null,&quot;color&quot;:0,&quot;uid&quot;:3,&quot;displayname&quot;:&quot;PART.01&quot;,&quot;abstypecode&quot;:0,&quot;spid&quot;:9,&quot;nativeid&quot;:10,&quot;isexit&quot;:0,&quot;bhvcode&quot;:&quot;spp&quot;,&quot;oindex&quot;:3,&quot;autoReverse&quot;:false,&quot;isClickTriggered&quot;:false,&quot;rangedatastart&quot;:0.0,&quot;rangedataend&quot;:0.5}"/>
  <p:tag name="ESO0000900261" val="OLDID"/>
</p:tagLst>
</file>

<file path=ppt/tags/tag18.xml><?xml version="1.0" encoding="utf-8"?>
<p:tagLst xmlns:p="http://schemas.openxmlformats.org/presentationml/2006/main">
  <p:tag name="ESE00002" val="{&quot;index&quot;:2,&quot;name&quot;:null,&quot;color&quot;:0,&quot;uid&quot;:2,&quot;displayname&quot;:&quot;公司团队介绍&quot;,&quot;abstypecode&quot;:0,&quot;spid&quot;:3,&quot;nativeid&quot;:10,&quot;isexit&quot;:0,&quot;bhvcode&quot;:&quot;sppp&quot;,&quot;oindex&quot;:2,&quot;autoReverse&quot;:false,&quot;isClickTriggered&quot;:false,&quot;rangedatastart&quot;:0.0,&quot;rangedataend&quot;:0.75}"/>
  <p:tag name="ESO0000300261" val="OLDID"/>
</p:tagLst>
</file>

<file path=ppt/tags/tag19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2.xml><?xml version="1.0" encoding="utf-8"?>
<p:tagLst xmlns:p="http://schemas.openxmlformats.org/presentationml/2006/main">
  <p:tag name="ESE00003" val="{&quot;index&quot;:3,&quot;name&quot;:null,&quot;color&quot;:0,&quot;uid&quot;:3,&quot;displayname&quot;:&quot;组 186&quot;,&quot;abstypecode&quot;:0,&quot;spid&quot;:187,&quot;nativeid&quot;:10,&quot;isexit&quot;:0,&quot;bhvcode&quot;:&quot;spp&quot;,&quot;oindex&quot;:3,&quot;autoReverse&quot;:false,&quot;isClickTriggered&quot;:false,&quot;rangedatastart&quot;:0.0,&quot;rangedataend&quot;:0.5}"/>
  <p:tag name="ESO0018700282" val="OLDID"/>
</p:tagLst>
</file>

<file path=ppt/tags/tag20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21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2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3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4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5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6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7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8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29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.xml><?xml version="1.0" encoding="utf-8"?>
<p:tagLst xmlns:p="http://schemas.openxmlformats.org/presentationml/2006/main">
  <p:tag name="ESE00004" val="{&quot;index&quot;:4,&quot;name&quot;:null,&quot;color&quot;:0,&quot;uid&quot;:4,&quot;displayname&quot;:&quot;组 192&quot;,&quot;abstypecode&quot;:0,&quot;spid&quot;:193,&quot;nativeid&quot;:10,&quot;isexit&quot;:0,&quot;bhvcode&quot;:&quot;spp&quot;,&quot;oindex&quot;:4,&quot;autoReverse&quot;:false,&quot;isClickTriggered&quot;:false,&quot;rangedatastart&quot;:0.0,&quot;rangedataend&quot;:0.5}"/>
  <p:tag name="ESO0019300282" val="OLDID"/>
</p:tagLst>
</file>

<file path=ppt/tags/tag30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1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2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3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4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5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6.xml><?xml version="1.0" encoding="utf-8"?>
<p:tagLst xmlns:p="http://schemas.openxmlformats.org/presentationml/2006/main">
  <p:tag name="KSO_WM_DIAGRAM_VIRTUALLY_FRAME" val="{&quot;height&quot;:185,&quot;left&quot;:75,&quot;top&quot;:290,&quot;width&quot;:815}"/>
</p:tagLst>
</file>

<file path=ppt/tags/tag37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38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39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4.xml><?xml version="1.0" encoding="utf-8"?>
<p:tagLst xmlns:p="http://schemas.openxmlformats.org/presentationml/2006/main">
  <p:tag name="ESE00005" val="{&quot;index&quot;:5,&quot;name&quot;:null,&quot;color&quot;:0,&quot;uid&quot;:5,&quot;displayname&quot;:&quot;组 198&quot;,&quot;abstypecode&quot;:0,&quot;spid&quot;:199,&quot;nativeid&quot;:10,&quot;isexit&quot;:0,&quot;bhvcode&quot;:&quot;spp&quot;,&quot;oindex&quot;:5,&quot;autoReverse&quot;:false,&quot;isClickTriggered&quot;:false,&quot;rangedatastart&quot;:0.0,&quot;rangedataend&quot;:0.5}"/>
  <p:tag name="ESO0019900282" val="OLDID"/>
</p:tagLst>
</file>

<file path=ppt/tags/tag40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41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42.xml><?xml version="1.0" encoding="utf-8"?>
<p:tagLst xmlns:p="http://schemas.openxmlformats.org/presentationml/2006/main">
  <p:tag name="ESE00003" val="{&quot;index&quot;:3,&quot;name&quot;:null,&quot;color&quot;:0,&quot;uid&quot;:3,&quot;displayname&quot;:&quot;PART.01&quot;,&quot;abstypecode&quot;:0,&quot;spid&quot;:9,&quot;nativeid&quot;:10,&quot;isexit&quot;:0,&quot;bhvcode&quot;:&quot;spp&quot;,&quot;oindex&quot;:3,&quot;autoReverse&quot;:false,&quot;isClickTriggered&quot;:false,&quot;rangedatastart&quot;:0.0,&quot;rangedataend&quot;:0.5}"/>
  <p:tag name="ESO0000900261" val="OLDID"/>
</p:tagLst>
</file>

<file path=ppt/tags/tag43.xml><?xml version="1.0" encoding="utf-8"?>
<p:tagLst xmlns:p="http://schemas.openxmlformats.org/presentationml/2006/main">
  <p:tag name="ESE00002" val="{&quot;index&quot;:2,&quot;name&quot;:null,&quot;color&quot;:0,&quot;uid&quot;:2,&quot;displayname&quot;:&quot;公司团队介绍&quot;,&quot;abstypecode&quot;:0,&quot;spid&quot;:3,&quot;nativeid&quot;:10,&quot;isexit&quot;:0,&quot;bhvcode&quot;:&quot;sppp&quot;,&quot;oindex&quot;:2,&quot;autoReverse&quot;:false,&quot;isClickTriggered&quot;:false,&quot;rangedatastart&quot;:0.0,&quot;rangedataend&quot;:0.75}"/>
  <p:tag name="ESO0000300261" val="OLDID"/>
</p:tagLst>
</file>

<file path=ppt/tags/tag44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45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46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47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48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49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5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50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51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52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53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54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55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56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57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58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59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6.xml><?xml version="1.0" encoding="utf-8"?>
<p:tagLst xmlns:p="http://schemas.openxmlformats.org/presentationml/2006/main">
  <p:tag name="ESE00003" val="{&quot;index&quot;:3,&quot;name&quot;:null,&quot;color&quot;:0,&quot;uid&quot;:3,&quot;displayname&quot;:&quot;PART.01&quot;,&quot;abstypecode&quot;:0,&quot;spid&quot;:9,&quot;nativeid&quot;:10,&quot;isexit&quot;:0,&quot;bhvcode&quot;:&quot;spp&quot;,&quot;oindex&quot;:3,&quot;autoReverse&quot;:false,&quot;isClickTriggered&quot;:false,&quot;rangedatastart&quot;:0.0,&quot;rangedataend&quot;:0.5}"/>
  <p:tag name="ESO0000900261" val="OLDID"/>
</p:tagLst>
</file>

<file path=ppt/tags/tag60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61.xml><?xml version="1.0" encoding="utf-8"?>
<p:tagLst xmlns:p="http://schemas.openxmlformats.org/presentationml/2006/main">
  <p:tag name="ESE00003" val="{&quot;index&quot;:3,&quot;name&quot;:null,&quot;color&quot;:0,&quot;uid&quot;:3,&quot;displayname&quot;:&quot;PART.01&quot;,&quot;abstypecode&quot;:0,&quot;spid&quot;:9,&quot;nativeid&quot;:10,&quot;isexit&quot;:0,&quot;bhvcode&quot;:&quot;spp&quot;,&quot;oindex&quot;:3,&quot;autoReverse&quot;:false,&quot;isClickTriggered&quot;:false,&quot;rangedatastart&quot;:0.0,&quot;rangedataend&quot;:0.5}"/>
  <p:tag name="ESO0000900261" val="OLDID"/>
</p:tagLst>
</file>

<file path=ppt/tags/tag62.xml><?xml version="1.0" encoding="utf-8"?>
<p:tagLst xmlns:p="http://schemas.openxmlformats.org/presentationml/2006/main">
  <p:tag name="ESE00002" val="{&quot;index&quot;:2,&quot;name&quot;:null,&quot;color&quot;:0,&quot;uid&quot;:2,&quot;displayname&quot;:&quot;公司团队介绍&quot;,&quot;abstypecode&quot;:0,&quot;spid&quot;:3,&quot;nativeid&quot;:10,&quot;isexit&quot;:0,&quot;bhvcode&quot;:&quot;sppp&quot;,&quot;oindex&quot;:2,&quot;autoReverse&quot;:false,&quot;isClickTriggered&quot;:false,&quot;rangedatastart&quot;:0.0,&quot;rangedataend&quot;:0.75}"/>
  <p:tag name="ESO0000300261" val="OLDID"/>
</p:tagLst>
</file>

<file path=ppt/tags/tag63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64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65.xml><?xml version="1.0" encoding="utf-8"?>
<p:tagLst xmlns:p="http://schemas.openxmlformats.org/presentationml/2006/main">
  <p:tag name="ESE00001" val="{&quot;index&quot;:1,&quot;name&quot;:null,&quot;color&quot;:0,&quot;uid&quot;:1,&quot;displayname&quot;:&quot;组 2&quot;,&quot;abstypecode&quot;:0,&quot;spid&quot;:3,&quot;nativeid&quot;:10,&quot;isexit&quot;:0,&quot;bhvcode&quot;:&quot;spp&quot;,&quot;oindex&quot;:1,&quot;autoReverse&quot;:false,&quot;isClickTriggered&quot;:false,&quot;rangedatastart&quot;:0.0,&quot;rangedataend&quot;:0.5}"/>
  <p:tag name="ESO0000300265" val="OLDID"/>
</p:tagLst>
</file>

<file path=ppt/tags/tag66.xml><?xml version="1.0" encoding="utf-8"?>
<p:tagLst xmlns:p="http://schemas.openxmlformats.org/presentationml/2006/main">
  <p:tag name="ESE00001" val="{&quot;index&quot;:1,&quot;name&quot;:null,&quot;color&quot;:0,&quot;uid&quot;:1,&quot;displayname&quot;:&quot;Picture 12-mask&quot;,&quot;abstypecode&quot;:0,&quot;spid&quot;:14,&quot;nativeid&quot;:10,&quot;isexit&quot;:0,&quot;bhvcode&quot;:&quot;sf&quot;,&quot;oindex&quot;:1,&quot;autoReverse&quot;:false,&quot;isClickTriggered&quot;:false,&quot;rangedatastart&quot;:0.0,&quot;rangedataend&quot;:0.5}"/>
  <p:tag name="ESO0001400261" val="OLDID"/>
</p:tagLst>
</file>

<file path=ppt/tags/tag67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ags/tag7.xml><?xml version="1.0" encoding="utf-8"?>
<p:tagLst xmlns:p="http://schemas.openxmlformats.org/presentationml/2006/main">
  <p:tag name="ESE00002" val="{&quot;index&quot;:2,&quot;name&quot;:null,&quot;color&quot;:0,&quot;uid&quot;:2,&quot;displayname&quot;:&quot;公司团队介绍&quot;,&quot;abstypecode&quot;:0,&quot;spid&quot;:3,&quot;nativeid&quot;:10,&quot;isexit&quot;:0,&quot;bhvcode&quot;:&quot;sppp&quot;,&quot;oindex&quot;:2,&quot;autoReverse&quot;:false,&quot;isClickTriggered&quot;:false,&quot;rangedatastart&quot;:0.0,&quot;rangedataend&quot;:0.75}"/>
  <p:tag name="ESO0000300261" val="OLDID"/>
</p:tagLst>
</file>

<file path=ppt/tags/tag8.xml><?xml version="1.0" encoding="utf-8"?>
<p:tagLst xmlns:p="http://schemas.openxmlformats.org/presentationml/2006/main">
  <p:tag name="ESE00003" val="{&quot;index&quot;:3,&quot;name&quot;:null,&quot;color&quot;:0,&quot;uid&quot;:3,&quot;displayname&quot;:&quot;组 18&quot;,&quot;abstypecode&quot;:0,&quot;spid&quot;:19,&quot;nativeid&quot;:10,&quot;isexit&quot;:0,&quot;bhvcode&quot;:&quot;spp&quot;,&quot;oindex&quot;:3,&quot;autoReverse&quot;:false,&quot;isClickTriggered&quot;:false,&quot;rangedatastart&quot;:0.0,&quot;rangedataend&quot;:0.5}"/>
  <p:tag name="ESO0001900265" val="OLDID"/>
</p:tagLst>
</file>

<file path=ppt/tags/tag9.xml><?xml version="1.0" encoding="utf-8"?>
<p:tagLst xmlns:p="http://schemas.openxmlformats.org/presentationml/2006/main">
  <p:tag name="ESE00004" val="{&quot;index&quot;:4,&quot;name&quot;:null,&quot;color&quot;:0,&quot;uid&quot;:4,&quot;displayname&quot;:&quot;觅知网-不倒翁ID:189359941&quot;,&quot;abstypecode&quot;:0,&quot;spid&quot;:40,&quot;nativeid&quot;:10,&quot;isexit&quot;:0,&quot;bhvcode&quot;:&quot;spp&quot;,&quot;oindex&quot;:4,&quot;autoReverse&quot;:false,&quot;isClickTriggered&quot;:false,&quot;rangedatastart&quot;:0.0,&quot;rangedataend&quot;:0.5}"/>
  <p:tag name="ESO0004000265" val="OLDID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35D3A"/>
      </a:accent1>
      <a:accent2>
        <a:srgbClr val="397D55"/>
      </a:accent2>
      <a:accent3>
        <a:srgbClr val="75BF8A"/>
      </a:accent3>
      <a:accent4>
        <a:srgbClr val="A9E18A"/>
      </a:accent4>
      <a:accent5>
        <a:srgbClr val="CBEDD4"/>
      </a:accent5>
      <a:accent6>
        <a:srgbClr val="D9D9D9"/>
      </a:accent6>
      <a:hlink>
        <a:srgbClr val="F84D4D"/>
      </a:hlink>
      <a:folHlink>
        <a:srgbClr val="BFBFB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8000">
              <a:schemeClr val="accent1">
                <a:lumMod val="75000"/>
              </a:schemeClr>
            </a:gs>
            <a:gs pos="100000">
              <a:schemeClr val="accent2"/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228600" dist="152400" sx="102000" sy="102000" algn="ctr" rotWithShape="0">
            <a:schemeClr val="accent1">
              <a:lumMod val="75000"/>
              <a:alpha val="30000"/>
            </a:schemeClr>
          </a:outerShdw>
        </a:effectLst>
      </a:spPr>
      <a:bodyPr wrap="square" rtlCol="0" anchor="ctr">
        <a:spAutoFit/>
      </a:bodyPr>
      <a:lstStyle>
        <a:defPPr algn="ctr">
          <a:defRPr>
            <a:solidFill>
              <a:schemeClr val="lt1"/>
            </a:solidFill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000" b="0" i="0" u="none" strike="noStrike" cap="none" spc="0" normalizeH="0" baseline="0" dirty="0" smtClean="0">
            <a:ln>
              <a:noFill/>
            </a:ln>
            <a:solidFill>
              <a:srgbClr val="5E5E5E"/>
            </a:solidFill>
            <a:effectLst/>
            <a:uFillTx/>
            <a:latin typeface="Source Han Sans SC Medium" panose="020B0600000000000000" pitchFamily="34" charset="-128"/>
            <a:ea typeface="Source Han Sans SC Medium" panose="020B0600000000000000" pitchFamily="34" charset="-128"/>
            <a:sym typeface="Helvetica Neue" panose="02000503000000020004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3506</Words>
  <Application>WPS 文字</Application>
  <PresentationFormat>宽屏</PresentationFormat>
  <Paragraphs>454</Paragraphs>
  <Slides>21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38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60" baseType="lpstr">
      <vt:lpstr>Arial</vt:lpstr>
      <vt:lpstr>宋体</vt:lpstr>
      <vt:lpstr>Wingdings</vt:lpstr>
      <vt:lpstr>Source Han Sans SC Medium</vt:lpstr>
      <vt:lpstr>冬青黑体简体中文</vt:lpstr>
      <vt:lpstr>Helvetica Neue</vt:lpstr>
      <vt:lpstr>HarmonyOS Sans SC</vt:lpstr>
      <vt:lpstr>Helvetica Neue Medium</vt:lpstr>
      <vt:lpstr>苹方-简</vt:lpstr>
      <vt:lpstr>思源黑体 CN Regular</vt:lpstr>
      <vt:lpstr>FZZJ-LJDXKJW</vt:lpstr>
      <vt:lpstr>华文宋体</vt:lpstr>
      <vt:lpstr>HarmonyOS Sans SC Light</vt:lpstr>
      <vt:lpstr>AaHLXK</vt:lpstr>
      <vt:lpstr>汉仪中黑KW</vt:lpstr>
      <vt:lpstr>Noto Sans SC</vt:lpstr>
      <vt:lpstr>宋体</vt:lpstr>
      <vt:lpstr>Thonburi</vt:lpstr>
      <vt:lpstr>微软雅黑</vt:lpstr>
      <vt:lpstr>汉仪旗黑</vt:lpstr>
      <vt:lpstr>Arial Unicode MS</vt:lpstr>
      <vt:lpstr>等线</vt:lpstr>
      <vt:lpstr>汉仪中等线KW</vt:lpstr>
      <vt:lpstr>汉仪旗黑-55简</vt:lpstr>
      <vt:lpstr>Helvetica Neue</vt:lpstr>
      <vt:lpstr>Helvetica Neue UltraLight</vt:lpstr>
      <vt:lpstr>FZDaBiaoSong-B06</vt:lpstr>
      <vt:lpstr>Calibri</vt:lpstr>
      <vt:lpstr>汉仪书宋二KW</vt:lpstr>
      <vt:lpstr>AaHLXK</vt:lpstr>
      <vt:lpstr>FZDaBiaoSong-B06</vt:lpstr>
      <vt:lpstr>FZZJ-LJDXKJW</vt:lpstr>
      <vt:lpstr>HarmonyOS Sans SC</vt:lpstr>
      <vt:lpstr>HarmonyOS Sans SC Light</vt:lpstr>
      <vt:lpstr>Noto Sans SC</vt:lpstr>
      <vt:lpstr>Source Han Sans SC Medium</vt:lpstr>
      <vt:lpstr>思源黑体 CN Regular</vt:lpstr>
      <vt:lpstr>汉仪旗黑-55简</vt:lpstr>
      <vt:lpstr>21_BasicWhite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￴￴￴ ￴ ￴￴￴ ￴￴￴ ￴￴ ￴</cp:lastModifiedBy>
  <cp:revision>162</cp:revision>
  <dcterms:created xsi:type="dcterms:W3CDTF">2026-04-23T03:35:10Z</dcterms:created>
  <dcterms:modified xsi:type="dcterms:W3CDTF">2026-04-23T03:35:10Z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F99C41F781A8B6596D93E96907E285A0_43</vt:lpwstr>
  </property>
  <property fmtid="{D5CDD505-2E9C-101B-9397-08002B2CF9AE}" pid="3" name="KSOProductBuildVer">
    <vt:lpwstr>2052-12.1.22553.22553</vt:lpwstr>
  </property>
</Properties>
</file>