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63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26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6" r:id="rId3"/>
    <p:sldId id="289" r:id="rId4"/>
    <p:sldId id="288" r:id="rId5"/>
    <p:sldId id="290" r:id="rId6"/>
    <p:sldId id="291" r:id="rId7"/>
    <p:sldId id="292" r:id="rId8"/>
    <p:sldId id="293" r:id="rId9"/>
    <p:sldId id="294" r:id="rId10"/>
    <p:sldId id="295" r:id="rId11"/>
    <p:sldId id="303" r:id="rId12"/>
    <p:sldId id="299" r:id="rId13"/>
    <p:sldId id="267" r:id="rId14"/>
    <p:sldId id="296" r:id="rId15"/>
    <p:sldId id="298" r:id="rId16"/>
    <p:sldId id="297" r:id="rId17"/>
    <p:sldId id="268" r:id="rId18"/>
    <p:sldId id="266" r:id="rId19"/>
    <p:sldId id="287" r:id="rId20"/>
    <p:sldId id="305" r:id="rId21"/>
    <p:sldId id="304" r:id="rId22"/>
    <p:sldId id="269" r:id="rId23"/>
    <p:sldId id="263" r:id="rId24"/>
    <p:sldId id="265" r:id="rId25"/>
    <p:sldId id="302" r:id="rId26"/>
    <p:sldId id="301" r:id="rId27"/>
    <p:sldId id="273" r:id="rId28"/>
    <p:sldId id="300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1" autoAdjust="0"/>
    <p:restoredTop sz="93089" autoAdjust="0"/>
  </p:normalViewPr>
  <p:slideViewPr>
    <p:cSldViewPr snapToGrid="0">
      <p:cViewPr varScale="1">
        <p:scale>
          <a:sx n="100" d="100"/>
          <a:sy n="100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47355336"/>
        <c:axId val="847356056"/>
      </c:barChart>
      <c:catAx>
        <c:axId val="8473553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7356056"/>
        <c:crosses val="autoZero"/>
        <c:auto val="1"/>
        <c:lblAlgn val="ctr"/>
        <c:lblOffset val="100"/>
        <c:noMultiLvlLbl val="0"/>
      </c:catAx>
      <c:valAx>
        <c:axId val="8473560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47355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ff4b7389-d710-4781-8da3-d767f0f2728c}"/>
      </c:ext>
    </c:extLst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47355336"/>
        <c:axId val="847356056"/>
      </c:barChart>
      <c:catAx>
        <c:axId val="8473553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7356056"/>
        <c:crosses val="autoZero"/>
        <c:auto val="1"/>
        <c:lblAlgn val="ctr"/>
        <c:lblOffset val="100"/>
        <c:noMultiLvlLbl val="0"/>
      </c:catAx>
      <c:valAx>
        <c:axId val="8473560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47355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ff4b7389-d710-4781-8da3-d767f0f2728c}"/>
      </c:ext>
    </c:extLst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D0A1F-76F5-4C2C-8C3C-D69AE90BF364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C21A8-24A9-4189-A6B3-6B19900D77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616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2C707-2CE1-9A22-A375-43D4B0C84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6B0887B-B8E1-F37E-99E6-50192B9651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D5F723A-A1B2-9629-FAE9-CC94536E5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F470FB-0B2E-B0DD-A336-01E90AEF90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C21A8-24A9-4189-A6B3-6B19900D77A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296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069A4-8098-A32C-5D47-14B871311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24CB796-3086-B393-C1D0-6638EBAE0D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A9B47CD-0E60-E14B-F339-4A7366C4C7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E9B063-F2A2-4CCC-B9F8-3626D3E585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548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5FF8A-9D6F-FE75-C0E4-957FC58D4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94E0305-7ABB-3472-CDC1-8D7C227D3B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7C10472-F6B8-5055-0EDB-009B889D9B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494194-47C9-681F-27D4-79C51EED8F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466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CA1AD-4371-DC94-1584-3FF625AE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9E9625E-503B-974D-D48C-263065D97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5B1A2B7-56B6-0738-AE3E-7F7B2B9770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8BD134-4C99-E062-7C52-3112C09850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606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99115-38E8-813C-D042-942CE3BBD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97BB061-A732-EBB7-4F18-3580996F0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4AF580E-E678-61C7-16F3-3638D00177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5B25A6-4A51-3E86-68FD-50C61EFD7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6092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DCE9D-A1AA-55A7-7AAB-67CBF836F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7362870-8305-1375-4438-2B6E1E7A0A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6DF2B3-D77D-7EE1-172D-D60F91AE43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D0A68D-520C-836B-7FAA-F2C6331BDD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686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豆包</a:t>
            </a:r>
            <a:r>
              <a:rPr lang="en-US" altLang="zh-CN" dirty="0"/>
              <a:t>ai</a:t>
            </a:r>
            <a:r>
              <a:rPr lang="zh-CN" altLang="en-US"/>
              <a:t>生图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C21A8-24A9-4189-A6B3-6B19900D77A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48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48BC0-C63E-B524-E452-1645ACB7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E4B3965-E3B9-B682-E674-EB9792961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F15EB5B-F2CD-3BCC-53EA-E3743CB7BE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60FAC3D-80D7-CF39-2AE2-E7D193A30C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42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F0B8A-C4F2-F370-D13E-FDE601782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18E7B75-FAB7-3BF1-A213-CDDA29883D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20C128E-C8D8-2A39-EDBA-F868200324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C633F5-72CD-2BC9-AEA7-60A2ACE744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844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豆包</a:t>
            </a:r>
            <a:r>
              <a:rPr lang="en-US" altLang="zh-CN" dirty="0"/>
              <a:t>ai</a:t>
            </a:r>
            <a:r>
              <a:rPr lang="zh-CN" altLang="en-US" dirty="0"/>
              <a:t>生图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B6A42-9B03-AD26-A6AB-7B5CBEFC5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B916D47-9473-9543-184E-8575749E9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0147489-2C5E-D403-96F6-D4E0B5337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F813180-AE83-455E-920F-4B797B9DC5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9121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B33EF-2AB9-5F7A-D892-0113F58D1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6771155-5A92-D93C-0299-D4C99CE370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A49B369-388E-9A73-8CA5-376F9C60FD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122CD0-0704-9CCC-73A9-B2C6171407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1590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2F1A3-6981-AA86-6187-AFDF98089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EC74500-5E77-2076-1DDF-E45AE863F0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D30F998-B17F-597D-9A48-B27F3C5E6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2C9FF3-15C1-1B35-3A0F-23BD5E63CE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223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51E95-29C4-422C-85FB-72B258440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DFD0F4C-CF4E-BDCA-F2A5-6420DAF3B4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A430DB9-0185-1BAE-969A-6F8942C209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豆包</a:t>
            </a:r>
            <a:r>
              <a:rPr lang="en-US" altLang="zh-CN" dirty="0"/>
              <a:t>ai</a:t>
            </a:r>
            <a:r>
              <a:rPr lang="zh-CN" altLang="en-US" dirty="0"/>
              <a:t>生图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7ECB96-3CE8-0676-B064-BDACE3F642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570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豆包</a:t>
            </a:r>
            <a:r>
              <a:rPr lang="en-US" altLang="zh-CN" dirty="0"/>
              <a:t>ai</a:t>
            </a:r>
            <a:r>
              <a:rPr lang="zh-CN" altLang="en-US" dirty="0"/>
              <a:t>生图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6A250-0E33-28B0-A7A6-08EF67700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A0D9CCA-078C-5BCD-F38B-10CFF04879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299ED2D-6923-59A6-A423-8E1E825E9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1534AD-D713-203C-DC54-9FB9D7739F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020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6727B-94EA-73C2-81E8-3B190ACE5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6B25AC-F171-32BC-707C-EC71480F6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6B1C35C-352F-7316-18D3-1F6A56A57E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307E98-953A-EFF5-99C1-3E197B8F48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1D5E-A810-4B11-A208-EA16F6A983D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061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3E33F7-6828-7F1F-3535-7EC0F4EBA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EF48B24-6C7A-AE1F-8AAC-C397C0A40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896E13-8D7E-DDDF-47CA-2C3268AB2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58B7-461D-49E3-AF6A-CD123B8CE196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3C3073-A619-357B-6D71-F0C74EE0D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1743EE-200E-C544-5264-8CEF6AA52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9914-BDE5-4236-AC36-0D92407E0E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411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D77D81-A85F-8315-9BFA-BD89E261A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54DB3CA-B001-1418-6846-B1757FE8A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EAF62D-ED6E-0A15-BE1F-7AA00ED50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58B7-461D-49E3-AF6A-CD123B8CE196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A21A0F-BBE8-FCEF-FF63-A333C819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FEDEC2-C30A-0CBC-752B-AF42F01B1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9914-BDE5-4236-AC36-0D92407E0E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954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3CF65E-6C61-FAE6-E7F0-DEBE4EE122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9B2BD32-543B-37BE-B820-816DCDFDE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4AF78C-02E6-885D-8144-BE64A86F2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58B7-461D-49E3-AF6A-CD123B8CE196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27F1A5-4DB5-D0D8-A0E6-EA3C2435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DAC61C-AE6B-CA2B-F50B-3E44DA952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9914-BDE5-4236-AC36-0D92407E0E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26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764CFC-6B4C-C0C9-3746-ACED0BA95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8E74E4-55BD-7C79-F2D0-AF082D1C3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CD2ECC-D445-3155-91DA-7011226BB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58B7-461D-49E3-AF6A-CD123B8CE196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D18920-B944-7E3F-1DCA-82E42D3DD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75AEB-4A1E-7E1D-ECC5-6C897AACF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9914-BDE5-4236-AC36-0D92407E0E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687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17D8A0-EB38-48DE-23ED-A9AB7A732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DDD849-4383-74CF-47EA-C6DFE057B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27C352-8753-88F7-255B-E11C62700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58B7-461D-49E3-AF6A-CD123B8CE196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420B7-106A-F9B8-BE02-9EE9FBD20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FD6A39-EE9A-DC0A-5C50-C9AE24516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9914-BDE5-4236-AC36-0D92407E0E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579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F1ED38-9129-9F41-DC9C-2506AE782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8D5604-20F4-8F59-1E03-8AC0E457C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4CF38-9291-6032-C96C-745428C73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4900AC-8940-1A14-6C1E-30925D9F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58B7-461D-49E3-AF6A-CD123B8CE196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F9B35BE-3F9F-4137-A700-067650DF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2ADBEF-E6CA-5936-DDE6-A5AADBCBD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9914-BDE5-4236-AC36-0D92407E0E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421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F09FC-22E0-D6EA-7909-241DD9B1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EBD241F-9707-F73D-7946-4785A4035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31D68C6-9DFB-CE77-25F3-01D686971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7EAA681-342C-B5CD-D35E-18D393828D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3F8B2CB-1290-8A49-8609-2D977D638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5C0070-81EE-8ABC-10D5-3D3E6B721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58B7-461D-49E3-AF6A-CD123B8CE196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B581149-43EA-78B5-A863-54C495F88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51F9A0B-C731-C8A4-E32E-517D2424C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9914-BDE5-4236-AC36-0D92407E0E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197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A83D0D-0402-1981-F3E9-9A495E693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A08AA26-6B2E-9F83-DF09-C8FEEB9E3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58B7-461D-49E3-AF6A-CD123B8CE196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76F936-2468-518A-A2F8-0008CDC6D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F0AAA1-D4FB-3348-C3D5-A0367842D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9914-BDE5-4236-AC36-0D92407E0E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316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DED06F-9FD9-00FD-8FC1-47DF8AC0E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58B7-461D-49E3-AF6A-CD123B8CE196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75B580D-E04F-591C-0275-F7F350680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657BA4-C2CE-7ED7-2620-FAF956BDB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9914-BDE5-4236-AC36-0D92407E0E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43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2879FE-45AD-211D-66CD-CF2D57876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855B10-CCB5-219C-88F9-5AFA18863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E0B3A88-C875-AFF3-F028-AE1DDC1B4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3574B-8F9A-3A44-3222-FD219CD0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58B7-461D-49E3-AF6A-CD123B8CE196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BF843E-2A93-654C-6A62-2AF5B998B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C06863D-C068-76A4-F5B8-CEE796B32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9914-BDE5-4236-AC36-0D92407E0E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31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79B338-86B8-5208-0088-B337A16F9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0FA5C8-F02A-0B62-91E8-039955DD0D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FE5CCD7-E3B6-648E-C80C-896B93445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062444-4273-353B-256F-D763AE15C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58B7-461D-49E3-AF6A-CD123B8CE196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D4DD8A7-577F-03C2-4EDD-A7DCB2CB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3246A7-A481-3910-E91C-A2ADB4C7B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9914-BDE5-4236-AC36-0D92407E0E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34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33FD3F-1EE3-ED0C-5E3A-09B963FB2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316A91-8875-2068-458C-85BD80F8B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A57B65-DFFD-7218-3E18-979ED5A40E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658B7-461D-49E3-AF6A-CD123B8CE196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5FC1CB-AAC8-803C-7F66-80388EBC9F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C9DA01-FA63-1981-80BB-1BCC7BBC4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79914-BDE5-4236-AC36-0D92407E0E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47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image" Target="../media/image27.png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12" Type="http://schemas.openxmlformats.org/officeDocument/2006/relationships/image" Target="../media/image26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image" Target="../media/image6.png"/><Relationship Id="rId5" Type="http://schemas.openxmlformats.org/officeDocument/2006/relationships/tags" Target="../tags/tag58.xml"/><Relationship Id="rId10" Type="http://schemas.openxmlformats.org/officeDocument/2006/relationships/notesSlide" Target="../notesSlides/notesSlide17.xml"/><Relationship Id="rId4" Type="http://schemas.openxmlformats.org/officeDocument/2006/relationships/tags" Target="../tags/tag57.xml"/><Relationship Id="rId9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tags" Target="../tags/tag76.xml"/><Relationship Id="rId18" Type="http://schemas.openxmlformats.org/officeDocument/2006/relationships/image" Target="../media/image6.png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notesSlide" Target="../notesSlides/notesSlide26.xml"/><Relationship Id="rId2" Type="http://schemas.openxmlformats.org/officeDocument/2006/relationships/tags" Target="../tags/tag65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10" Type="http://schemas.openxmlformats.org/officeDocument/2006/relationships/tags" Target="../tags/tag73.xml"/><Relationship Id="rId19" Type="http://schemas.openxmlformats.org/officeDocument/2006/relationships/image" Target="../media/image40.sv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tags" Target="../tags/tag91.xml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12" Type="http://schemas.openxmlformats.org/officeDocument/2006/relationships/tags" Target="../tags/tag90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tags" Target="../tags/tag89.xml"/><Relationship Id="rId5" Type="http://schemas.openxmlformats.org/officeDocument/2006/relationships/tags" Target="../tags/tag83.xml"/><Relationship Id="rId15" Type="http://schemas.openxmlformats.org/officeDocument/2006/relationships/notesSlide" Target="../notesSlides/notesSlide27.xml"/><Relationship Id="rId10" Type="http://schemas.openxmlformats.org/officeDocument/2006/relationships/tags" Target="../tags/tag88.xml"/><Relationship Id="rId4" Type="http://schemas.openxmlformats.org/officeDocument/2006/relationships/tags" Target="../tags/tag82.xml"/><Relationship Id="rId9" Type="http://schemas.openxmlformats.org/officeDocument/2006/relationships/tags" Target="../tags/tag87.xml"/><Relationship Id="rId14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26" Type="http://schemas.openxmlformats.org/officeDocument/2006/relationships/tags" Target="../tags/tag28.xml"/><Relationship Id="rId3" Type="http://schemas.openxmlformats.org/officeDocument/2006/relationships/tags" Target="../tags/tag5.xml"/><Relationship Id="rId21" Type="http://schemas.openxmlformats.org/officeDocument/2006/relationships/tags" Target="../tags/tag23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tags" Target="../tags/tag27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tags" Target="../tags/tag22.xml"/><Relationship Id="rId29" Type="http://schemas.openxmlformats.org/officeDocument/2006/relationships/notesSlide" Target="../notesSlides/notesSlide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tags" Target="../tags/tag26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tags" Target="../tags/tag25.xml"/><Relationship Id="rId28" Type="http://schemas.openxmlformats.org/officeDocument/2006/relationships/slideLayout" Target="../slideLayouts/slideLayout1.xml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31" Type="http://schemas.openxmlformats.org/officeDocument/2006/relationships/image" Target="../media/image7.jpe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tags" Target="../tags/tag24.xml"/><Relationship Id="rId27" Type="http://schemas.openxmlformats.org/officeDocument/2006/relationships/tags" Target="../tags/tag29.xml"/><Relationship Id="rId30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notesSlide" Target="../notesSlides/notesSlide7.xml"/><Relationship Id="rId18" Type="http://schemas.openxmlformats.org/officeDocument/2006/relationships/image" Target="../media/image12.svg"/><Relationship Id="rId3" Type="http://schemas.openxmlformats.org/officeDocument/2006/relationships/tags" Target="../tags/tag32.xml"/><Relationship Id="rId21" Type="http://schemas.openxmlformats.org/officeDocument/2006/relationships/image" Target="../media/image15.svg"/><Relationship Id="rId7" Type="http://schemas.openxmlformats.org/officeDocument/2006/relationships/tags" Target="../tags/tag36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11.svg"/><Relationship Id="rId2" Type="http://schemas.openxmlformats.org/officeDocument/2006/relationships/tags" Target="../tags/tag31.xml"/><Relationship Id="rId16" Type="http://schemas.openxmlformats.org/officeDocument/2006/relationships/image" Target="../media/image10.svg"/><Relationship Id="rId20" Type="http://schemas.openxmlformats.org/officeDocument/2006/relationships/image" Target="../media/image14.svg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tags" Target="../tags/tag40.xml"/><Relationship Id="rId5" Type="http://schemas.openxmlformats.org/officeDocument/2006/relationships/tags" Target="../tags/tag34.xml"/><Relationship Id="rId15" Type="http://schemas.openxmlformats.org/officeDocument/2006/relationships/chart" Target="../charts/chart1.xml"/><Relationship Id="rId10" Type="http://schemas.openxmlformats.org/officeDocument/2006/relationships/tags" Target="../tags/tag39.xml"/><Relationship Id="rId19" Type="http://schemas.openxmlformats.org/officeDocument/2006/relationships/image" Target="../media/image13.svg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tags" Target="../tags/tag53.xml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2" Type="http://schemas.openxmlformats.org/officeDocument/2006/relationships/tags" Target="../tags/tag42.xml"/><Relationship Id="rId16" Type="http://schemas.openxmlformats.org/officeDocument/2006/relationships/chart" Target="../charts/chart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5" Type="http://schemas.openxmlformats.org/officeDocument/2006/relationships/tags" Target="../tags/tag45.xml"/><Relationship Id="rId15" Type="http://schemas.openxmlformats.org/officeDocument/2006/relationships/notesSlide" Target="../notesSlides/notesSlide8.xml"/><Relationship Id="rId10" Type="http://schemas.openxmlformats.org/officeDocument/2006/relationships/tags" Target="../tags/tag50.xml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C730B-79DC-1D0E-3E87-D44AF0118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2E6352F6-C2C1-0BDE-735F-510B9E6B53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802" r="19802"/>
          <a:stretch>
            <a:fillRect/>
          </a:stretch>
        </p:blipFill>
        <p:spPr>
          <a:xfrm>
            <a:off x="76200" y="76200"/>
            <a:ext cx="12039600" cy="6686550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7F8C251C-46F9-1F80-115F-924B96A6ECB8}"/>
              </a:ext>
            </a:extLst>
          </p:cNvPr>
          <p:cNvSpPr/>
          <p:nvPr/>
        </p:nvSpPr>
        <p:spPr>
          <a:xfrm>
            <a:off x="10048875" y="3124200"/>
            <a:ext cx="403225" cy="304800"/>
          </a:xfrm>
          <a:prstGeom prst="rect">
            <a:avLst/>
          </a:prstGeom>
          <a:noFill/>
          <a:ln w="7620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A2661928-5916-5BBF-6EF2-A64EC3E3A044}"/>
              </a:ext>
            </a:extLst>
          </p:cNvPr>
          <p:cNvCxnSpPr/>
          <p:nvPr/>
        </p:nvCxnSpPr>
        <p:spPr>
          <a:xfrm>
            <a:off x="11239500" y="-1440542"/>
            <a:ext cx="0" cy="65314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8E2B73D-7821-4A4C-B0CD-097B236CFDA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3987376" y="2226129"/>
            <a:ext cx="0" cy="65314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EF2094C-6AC3-84A3-0A4D-BFF58283C3BD}"/>
              </a:ext>
            </a:extLst>
          </p:cNvPr>
          <p:cNvGrpSpPr/>
          <p:nvPr/>
        </p:nvGrpSpPr>
        <p:grpSpPr>
          <a:xfrm>
            <a:off x="8277688" y="7098567"/>
            <a:ext cx="4379817" cy="377123"/>
            <a:chOff x="7715596" y="6115792"/>
            <a:chExt cx="4379817" cy="377123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83898611-F444-C566-F433-F7BAC04172F2}"/>
                </a:ext>
              </a:extLst>
            </p:cNvPr>
            <p:cNvSpPr txBox="1"/>
            <p:nvPr/>
          </p:nvSpPr>
          <p:spPr>
            <a:xfrm>
              <a:off x="7956854" y="6135077"/>
              <a:ext cx="41385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i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Science and Technology Transform Lives.</a:t>
              </a:r>
              <a:endParaRPr lang="zh-CN" alt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图形 9" descr="原子 纯色填充">
              <a:extLst>
                <a:ext uri="{FF2B5EF4-FFF2-40B4-BE49-F238E27FC236}">
                  <a16:creationId xmlns:a16="http://schemas.microsoft.com/office/drawing/2014/main" id="{11E7AD36-B0D9-0B8D-BE19-6551902DCB4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15596" y="6115792"/>
              <a:ext cx="377123" cy="377123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E56F1A0D-8F9A-9456-0844-C4BEFCC85D3D}"/>
              </a:ext>
            </a:extLst>
          </p:cNvPr>
          <p:cNvGrpSpPr/>
          <p:nvPr/>
        </p:nvGrpSpPr>
        <p:grpSpPr>
          <a:xfrm>
            <a:off x="12333430" y="3373352"/>
            <a:ext cx="2996294" cy="584775"/>
            <a:chOff x="9898852" y="3429000"/>
            <a:chExt cx="2996294" cy="584775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B99A2BB-9DF8-CE41-6DAA-F83E9BE45322}"/>
                </a:ext>
              </a:extLst>
            </p:cNvPr>
            <p:cNvSpPr txBox="1"/>
            <p:nvPr/>
          </p:nvSpPr>
          <p:spPr>
            <a:xfrm>
              <a:off x="10356054" y="3429000"/>
              <a:ext cx="2539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chemeClr val="bg1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50000+</a:t>
              </a:r>
            </a:p>
            <a:p>
              <a:r>
                <a:rPr lang="en-US" altLang="zh-CN" sz="1400" dirty="0"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users follow it</a:t>
              </a:r>
              <a:endParaRPr lang="zh-CN" altLang="en-US" sz="1400" dirty="0"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</p:txBody>
        </p:sp>
        <p:pic>
          <p:nvPicPr>
            <p:cNvPr id="14" name="图形 13" descr="客户评价 纯色填充">
              <a:extLst>
                <a:ext uri="{FF2B5EF4-FFF2-40B4-BE49-F238E27FC236}">
                  <a16:creationId xmlns:a16="http://schemas.microsoft.com/office/drawing/2014/main" id="{EEE3D94D-0542-7B43-DF48-DA87C6531EE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98852" y="3518474"/>
              <a:ext cx="457201" cy="457201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53659F59-2EEF-70EA-3F15-6724540DD45F}"/>
              </a:ext>
            </a:extLst>
          </p:cNvPr>
          <p:cNvGrpSpPr/>
          <p:nvPr/>
        </p:nvGrpSpPr>
        <p:grpSpPr>
          <a:xfrm>
            <a:off x="-9835919" y="0"/>
            <a:ext cx="9694489" cy="6762750"/>
            <a:chOff x="39303" y="19050"/>
            <a:chExt cx="9694489" cy="6762750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B5F6BA68-00B6-2758-BA7C-F5E036D3E273}"/>
                </a:ext>
              </a:extLst>
            </p:cNvPr>
            <p:cNvSpPr/>
            <p:nvPr/>
          </p:nvSpPr>
          <p:spPr>
            <a:xfrm>
              <a:off x="39303" y="19050"/>
              <a:ext cx="6156187" cy="6686550"/>
            </a:xfrm>
            <a:custGeom>
              <a:avLst/>
              <a:gdLst>
                <a:gd name="csX0" fmla="*/ 0 w 6156187"/>
                <a:gd name="csY0" fmla="*/ 0 h 6686550"/>
                <a:gd name="csX1" fmla="*/ 6156187 w 6156187"/>
                <a:gd name="csY1" fmla="*/ 0 h 6686550"/>
                <a:gd name="csX2" fmla="*/ 4245807 w 6156187"/>
                <a:gd name="csY2" fmla="*/ 6686550 h 6686550"/>
                <a:gd name="csX3" fmla="*/ 0 w 6156187"/>
                <a:gd name="csY3" fmla="*/ 6686550 h 66865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156187" h="6686550">
                  <a:moveTo>
                    <a:pt x="0" y="0"/>
                  </a:moveTo>
                  <a:lnTo>
                    <a:pt x="6156187" y="0"/>
                  </a:lnTo>
                  <a:lnTo>
                    <a:pt x="4245807" y="6686550"/>
                  </a:lnTo>
                  <a:lnTo>
                    <a:pt x="0" y="6686550"/>
                  </a:lnTo>
                  <a:close/>
                </a:path>
              </a:pathLst>
            </a:cu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EE9EB391-9DF1-3B1C-ABA7-8047056EFC89}"/>
                </a:ext>
              </a:extLst>
            </p:cNvPr>
            <p:cNvSpPr/>
            <p:nvPr/>
          </p:nvSpPr>
          <p:spPr>
            <a:xfrm>
              <a:off x="4316426" y="76200"/>
              <a:ext cx="3701589" cy="6705600"/>
            </a:xfrm>
            <a:custGeom>
              <a:avLst/>
              <a:gdLst>
                <a:gd name="csX0" fmla="*/ 1910380 w 3701589"/>
                <a:gd name="csY0" fmla="*/ 0 h 6686550"/>
                <a:gd name="csX1" fmla="*/ 3701589 w 3701589"/>
                <a:gd name="csY1" fmla="*/ 0 h 6686550"/>
                <a:gd name="csX2" fmla="*/ 1791209 w 3701589"/>
                <a:gd name="csY2" fmla="*/ 6686550 h 6686550"/>
                <a:gd name="csX3" fmla="*/ 0 w 3701589"/>
                <a:gd name="csY3" fmla="*/ 6686550 h 66865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3701589" h="6686550">
                  <a:moveTo>
                    <a:pt x="1910380" y="0"/>
                  </a:moveTo>
                  <a:lnTo>
                    <a:pt x="3701589" y="0"/>
                  </a:lnTo>
                  <a:lnTo>
                    <a:pt x="1791209" y="6686550"/>
                  </a:lnTo>
                  <a:lnTo>
                    <a:pt x="0" y="668655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28000"/>
                  </a:schemeClr>
                </a:gs>
                <a:gs pos="0">
                  <a:schemeClr val="tx1">
                    <a:alpha val="20000"/>
                  </a:schemeClr>
                </a:gs>
              </a:gsLst>
              <a:lin ang="1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0BC0F189-BFD8-3D11-B7DE-401CD48F0765}"/>
                </a:ext>
              </a:extLst>
            </p:cNvPr>
            <p:cNvSpPr/>
            <p:nvPr/>
          </p:nvSpPr>
          <p:spPr>
            <a:xfrm>
              <a:off x="6096000" y="85725"/>
              <a:ext cx="3637792" cy="6686550"/>
            </a:xfrm>
            <a:custGeom>
              <a:avLst/>
              <a:gdLst>
                <a:gd name="csX0" fmla="*/ 1910380 w 3637792"/>
                <a:gd name="csY0" fmla="*/ 0 h 6686550"/>
                <a:gd name="csX1" fmla="*/ 3637792 w 3637792"/>
                <a:gd name="csY1" fmla="*/ 0 h 6686550"/>
                <a:gd name="csX2" fmla="*/ 1727412 w 3637792"/>
                <a:gd name="csY2" fmla="*/ 6686550 h 6686550"/>
                <a:gd name="csX3" fmla="*/ 0 w 3637792"/>
                <a:gd name="csY3" fmla="*/ 6686550 h 66865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3637792" h="6686550">
                  <a:moveTo>
                    <a:pt x="1910380" y="0"/>
                  </a:moveTo>
                  <a:lnTo>
                    <a:pt x="3637792" y="0"/>
                  </a:lnTo>
                  <a:lnTo>
                    <a:pt x="1727412" y="6686550"/>
                  </a:lnTo>
                  <a:lnTo>
                    <a:pt x="0" y="668655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20000"/>
                  </a:schemeClr>
                </a:gs>
                <a:gs pos="0">
                  <a:schemeClr val="tx1">
                    <a:alpha val="2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DFBAC2A-8914-85BF-B503-E995C4CF56AD}"/>
                </a:ext>
              </a:extLst>
            </p:cNvPr>
            <p:cNvSpPr txBox="1"/>
            <p:nvPr/>
          </p:nvSpPr>
          <p:spPr>
            <a:xfrm>
              <a:off x="664029" y="1263715"/>
              <a:ext cx="4906736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dirty="0">
                  <a:latin typeface="华文中宋" panose="02010600040101010101" pitchFamily="2" charset="-122"/>
                  <a:ea typeface="华文中宋" panose="02010600040101010101" pitchFamily="2" charset="-122"/>
                  <a:cs typeface="Cascadia Mono" panose="020B0609020000020004" pitchFamily="49" charset="0"/>
                </a:rPr>
                <a:t>蕉准：端云协同的自演进香蕉智检系统</a:t>
              </a:r>
              <a:endParaRPr lang="en-US" altLang="zh-CN" sz="2800" b="1" dirty="0">
                <a:latin typeface="华文中宋" panose="02010600040101010101" pitchFamily="2" charset="-122"/>
                <a:ea typeface="华文中宋" panose="02010600040101010101" pitchFamily="2" charset="-122"/>
                <a:cs typeface="Cascadia Mono" panose="020B0609020000020004" pitchFamily="49" charset="0"/>
              </a:endParaRPr>
            </a:p>
            <a:p>
              <a:r>
                <a:rPr lang="zh-CN" altLang="zh-CN" b="1" dirty="0">
                  <a:latin typeface="+mn-ea"/>
                </a:rPr>
                <a:t>香蕉成熟度检测系统</a:t>
              </a:r>
              <a:endParaRPr lang="en-US" altLang="zh-CN" b="1" dirty="0">
                <a:latin typeface="+mn-ea"/>
              </a:endParaRPr>
            </a:p>
            <a:p>
              <a:r>
                <a:rPr lang="en-US" altLang="zh-CN" sz="1200" dirty="0">
                  <a:latin typeface="Cascadia Mono" panose="020B0609020000020004" pitchFamily="49" charset="0"/>
                  <a:ea typeface="Cascadia Mono" panose="020B0609020000020004" pitchFamily="49" charset="0"/>
                  <a:cs typeface="Cascadia Mono" panose="020B0609020000020004" pitchFamily="49" charset="0"/>
                </a:rPr>
                <a:t>Banana Maturity Detection System</a:t>
              </a:r>
              <a:endParaRPr lang="zh-CN" altLang="en-US" sz="1200" dirty="0">
                <a:latin typeface="Cascadia Mono" panose="020B0609020000020004" pitchFamily="49" charset="0"/>
                <a:cs typeface="Cascadia Mono" panose="020B0609020000020004" pitchFamily="49" charset="0"/>
              </a:endParaRPr>
            </a:p>
          </p:txBody>
        </p:sp>
        <p:pic>
          <p:nvPicPr>
            <p:cNvPr id="8" name="图形 7" descr="放大镜 纯色填充">
              <a:extLst>
                <a:ext uri="{FF2B5EF4-FFF2-40B4-BE49-F238E27FC236}">
                  <a16:creationId xmlns:a16="http://schemas.microsoft.com/office/drawing/2014/main" id="{0F33C44F-8720-39B1-3C63-E10E11C405E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8883" y="1353957"/>
              <a:ext cx="439262" cy="439262"/>
            </a:xfrm>
            <a:prstGeom prst="rect">
              <a:avLst/>
            </a:prstGeom>
          </p:spPr>
        </p:pic>
        <p:pic>
          <p:nvPicPr>
            <p:cNvPr id="16" name="图形 15" descr="打开的书 纯色填充">
              <a:extLst>
                <a:ext uri="{FF2B5EF4-FFF2-40B4-BE49-F238E27FC236}">
                  <a16:creationId xmlns:a16="http://schemas.microsoft.com/office/drawing/2014/main" id="{D728F061-88AB-C643-7886-4C7B2FC5931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8883" y="3294563"/>
              <a:ext cx="616193" cy="616193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23A81FC3-45C6-C051-C1E8-BDFBC7FD5074}"/>
                </a:ext>
              </a:extLst>
            </p:cNvPr>
            <p:cNvSpPr txBox="1"/>
            <p:nvPr/>
          </p:nvSpPr>
          <p:spPr>
            <a:xfrm>
              <a:off x="844531" y="3462307"/>
              <a:ext cx="2703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latin typeface="+mn-ea"/>
                </a:rPr>
                <a:t>汇报人：李碧锦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2103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任意多边形: 形状 42">
            <a:extLst>
              <a:ext uri="{FF2B5EF4-FFF2-40B4-BE49-F238E27FC236}">
                <a16:creationId xmlns:a16="http://schemas.microsoft.com/office/drawing/2014/main" id="{32E6054F-F92F-4BDF-96BA-9A510EC904A5}"/>
              </a:ext>
            </a:extLst>
          </p:cNvPr>
          <p:cNvSpPr/>
          <p:nvPr/>
        </p:nvSpPr>
        <p:spPr>
          <a:xfrm rot="2649927">
            <a:off x="9392657" y="-4593653"/>
            <a:ext cx="7814664" cy="7819658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20039" y="491703"/>
            <a:ext cx="614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gradFill>
                  <a:gsLst>
                    <a:gs pos="26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  <a:cs typeface="+mn-ea"/>
              </a:rPr>
              <a:t>自演进香蕉智检系统</a:t>
            </a:r>
            <a:r>
              <a:rPr lang="en-US" altLang="zh-CN" sz="3200" dirty="0">
                <a:gradFill>
                  <a:gsLst>
                    <a:gs pos="26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  <a:cs typeface="+mn-ea"/>
              </a:rPr>
              <a:t>-</a:t>
            </a:r>
            <a:r>
              <a:rPr lang="zh-CN" altLang="en-US" sz="3200" dirty="0">
                <a:gradFill>
                  <a:gsLst>
                    <a:gs pos="26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  <a:cs typeface="+mn-ea"/>
              </a:rPr>
              <a:t>系统架构</a:t>
            </a:r>
            <a:endParaRPr lang="zh-CN" altLang="en-US" sz="3200" dirty="0">
              <a:gradFill>
                <a:gsLst>
                  <a:gs pos="26000">
                    <a:schemeClr val="accent1"/>
                  </a:gs>
                  <a:gs pos="100000">
                    <a:schemeClr val="accent3"/>
                  </a:gs>
                </a:gsLst>
                <a:lin ang="5400000" scaled="0"/>
              </a:gradFill>
              <a:latin typeface="+mj-ea"/>
              <a:ea typeface="+mj-ea"/>
              <a:cs typeface="+mn-ea"/>
              <a:sym typeface="HarmonyOS Sans SC" panose="00000500000000000000" charset="-122"/>
            </a:endParaRP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579120" y="1106958"/>
            <a:ext cx="35540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0" y="6608042"/>
            <a:ext cx="12192000" cy="16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684A25F-1A27-84E6-7E13-0EC6BBE8B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658" y="1260958"/>
            <a:ext cx="9476683" cy="5105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18602-8DEF-97EA-902F-82B3356A2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任意多边形: 形状 42">
            <a:extLst>
              <a:ext uri="{FF2B5EF4-FFF2-40B4-BE49-F238E27FC236}">
                <a16:creationId xmlns:a16="http://schemas.microsoft.com/office/drawing/2014/main" id="{FB1F8D0D-7C4B-24DE-8F96-387D27F3F6D0}"/>
              </a:ext>
            </a:extLst>
          </p:cNvPr>
          <p:cNvSpPr/>
          <p:nvPr/>
        </p:nvSpPr>
        <p:spPr>
          <a:xfrm rot="2649927">
            <a:off x="9392657" y="-4593653"/>
            <a:ext cx="7814664" cy="7819658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B4D6F2A-F4F4-6D67-2985-07BF254CE9C9}"/>
              </a:ext>
            </a:extLst>
          </p:cNvPr>
          <p:cNvSpPr txBox="1"/>
          <p:nvPr/>
        </p:nvSpPr>
        <p:spPr>
          <a:xfrm>
            <a:off x="320039" y="491703"/>
            <a:ext cx="614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gradFill>
                  <a:gsLst>
                    <a:gs pos="26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cs typeface="+mn-ea"/>
              </a:rPr>
              <a:t>自演进香蕉智检系统</a:t>
            </a:r>
            <a:r>
              <a:rPr lang="en-US" altLang="zh-CN" sz="3200" dirty="0">
                <a:gradFill>
                  <a:gsLst>
                    <a:gs pos="26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  <a:cs typeface="+mn-ea"/>
              </a:rPr>
              <a:t>-</a:t>
            </a:r>
            <a:r>
              <a:rPr lang="zh-CN" altLang="en-US" sz="3200" dirty="0">
                <a:gradFill>
                  <a:gsLst>
                    <a:gs pos="26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  <a:cs typeface="+mn-ea"/>
              </a:rPr>
              <a:t>设计技术</a:t>
            </a:r>
            <a:endParaRPr lang="zh-CN" altLang="en-US" sz="3200" dirty="0">
              <a:gradFill>
                <a:gsLst>
                  <a:gs pos="26000">
                    <a:schemeClr val="accent1"/>
                  </a:gs>
                  <a:gs pos="100000">
                    <a:schemeClr val="accent3"/>
                  </a:gs>
                </a:gsLst>
                <a:lin ang="5400000" scaled="0"/>
              </a:gradFill>
              <a:latin typeface="+mj-ea"/>
              <a:ea typeface="+mj-ea"/>
              <a:cs typeface="+mn-ea"/>
              <a:sym typeface="HarmonyOS Sans SC" panose="00000500000000000000" charset="-122"/>
            </a:endParaRP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D601BE5A-6454-9AE9-9628-83E27F4BE3AA}"/>
              </a:ext>
            </a:extLst>
          </p:cNvPr>
          <p:cNvCxnSpPr/>
          <p:nvPr/>
        </p:nvCxnSpPr>
        <p:spPr>
          <a:xfrm>
            <a:off x="579120" y="1106958"/>
            <a:ext cx="35540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矩形 40">
            <a:extLst>
              <a:ext uri="{FF2B5EF4-FFF2-40B4-BE49-F238E27FC236}">
                <a16:creationId xmlns:a16="http://schemas.microsoft.com/office/drawing/2014/main" id="{4FBCB23E-F9A7-62F8-09F4-0276180789E6}"/>
              </a:ext>
            </a:extLst>
          </p:cNvPr>
          <p:cNvSpPr/>
          <p:nvPr/>
        </p:nvSpPr>
        <p:spPr>
          <a:xfrm>
            <a:off x="0" y="6608042"/>
            <a:ext cx="12192000" cy="16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6395DF4-194B-8B76-024C-D862B655B85C}"/>
              </a:ext>
            </a:extLst>
          </p:cNvPr>
          <p:cNvGrpSpPr/>
          <p:nvPr/>
        </p:nvGrpSpPr>
        <p:grpSpPr>
          <a:xfrm>
            <a:off x="684397" y="997764"/>
            <a:ext cx="10928483" cy="5558637"/>
            <a:chOff x="623888" y="1459082"/>
            <a:chExt cx="10928483" cy="55040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FB72287F-1C74-9D92-843C-9ADD9AF6F937}"/>
                </a:ext>
              </a:extLst>
            </p:cNvPr>
            <p:cNvSpPr/>
            <p:nvPr/>
          </p:nvSpPr>
          <p:spPr>
            <a:xfrm>
              <a:off x="623888" y="1888335"/>
              <a:ext cx="10928483" cy="5074767"/>
            </a:xfrm>
            <a:prstGeom prst="roundRect">
              <a:avLst>
                <a:gd name="adj" fmla="val 5283"/>
              </a:avLst>
            </a:prstGeom>
            <a:solidFill>
              <a:schemeClr val="tx2">
                <a:lumMod val="20000"/>
                <a:lumOff val="80000"/>
              </a:schemeClr>
            </a:solidFill>
            <a:ln w="12700" cap="flat" cmpd="sng" algn="ctr">
              <a:gradFill>
                <a:gsLst>
                  <a:gs pos="0">
                    <a:srgbClr val="016DFF"/>
                  </a:gs>
                  <a:gs pos="100000">
                    <a:srgbClr val="016DFF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81000" dist="38100" dir="16200000" rotWithShape="0">
                <a:srgbClr val="A6B3C6">
                  <a:alpha val="1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cs typeface="+mn-cs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2259CFD-A71C-5F6A-FEE1-7188405C9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53581" y="1459082"/>
              <a:ext cx="10068268" cy="835780"/>
            </a:xfrm>
            <a:prstGeom prst="rect">
              <a:avLst/>
            </a:prstGeom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87DC3F57-D2FC-8283-A3C5-B26A1E2915E1}"/>
              </a:ext>
            </a:extLst>
          </p:cNvPr>
          <p:cNvSpPr txBox="1"/>
          <p:nvPr/>
        </p:nvSpPr>
        <p:spPr>
          <a:xfrm>
            <a:off x="1852444" y="1957515"/>
            <a:ext cx="8591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     </a:t>
            </a:r>
            <a:r>
              <a:rPr lang="zh-CN" altLang="en-US" b="1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  <a:cs typeface="Arial" panose="020B0604020202020204" pitchFamily="34" charset="0"/>
              </a:rPr>
              <a:t>本系统基于 </a:t>
            </a:r>
            <a:r>
              <a:rPr lang="en-US" altLang="zh-CN" b="1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  <a:cs typeface="Arial" panose="020B0604020202020204" pitchFamily="34" charset="0"/>
              </a:rPr>
              <a:t>YOLO </a:t>
            </a:r>
            <a:r>
              <a:rPr lang="zh-CN" altLang="en-US" b="1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  <a:cs typeface="Arial" panose="020B0604020202020204" pitchFamily="34" charset="0"/>
              </a:rPr>
              <a:t>目标检测模型和 </a:t>
            </a:r>
            <a:r>
              <a:rPr lang="en-US" altLang="zh-CN" b="1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  <a:cs typeface="Arial" panose="020B0604020202020204" pitchFamily="34" charset="0"/>
              </a:rPr>
              <a:t>Django </a:t>
            </a:r>
            <a:r>
              <a:rPr lang="zh-CN" altLang="en-US" b="1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  <a:cs typeface="Arial" panose="020B0604020202020204" pitchFamily="34" charset="0"/>
              </a:rPr>
              <a:t>框架实现，完成了香蕉成熟度的智能识别、结果展示  与日志记录。同时结合人工纠错和增量训练机制，形成“检测</a:t>
            </a:r>
            <a:r>
              <a:rPr lang="en-US" altLang="zh-CN" b="1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  <a:cs typeface="Arial" panose="020B0604020202020204" pitchFamily="34" charset="0"/>
              </a:rPr>
              <a:t>—</a:t>
            </a:r>
            <a:r>
              <a:rPr lang="zh-CN" altLang="en-US" b="1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  <a:cs typeface="Arial" panose="020B0604020202020204" pitchFamily="34" charset="0"/>
              </a:rPr>
              <a:t>纠错</a:t>
            </a:r>
            <a:r>
              <a:rPr lang="en-US" altLang="zh-CN" b="1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  <a:cs typeface="Arial" panose="020B0604020202020204" pitchFamily="34" charset="0"/>
              </a:rPr>
              <a:t>—</a:t>
            </a:r>
            <a:r>
              <a:rPr lang="zh-CN" altLang="en-US" b="1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  <a:cs typeface="Arial" panose="020B0604020202020204" pitchFamily="34" charset="0"/>
              </a:rPr>
              <a:t>优化”的闭环，不断提升模型的识别准确性和应用效果。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07E8BC0-D303-5FB9-8A4F-FB3B50030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90" y="3081834"/>
            <a:ext cx="2705944" cy="29704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B1F08CC-F3BD-B710-A441-DD2265339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9727" y="3081834"/>
            <a:ext cx="2617968" cy="29542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9432884-2A0C-D0DC-0D63-FADC887FE8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850" y="3081834"/>
            <a:ext cx="3129680" cy="297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85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5FE253-8AE2-8A9F-84A9-5ADDED141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8ABAEC47-47E5-B305-80D5-C9E1166E9D6A}"/>
              </a:ext>
            </a:extLst>
          </p:cNvPr>
          <p:cNvSpPr/>
          <p:nvPr/>
        </p:nvSpPr>
        <p:spPr>
          <a:xfrm>
            <a:off x="-1269" y="893445"/>
            <a:ext cx="12192000" cy="4599737"/>
          </a:xfrm>
          <a:prstGeom prst="rect">
            <a:avLst/>
          </a:pr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2C2E0F30-C2EC-5B15-F1ED-1C7D17B0C49A}"/>
              </a:ext>
            </a:extLst>
          </p:cNvPr>
          <p:cNvGrpSpPr/>
          <p:nvPr/>
        </p:nvGrpSpPr>
        <p:grpSpPr>
          <a:xfrm flipH="1">
            <a:off x="11667868" y="1920874"/>
            <a:ext cx="132080" cy="1776095"/>
            <a:chOff x="574149" y="1145625"/>
            <a:chExt cx="235934" cy="2449068"/>
          </a:xfrm>
        </p:grpSpPr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451A4DC1-D7AD-D7A3-B056-4FFCF36CF183}"/>
                </a:ext>
              </a:extLst>
            </p:cNvPr>
            <p:cNvSpPr/>
            <p:nvPr/>
          </p:nvSpPr>
          <p:spPr>
            <a:xfrm>
              <a:off x="574149" y="2352157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4 h 36004"/>
                <a:gd name="connsiteX3" fmla="*/ 0 w 235934"/>
                <a:gd name="connsiteY3" fmla="*/ 36004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4"/>
                  </a:lnTo>
                  <a:lnTo>
                    <a:pt x="0" y="3600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39EF0217-F59C-7CB6-F779-E47B9FFA6E6F}"/>
                </a:ext>
              </a:extLst>
            </p:cNvPr>
            <p:cNvSpPr/>
            <p:nvPr/>
          </p:nvSpPr>
          <p:spPr>
            <a:xfrm>
              <a:off x="574149" y="2265384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3150538B-2762-43A7-472C-36F53760DC90}"/>
                </a:ext>
              </a:extLst>
            </p:cNvPr>
            <p:cNvSpPr/>
            <p:nvPr/>
          </p:nvSpPr>
          <p:spPr>
            <a:xfrm>
              <a:off x="574149" y="217251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4EE40460-4707-BEC8-0401-8775F72D2E99}"/>
                </a:ext>
              </a:extLst>
            </p:cNvPr>
            <p:cNvSpPr/>
            <p:nvPr/>
          </p:nvSpPr>
          <p:spPr>
            <a:xfrm>
              <a:off x="574149" y="2079742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AA25199A-0938-FEBE-82BC-3678C0C6011C}"/>
                </a:ext>
              </a:extLst>
            </p:cNvPr>
            <p:cNvSpPr/>
            <p:nvPr/>
          </p:nvSpPr>
          <p:spPr>
            <a:xfrm>
              <a:off x="574149" y="1986969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F9399DA2-DF40-977B-D060-79BB804869F2}"/>
                </a:ext>
              </a:extLst>
            </p:cNvPr>
            <p:cNvSpPr/>
            <p:nvPr/>
          </p:nvSpPr>
          <p:spPr>
            <a:xfrm>
              <a:off x="574149" y="1894100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98E2EA2B-0777-98EE-2824-9565F93FA392}"/>
                </a:ext>
              </a:extLst>
            </p:cNvPr>
            <p:cNvSpPr/>
            <p:nvPr/>
          </p:nvSpPr>
          <p:spPr>
            <a:xfrm>
              <a:off x="574149" y="180132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9D5CFD2C-2A0F-995D-DFDA-B02142B52488}"/>
                </a:ext>
              </a:extLst>
            </p:cNvPr>
            <p:cNvSpPr/>
            <p:nvPr/>
          </p:nvSpPr>
          <p:spPr>
            <a:xfrm>
              <a:off x="574149" y="1708458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19D66648-43A1-5B9B-0CE8-5BBA3DAC5093}"/>
                </a:ext>
              </a:extLst>
            </p:cNvPr>
            <p:cNvSpPr/>
            <p:nvPr/>
          </p:nvSpPr>
          <p:spPr>
            <a:xfrm>
              <a:off x="574149" y="1615684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82D3486A-F527-2BA1-7B88-8833221CC83F}"/>
                </a:ext>
              </a:extLst>
            </p:cNvPr>
            <p:cNvSpPr/>
            <p:nvPr/>
          </p:nvSpPr>
          <p:spPr>
            <a:xfrm>
              <a:off x="574149" y="1522911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C8B48510-5562-7652-54A9-25BCAE741C5D}"/>
                </a:ext>
              </a:extLst>
            </p:cNvPr>
            <p:cNvSpPr/>
            <p:nvPr/>
          </p:nvSpPr>
          <p:spPr>
            <a:xfrm>
              <a:off x="574149" y="1430042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34B1DB08-DBC6-0723-CE48-137A9D695F97}"/>
                </a:ext>
              </a:extLst>
            </p:cNvPr>
            <p:cNvSpPr/>
            <p:nvPr/>
          </p:nvSpPr>
          <p:spPr>
            <a:xfrm>
              <a:off x="574149" y="1337268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498A211-D4AA-34BB-A648-188681163AFD}"/>
                </a:ext>
              </a:extLst>
            </p:cNvPr>
            <p:cNvSpPr/>
            <p:nvPr/>
          </p:nvSpPr>
          <p:spPr>
            <a:xfrm>
              <a:off x="574149" y="1244495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7055FE2E-5447-85C6-2ACF-136A1BB1E7EF}"/>
                </a:ext>
              </a:extLst>
            </p:cNvPr>
            <p:cNvSpPr/>
            <p:nvPr/>
          </p:nvSpPr>
          <p:spPr>
            <a:xfrm>
              <a:off x="574149" y="1145625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5 h 36004"/>
                <a:gd name="connsiteX3" fmla="*/ 0 w 235934"/>
                <a:gd name="connsiteY3" fmla="*/ 36005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5"/>
                  </a:lnTo>
                  <a:lnTo>
                    <a:pt x="0" y="36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025EB9E2-228E-D353-1364-18F3F4B63E46}"/>
                </a:ext>
              </a:extLst>
            </p:cNvPr>
            <p:cNvSpPr/>
            <p:nvPr/>
          </p:nvSpPr>
          <p:spPr>
            <a:xfrm>
              <a:off x="574149" y="2451027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EF8265DE-7FE8-1FB4-D195-8A6A8B8C682E}"/>
                </a:ext>
              </a:extLst>
            </p:cNvPr>
            <p:cNvSpPr/>
            <p:nvPr/>
          </p:nvSpPr>
          <p:spPr>
            <a:xfrm>
              <a:off x="574149" y="2543800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74E5B625-9701-D3AE-89EB-4686585F1E7F}"/>
                </a:ext>
              </a:extLst>
            </p:cNvPr>
            <p:cNvSpPr/>
            <p:nvPr/>
          </p:nvSpPr>
          <p:spPr>
            <a:xfrm>
              <a:off x="574149" y="2636574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44E05AEE-57AC-3CCA-E601-7AAF7048402C}"/>
                </a:ext>
              </a:extLst>
            </p:cNvPr>
            <p:cNvSpPr/>
            <p:nvPr/>
          </p:nvSpPr>
          <p:spPr>
            <a:xfrm>
              <a:off x="574149" y="2729442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8D8795CA-D7F1-F48D-7198-8B428C1B9EF0}"/>
                </a:ext>
              </a:extLst>
            </p:cNvPr>
            <p:cNvSpPr/>
            <p:nvPr/>
          </p:nvSpPr>
          <p:spPr>
            <a:xfrm>
              <a:off x="574149" y="282221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8C506724-1A20-113D-65D2-AA3C4FC6E13A}"/>
                </a:ext>
              </a:extLst>
            </p:cNvPr>
            <p:cNvSpPr/>
            <p:nvPr/>
          </p:nvSpPr>
          <p:spPr>
            <a:xfrm>
              <a:off x="574149" y="2914989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58B09710-9B18-FA3C-49AF-CCE3449FC48B}"/>
                </a:ext>
              </a:extLst>
            </p:cNvPr>
            <p:cNvSpPr/>
            <p:nvPr/>
          </p:nvSpPr>
          <p:spPr>
            <a:xfrm>
              <a:off x="574149" y="3007858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6E6403B6-5454-7B44-D94C-072CF1708F55}"/>
                </a:ext>
              </a:extLst>
            </p:cNvPr>
            <p:cNvSpPr/>
            <p:nvPr/>
          </p:nvSpPr>
          <p:spPr>
            <a:xfrm>
              <a:off x="574149" y="3100632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85098841-CAD1-D6D9-1982-4A8CE3ED7360}"/>
                </a:ext>
              </a:extLst>
            </p:cNvPr>
            <p:cNvSpPr/>
            <p:nvPr/>
          </p:nvSpPr>
          <p:spPr>
            <a:xfrm>
              <a:off x="574149" y="3193500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9C4BF67E-BAFD-BF69-5B3C-B03F2EC6C191}"/>
                </a:ext>
              </a:extLst>
            </p:cNvPr>
            <p:cNvSpPr/>
            <p:nvPr/>
          </p:nvSpPr>
          <p:spPr>
            <a:xfrm>
              <a:off x="574149" y="3286274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C37FA5B3-8190-CE8F-F020-FFD159111774}"/>
                </a:ext>
              </a:extLst>
            </p:cNvPr>
            <p:cNvSpPr/>
            <p:nvPr/>
          </p:nvSpPr>
          <p:spPr>
            <a:xfrm>
              <a:off x="574149" y="3379047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907440F2-5BC3-9FB8-2D8F-3A0D8815DC42}"/>
                </a:ext>
              </a:extLst>
            </p:cNvPr>
            <p:cNvSpPr/>
            <p:nvPr/>
          </p:nvSpPr>
          <p:spPr>
            <a:xfrm>
              <a:off x="574149" y="3471916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26FA9017-29A2-AFFF-33EF-509A3D0D9E29}"/>
                </a:ext>
              </a:extLst>
            </p:cNvPr>
            <p:cNvSpPr/>
            <p:nvPr/>
          </p:nvSpPr>
          <p:spPr>
            <a:xfrm>
              <a:off x="574149" y="3558689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4 h 36004"/>
                <a:gd name="connsiteX3" fmla="*/ 0 w 235934"/>
                <a:gd name="connsiteY3" fmla="*/ 36004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4"/>
                  </a:lnTo>
                  <a:lnTo>
                    <a:pt x="0" y="3600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B3348C09-D779-2812-E2EC-8D927EA18054}"/>
              </a:ext>
            </a:extLst>
          </p:cNvPr>
          <p:cNvGrpSpPr/>
          <p:nvPr/>
        </p:nvGrpSpPr>
        <p:grpSpPr>
          <a:xfrm flipH="1">
            <a:off x="326012" y="1862296"/>
            <a:ext cx="132080" cy="1776095"/>
            <a:chOff x="574149" y="1145625"/>
            <a:chExt cx="235934" cy="2449068"/>
          </a:xfrm>
        </p:grpSpPr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D0F42679-A705-895D-42ED-CE36FBD63DB5}"/>
                </a:ext>
              </a:extLst>
            </p:cNvPr>
            <p:cNvSpPr/>
            <p:nvPr/>
          </p:nvSpPr>
          <p:spPr>
            <a:xfrm>
              <a:off x="574149" y="2352157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4 h 36004"/>
                <a:gd name="connsiteX3" fmla="*/ 0 w 235934"/>
                <a:gd name="connsiteY3" fmla="*/ 36004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4"/>
                  </a:lnTo>
                  <a:lnTo>
                    <a:pt x="0" y="3600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AB827E88-1242-5BCD-A957-1F1C1C4B54D7}"/>
                </a:ext>
              </a:extLst>
            </p:cNvPr>
            <p:cNvSpPr/>
            <p:nvPr/>
          </p:nvSpPr>
          <p:spPr>
            <a:xfrm>
              <a:off x="574149" y="2265384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E618FB42-401F-8F9E-F200-72EB5451824B}"/>
                </a:ext>
              </a:extLst>
            </p:cNvPr>
            <p:cNvSpPr/>
            <p:nvPr/>
          </p:nvSpPr>
          <p:spPr>
            <a:xfrm>
              <a:off x="574149" y="217251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FC64BE6C-BD53-093B-3FE4-7B07094E2DC8}"/>
                </a:ext>
              </a:extLst>
            </p:cNvPr>
            <p:cNvSpPr/>
            <p:nvPr/>
          </p:nvSpPr>
          <p:spPr>
            <a:xfrm>
              <a:off x="574149" y="2079742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D333C6E9-FC7F-E1BF-7AE7-6D22E5DD6FAF}"/>
                </a:ext>
              </a:extLst>
            </p:cNvPr>
            <p:cNvSpPr/>
            <p:nvPr/>
          </p:nvSpPr>
          <p:spPr>
            <a:xfrm>
              <a:off x="574149" y="1986969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C9F7627F-7325-E364-1180-7EB1168A6736}"/>
                </a:ext>
              </a:extLst>
            </p:cNvPr>
            <p:cNvSpPr/>
            <p:nvPr/>
          </p:nvSpPr>
          <p:spPr>
            <a:xfrm>
              <a:off x="574149" y="1894100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31351CF7-6F5D-84DD-06B3-6D9ED2DEB0D7}"/>
                </a:ext>
              </a:extLst>
            </p:cNvPr>
            <p:cNvSpPr/>
            <p:nvPr/>
          </p:nvSpPr>
          <p:spPr>
            <a:xfrm>
              <a:off x="574149" y="180132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2CEF056A-26FF-91F8-2C5B-5EA3D9FF88E3}"/>
                </a:ext>
              </a:extLst>
            </p:cNvPr>
            <p:cNvSpPr/>
            <p:nvPr/>
          </p:nvSpPr>
          <p:spPr>
            <a:xfrm>
              <a:off x="574149" y="1708458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8CAF7AE8-6B60-BC4A-918B-1F1ED4CBBD6F}"/>
                </a:ext>
              </a:extLst>
            </p:cNvPr>
            <p:cNvSpPr/>
            <p:nvPr/>
          </p:nvSpPr>
          <p:spPr>
            <a:xfrm>
              <a:off x="574149" y="1615684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3A7A8FBB-713B-7085-E452-EFD8B0DECE2F}"/>
                </a:ext>
              </a:extLst>
            </p:cNvPr>
            <p:cNvSpPr/>
            <p:nvPr/>
          </p:nvSpPr>
          <p:spPr>
            <a:xfrm>
              <a:off x="574149" y="1522911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9055E152-5AD6-1648-D96F-4FFC47A24F71}"/>
                </a:ext>
              </a:extLst>
            </p:cNvPr>
            <p:cNvSpPr/>
            <p:nvPr/>
          </p:nvSpPr>
          <p:spPr>
            <a:xfrm>
              <a:off x="574149" y="1430042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E763BCEA-EBD3-7C29-0526-339DF1189498}"/>
                </a:ext>
              </a:extLst>
            </p:cNvPr>
            <p:cNvSpPr/>
            <p:nvPr/>
          </p:nvSpPr>
          <p:spPr>
            <a:xfrm>
              <a:off x="574149" y="1337268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BCBFCB4D-51BD-7FDF-5495-AC60C42EE138}"/>
                </a:ext>
              </a:extLst>
            </p:cNvPr>
            <p:cNvSpPr/>
            <p:nvPr/>
          </p:nvSpPr>
          <p:spPr>
            <a:xfrm>
              <a:off x="574149" y="1244495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AB07C0D1-6EF2-AD34-EEA9-44F057DBC2F4}"/>
                </a:ext>
              </a:extLst>
            </p:cNvPr>
            <p:cNvSpPr/>
            <p:nvPr/>
          </p:nvSpPr>
          <p:spPr>
            <a:xfrm>
              <a:off x="574149" y="1145625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5 h 36004"/>
                <a:gd name="connsiteX3" fmla="*/ 0 w 235934"/>
                <a:gd name="connsiteY3" fmla="*/ 36005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5"/>
                  </a:lnTo>
                  <a:lnTo>
                    <a:pt x="0" y="36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1C97C4B4-3207-E1F8-13EE-BB4BBA5B6F64}"/>
                </a:ext>
              </a:extLst>
            </p:cNvPr>
            <p:cNvSpPr/>
            <p:nvPr/>
          </p:nvSpPr>
          <p:spPr>
            <a:xfrm>
              <a:off x="574149" y="2451027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D2176865-C798-0EAB-1D4F-75044BAB93B7}"/>
                </a:ext>
              </a:extLst>
            </p:cNvPr>
            <p:cNvSpPr/>
            <p:nvPr/>
          </p:nvSpPr>
          <p:spPr>
            <a:xfrm>
              <a:off x="574149" y="2543800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A59AE82F-FC50-42C2-37FC-E41FB9226D17}"/>
                </a:ext>
              </a:extLst>
            </p:cNvPr>
            <p:cNvSpPr/>
            <p:nvPr/>
          </p:nvSpPr>
          <p:spPr>
            <a:xfrm>
              <a:off x="574149" y="2636574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BB4AB99D-EA61-4A02-A2A7-458741D39C56}"/>
                </a:ext>
              </a:extLst>
            </p:cNvPr>
            <p:cNvSpPr/>
            <p:nvPr/>
          </p:nvSpPr>
          <p:spPr>
            <a:xfrm>
              <a:off x="574149" y="2729442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49DF168C-6351-FC3E-D223-6C1CD8BCA0CA}"/>
                </a:ext>
              </a:extLst>
            </p:cNvPr>
            <p:cNvSpPr/>
            <p:nvPr/>
          </p:nvSpPr>
          <p:spPr>
            <a:xfrm>
              <a:off x="574149" y="282221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56163666-6FD5-F536-83E0-AB69DFF48A5F}"/>
                </a:ext>
              </a:extLst>
            </p:cNvPr>
            <p:cNvSpPr/>
            <p:nvPr/>
          </p:nvSpPr>
          <p:spPr>
            <a:xfrm>
              <a:off x="574149" y="2914989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E00D09F5-D810-6313-7239-B265CE8AD212}"/>
                </a:ext>
              </a:extLst>
            </p:cNvPr>
            <p:cNvSpPr/>
            <p:nvPr/>
          </p:nvSpPr>
          <p:spPr>
            <a:xfrm>
              <a:off x="574149" y="3007858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1F72AF44-B286-0F26-BB50-B36DAF6E1708}"/>
                </a:ext>
              </a:extLst>
            </p:cNvPr>
            <p:cNvSpPr/>
            <p:nvPr/>
          </p:nvSpPr>
          <p:spPr>
            <a:xfrm>
              <a:off x="574149" y="3100632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AA6AE88E-1E52-D9BE-6F48-7F990107CE6D}"/>
                </a:ext>
              </a:extLst>
            </p:cNvPr>
            <p:cNvSpPr/>
            <p:nvPr/>
          </p:nvSpPr>
          <p:spPr>
            <a:xfrm>
              <a:off x="574149" y="3193500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FF134D92-C966-2B0B-F9B3-075343B85C9B}"/>
                </a:ext>
              </a:extLst>
            </p:cNvPr>
            <p:cNvSpPr/>
            <p:nvPr/>
          </p:nvSpPr>
          <p:spPr>
            <a:xfrm>
              <a:off x="574149" y="3286274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63346EBD-EACD-E927-67D4-FA079C0B8E1E}"/>
                </a:ext>
              </a:extLst>
            </p:cNvPr>
            <p:cNvSpPr/>
            <p:nvPr/>
          </p:nvSpPr>
          <p:spPr>
            <a:xfrm>
              <a:off x="574149" y="3379047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104B24B2-8C06-632F-A493-A2BD15D201E2}"/>
                </a:ext>
              </a:extLst>
            </p:cNvPr>
            <p:cNvSpPr/>
            <p:nvPr/>
          </p:nvSpPr>
          <p:spPr>
            <a:xfrm>
              <a:off x="574149" y="3471916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3DEEA7E1-7EDE-D6CD-1BA8-05ED17598E48}"/>
                </a:ext>
              </a:extLst>
            </p:cNvPr>
            <p:cNvSpPr/>
            <p:nvPr/>
          </p:nvSpPr>
          <p:spPr>
            <a:xfrm>
              <a:off x="574149" y="3558689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4 h 36004"/>
                <a:gd name="connsiteX3" fmla="*/ 0 w 235934"/>
                <a:gd name="connsiteY3" fmla="*/ 36004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4"/>
                  </a:lnTo>
                  <a:lnTo>
                    <a:pt x="0" y="3600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413B5A0-A60A-1CC5-0473-B6702A79F2BA}"/>
              </a:ext>
            </a:extLst>
          </p:cNvPr>
          <p:cNvSpPr txBox="1"/>
          <p:nvPr/>
        </p:nvSpPr>
        <p:spPr>
          <a:xfrm>
            <a:off x="2004001" y="2809724"/>
            <a:ext cx="8180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spc="3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HarmonyOS Sans SC" panose="00000500000000000000" charset="-122"/>
                <a:sym typeface="Arial" panose="020B0604020202020204" pitchFamily="34" charset="0"/>
              </a:rPr>
              <a:t>系统设计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5A48A63-780A-FFA5-58BD-096CCC6C10F4}"/>
              </a:ext>
            </a:extLst>
          </p:cNvPr>
          <p:cNvSpPr txBox="1"/>
          <p:nvPr/>
        </p:nvSpPr>
        <p:spPr>
          <a:xfrm>
            <a:off x="3465971" y="1868509"/>
            <a:ext cx="5194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300" dirty="0">
                <a:solidFill>
                  <a:schemeClr val="bg1"/>
                </a:solidFill>
                <a:latin typeface="+mj-ea"/>
                <a:ea typeface="+mj-ea"/>
                <a:cs typeface="HarmonyOS Sans SC" panose="00000500000000000000" charset="-122"/>
                <a:sym typeface="Arial" panose="020B0604020202020204" pitchFamily="34" charset="0"/>
              </a:rPr>
              <a:t>PART THREE</a:t>
            </a:r>
            <a:endParaRPr lang="zh-CN" altLang="en-US" sz="4000" b="1" spc="300" dirty="0">
              <a:solidFill>
                <a:schemeClr val="bg1"/>
              </a:solidFill>
              <a:latin typeface="+mj-ea"/>
              <a:ea typeface="+mj-ea"/>
              <a:cs typeface="HarmonyOS Sans SC" panose="00000500000000000000" charset="-122"/>
              <a:sym typeface="Arial" panose="020B0604020202020204" pitchFamily="34" charset="0"/>
            </a:endParaRPr>
          </a:p>
        </p:txBody>
      </p:sp>
      <p:sp useBgFill="1">
        <p:nvSpPr>
          <p:cNvPr id="20" name="任意多边形: 形状 19">
            <a:extLst>
              <a:ext uri="{FF2B5EF4-FFF2-40B4-BE49-F238E27FC236}">
                <a16:creationId xmlns:a16="http://schemas.microsoft.com/office/drawing/2014/main" id="{A69E38AC-5693-3501-86AE-4DC7A0EC6D0C}"/>
              </a:ext>
            </a:extLst>
          </p:cNvPr>
          <p:cNvSpPr/>
          <p:nvPr/>
        </p:nvSpPr>
        <p:spPr>
          <a:xfrm rot="8090993">
            <a:off x="1545207" y="-1290442"/>
            <a:ext cx="9035545" cy="9041320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4BAB87E-22D1-8857-0F6B-E6A27EFB8746}"/>
              </a:ext>
            </a:extLst>
          </p:cNvPr>
          <p:cNvGrpSpPr/>
          <p:nvPr/>
        </p:nvGrpSpPr>
        <p:grpSpPr>
          <a:xfrm>
            <a:off x="8543119" y="4868496"/>
            <a:ext cx="2874010" cy="76200"/>
            <a:chOff x="7896156" y="4853463"/>
            <a:chExt cx="2874010" cy="7620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DA748786-3F87-BC6B-91E9-B95BEFA696FD}"/>
                </a:ext>
              </a:extLst>
            </p:cNvPr>
            <p:cNvSpPr/>
            <p:nvPr/>
          </p:nvSpPr>
          <p:spPr>
            <a:xfrm flipH="1">
              <a:off x="1068507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7604CA0-0A95-02F4-30D5-A3B0C2A75FF7}"/>
                </a:ext>
              </a:extLst>
            </p:cNvPr>
            <p:cNvSpPr/>
            <p:nvPr/>
          </p:nvSpPr>
          <p:spPr>
            <a:xfrm flipH="1">
              <a:off x="789615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3355C13-F14A-7B3C-CE1F-2C0BF8AEA6FD}"/>
                </a:ext>
              </a:extLst>
            </p:cNvPr>
            <p:cNvSpPr/>
            <p:nvPr/>
          </p:nvSpPr>
          <p:spPr>
            <a:xfrm flipH="1">
              <a:off x="882579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FBAD3D7-90BE-E3A4-6E6D-4B4FBA2430DD}"/>
                </a:ext>
              </a:extLst>
            </p:cNvPr>
            <p:cNvSpPr/>
            <p:nvPr/>
          </p:nvSpPr>
          <p:spPr>
            <a:xfrm flipH="1">
              <a:off x="975543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4947D29-7F9F-2BA5-C539-DE08D366D18D}"/>
              </a:ext>
            </a:extLst>
          </p:cNvPr>
          <p:cNvGrpSpPr/>
          <p:nvPr/>
        </p:nvGrpSpPr>
        <p:grpSpPr>
          <a:xfrm>
            <a:off x="530437" y="4815071"/>
            <a:ext cx="2874010" cy="76200"/>
            <a:chOff x="8825796" y="4853463"/>
            <a:chExt cx="2874010" cy="7620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0418303-A52F-3F60-809D-ED46824A0229}"/>
                </a:ext>
              </a:extLst>
            </p:cNvPr>
            <p:cNvSpPr/>
            <p:nvPr/>
          </p:nvSpPr>
          <p:spPr>
            <a:xfrm flipH="1">
              <a:off x="1068507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77F1DBAC-C87E-29B3-0C6F-1696C5594925}"/>
                </a:ext>
              </a:extLst>
            </p:cNvPr>
            <p:cNvSpPr/>
            <p:nvPr/>
          </p:nvSpPr>
          <p:spPr>
            <a:xfrm flipH="1">
              <a:off x="1161471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25F491C-D52C-E7BC-424A-EBA935716C2A}"/>
                </a:ext>
              </a:extLst>
            </p:cNvPr>
            <p:cNvSpPr/>
            <p:nvPr/>
          </p:nvSpPr>
          <p:spPr>
            <a:xfrm flipH="1">
              <a:off x="882579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C8216BD0-37F3-A082-1C3B-D09A21DFFACB}"/>
                </a:ext>
              </a:extLst>
            </p:cNvPr>
            <p:cNvSpPr/>
            <p:nvPr/>
          </p:nvSpPr>
          <p:spPr>
            <a:xfrm flipH="1">
              <a:off x="975543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</p:grpSp>
      <p:pic>
        <p:nvPicPr>
          <p:cNvPr id="6" name="图形 5" descr="放大镜 纯色填充">
            <a:extLst>
              <a:ext uri="{FF2B5EF4-FFF2-40B4-BE49-F238E27FC236}">
                <a16:creationId xmlns:a16="http://schemas.microsoft.com/office/drawing/2014/main" id="{B51F9991-1221-456C-9909-4FAF12E4A2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461" y="249374"/>
            <a:ext cx="439262" cy="43926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AB924AE-5F86-7A17-ED61-D548320020D8}"/>
              </a:ext>
            </a:extLst>
          </p:cNvPr>
          <p:cNvSpPr txBox="1"/>
          <p:nvPr/>
        </p:nvSpPr>
        <p:spPr>
          <a:xfrm>
            <a:off x="586494" y="233462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蕉准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8CF64432-5E3C-D5E8-AC70-6716C80BDDCA}"/>
              </a:ext>
            </a:extLst>
          </p:cNvPr>
          <p:cNvSpPr/>
          <p:nvPr/>
        </p:nvSpPr>
        <p:spPr>
          <a:xfrm>
            <a:off x="-1269" y="6539014"/>
            <a:ext cx="12190731" cy="751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3022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任意多边形: 形状 25">
            <a:extLst>
              <a:ext uri="{FF2B5EF4-FFF2-40B4-BE49-F238E27FC236}">
                <a16:creationId xmlns:a16="http://schemas.microsoft.com/office/drawing/2014/main" id="{132212D8-41B4-E02C-FFA6-7E94765CEAE6}"/>
              </a:ext>
            </a:extLst>
          </p:cNvPr>
          <p:cNvSpPr/>
          <p:nvPr/>
        </p:nvSpPr>
        <p:spPr>
          <a:xfrm rot="8091561">
            <a:off x="9392657" y="-4593653"/>
            <a:ext cx="7814664" cy="7819658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01431" y="497264"/>
            <a:ext cx="372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gradFill>
                  <a:gsLst>
                    <a:gs pos="26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  <a:cs typeface="+mn-ea"/>
                <a:sym typeface="HarmonyOS Sans SC" panose="00000500000000000000" charset="-122"/>
              </a:rPr>
              <a:t>图片检测功能</a:t>
            </a: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579120" y="1106958"/>
            <a:ext cx="35540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矩形: 圆角 2"/>
          <p:cNvSpPr/>
          <p:nvPr/>
        </p:nvSpPr>
        <p:spPr>
          <a:xfrm>
            <a:off x="4886689" y="5223002"/>
            <a:ext cx="6919284" cy="783150"/>
          </a:xfrm>
          <a:prstGeom prst="roundRect">
            <a:avLst>
              <a:gd name="adj" fmla="val 2033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39481" y="1131975"/>
            <a:ext cx="4033484" cy="4990521"/>
            <a:chOff x="5402080" y="3999060"/>
            <a:chExt cx="6317479" cy="2324557"/>
          </a:xfrm>
        </p:grpSpPr>
        <p:sp>
          <p:nvSpPr>
            <p:cNvPr id="8" name="等腰三角形 7"/>
            <p:cNvSpPr/>
            <p:nvPr/>
          </p:nvSpPr>
          <p:spPr>
            <a:xfrm rot="8229418" flipH="1">
              <a:off x="9385525" y="4064329"/>
              <a:ext cx="378876" cy="476408"/>
            </a:xfrm>
            <a:prstGeom prst="triangle">
              <a:avLst>
                <a:gd name="adj" fmla="val 92411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>
                <a:cs typeface="HarmonyOS Sans SC" panose="00000500000000000000" charset="-122"/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 rot="13370582">
              <a:off x="7463216" y="4064335"/>
              <a:ext cx="378876" cy="476408"/>
            </a:xfrm>
            <a:prstGeom prst="triangle">
              <a:avLst>
                <a:gd name="adj" fmla="val 92411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>
                <a:cs typeface="HarmonyOS Sans SC" panose="00000500000000000000" charset="-122"/>
              </a:endParaRPr>
            </a:p>
          </p:txBody>
        </p:sp>
        <p:sp>
          <p:nvSpPr>
            <p:cNvPr id="10" name="矩形: 圆角 9"/>
            <p:cNvSpPr/>
            <p:nvPr/>
          </p:nvSpPr>
          <p:spPr>
            <a:xfrm>
              <a:off x="5402080" y="4241054"/>
              <a:ext cx="6317479" cy="2082563"/>
            </a:xfrm>
            <a:prstGeom prst="roundRect">
              <a:avLst>
                <a:gd name="adj" fmla="val 33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5875">
              <a:solidFill>
                <a:schemeClr val="accent2">
                  <a:alpha val="96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5989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prstClr val="white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endParaRPr>
            </a:p>
          </p:txBody>
        </p:sp>
        <p:sp>
          <p:nvSpPr>
            <p:cNvPr id="11" name="梯形 10"/>
            <p:cNvSpPr/>
            <p:nvPr/>
          </p:nvSpPr>
          <p:spPr>
            <a:xfrm rot="10800000">
              <a:off x="7684388" y="3999060"/>
              <a:ext cx="1883937" cy="517318"/>
            </a:xfrm>
            <a:prstGeom prst="trapezoid">
              <a:avLst>
                <a:gd name="adj" fmla="val 71692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>
                <a:solidFill>
                  <a:schemeClr val="accent2"/>
                </a:solidFill>
                <a:cs typeface="HarmonyOS Sans SC" panose="00000500000000000000" charset="-122"/>
              </a:endParaRPr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5669280" y="4688758"/>
              <a:ext cx="5760719" cy="1451888"/>
            </a:xfrm>
            <a:prstGeom prst="roundRect">
              <a:avLst>
                <a:gd name="adj" fmla="val 5803"/>
              </a:avLst>
            </a:prstGeom>
            <a:gradFill>
              <a:gsLst>
                <a:gs pos="0">
                  <a:schemeClr val="bg1"/>
                </a:gs>
                <a:gs pos="100000">
                  <a:schemeClr val="bg1"/>
                </a:gs>
                <a:gs pos="46000">
                  <a:schemeClr val="accent3">
                    <a:lumMod val="3000"/>
                    <a:lumOff val="97000"/>
                  </a:schemeClr>
                </a:gs>
              </a:gsLst>
              <a:path path="circle">
                <a:fillToRect r="100000" b="100000"/>
              </a:path>
            </a:gradFill>
            <a:ln w="11430">
              <a:solidFill>
                <a:schemeClr val="bg1">
                  <a:lumMod val="75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5677410" y="5402207"/>
            <a:ext cx="5337841" cy="50015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ctr">
              <a:defRPr/>
            </a:pPr>
            <a:r>
              <a:rPr lang="zh-CN" altLang="zh-CN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香蕉图片的检测结果示意图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HarmonyOS Sans SC" panose="00000500000000000000" charset="-122"/>
              <a:sym typeface="HarmonyOS Sans SC Black" panose="00000A00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306889" y="2084660"/>
            <a:ext cx="1744192" cy="50015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HarmonyOS Sans SC" panose="00000500000000000000" charset="-122"/>
              <a:sym typeface="HarmonyOS Sans SC Black" panose="00000A00000000000000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6608042"/>
            <a:ext cx="12192000" cy="16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FF3AFC4-BEA4-27D3-57AE-046010EAF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703" y="1131975"/>
            <a:ext cx="7067238" cy="3720808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66F26668-D12C-CC0B-6696-E7BB3D7EE44F}"/>
              </a:ext>
            </a:extLst>
          </p:cNvPr>
          <p:cNvSpPr txBox="1"/>
          <p:nvPr/>
        </p:nvSpPr>
        <p:spPr>
          <a:xfrm>
            <a:off x="1082690" y="3395679"/>
            <a:ext cx="2830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图片检测：</a:t>
            </a:r>
            <a:endParaRPr lang="en-US" altLang="zh-CN" sz="28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zh-CN" sz="2000" b="1" dirty="0"/>
              <a:t>可选择批量上传图片文件或上传单图像，显示香蕉成熟度</a:t>
            </a:r>
            <a:endParaRPr lang="zh-CN" altLang="en-US" sz="2000" b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FB611B-833B-46B4-72F4-689D73F60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任意多边形: 形状 3">
            <a:extLst>
              <a:ext uri="{FF2B5EF4-FFF2-40B4-BE49-F238E27FC236}">
                <a16:creationId xmlns:a16="http://schemas.microsoft.com/office/drawing/2014/main" id="{1BD97905-3DB6-08AF-2EEB-BAFC887A1AAE}"/>
              </a:ext>
            </a:extLst>
          </p:cNvPr>
          <p:cNvSpPr/>
          <p:nvPr/>
        </p:nvSpPr>
        <p:spPr>
          <a:xfrm rot="13442402">
            <a:off x="9392657" y="-4593653"/>
            <a:ext cx="7814664" cy="7819658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611FF46-2A1E-15AA-0E2E-08BCA371F1C5}"/>
              </a:ext>
            </a:extLst>
          </p:cNvPr>
          <p:cNvSpPr txBox="1"/>
          <p:nvPr/>
        </p:nvSpPr>
        <p:spPr>
          <a:xfrm>
            <a:off x="101431" y="497264"/>
            <a:ext cx="372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gradFill>
                  <a:gsLst>
                    <a:gs pos="26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  <a:cs typeface="+mn-ea"/>
                <a:sym typeface="HarmonyOS Sans SC" panose="00000500000000000000" charset="-122"/>
              </a:rPr>
              <a:t>视频检测功能</a:t>
            </a: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5BBA5D19-99A8-5DD1-7BAC-69F7FD261BCE}"/>
              </a:ext>
            </a:extLst>
          </p:cNvPr>
          <p:cNvCxnSpPr/>
          <p:nvPr/>
        </p:nvCxnSpPr>
        <p:spPr>
          <a:xfrm>
            <a:off x="579120" y="1106958"/>
            <a:ext cx="35540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455E5EEE-DD01-DDB7-A546-305EF17E4EDB}"/>
              </a:ext>
            </a:extLst>
          </p:cNvPr>
          <p:cNvSpPr/>
          <p:nvPr/>
        </p:nvSpPr>
        <p:spPr>
          <a:xfrm>
            <a:off x="4886689" y="5223002"/>
            <a:ext cx="6919284" cy="783150"/>
          </a:xfrm>
          <a:prstGeom prst="roundRect">
            <a:avLst>
              <a:gd name="adj" fmla="val 2033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9D3277A-67A3-AF85-24CC-CD4542260009}"/>
              </a:ext>
            </a:extLst>
          </p:cNvPr>
          <p:cNvGrpSpPr/>
          <p:nvPr/>
        </p:nvGrpSpPr>
        <p:grpSpPr>
          <a:xfrm>
            <a:off x="439481" y="1131975"/>
            <a:ext cx="4033484" cy="4990521"/>
            <a:chOff x="5402080" y="3999060"/>
            <a:chExt cx="6317479" cy="2324557"/>
          </a:xfrm>
        </p:grpSpPr>
        <p:sp>
          <p:nvSpPr>
            <p:cNvPr id="8" name="等腰三角形 7">
              <a:extLst>
                <a:ext uri="{FF2B5EF4-FFF2-40B4-BE49-F238E27FC236}">
                  <a16:creationId xmlns:a16="http://schemas.microsoft.com/office/drawing/2014/main" id="{D2F9AD99-6A85-2ACE-1F88-D24B78524D81}"/>
                </a:ext>
              </a:extLst>
            </p:cNvPr>
            <p:cNvSpPr/>
            <p:nvPr/>
          </p:nvSpPr>
          <p:spPr>
            <a:xfrm rot="8229418" flipH="1">
              <a:off x="9385525" y="4064329"/>
              <a:ext cx="378876" cy="476408"/>
            </a:xfrm>
            <a:prstGeom prst="triangle">
              <a:avLst>
                <a:gd name="adj" fmla="val 92411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>
                <a:cs typeface="HarmonyOS Sans SC" panose="00000500000000000000" charset="-122"/>
              </a:endParaRPr>
            </a:p>
          </p:txBody>
        </p:sp>
        <p:sp>
          <p:nvSpPr>
            <p:cNvPr id="9" name="等腰三角形 8">
              <a:extLst>
                <a:ext uri="{FF2B5EF4-FFF2-40B4-BE49-F238E27FC236}">
                  <a16:creationId xmlns:a16="http://schemas.microsoft.com/office/drawing/2014/main" id="{481A7817-A6BC-88D6-272E-3219D6D31F61}"/>
                </a:ext>
              </a:extLst>
            </p:cNvPr>
            <p:cNvSpPr/>
            <p:nvPr/>
          </p:nvSpPr>
          <p:spPr>
            <a:xfrm rot="13370582">
              <a:off x="7463216" y="4064335"/>
              <a:ext cx="378876" cy="476408"/>
            </a:xfrm>
            <a:prstGeom prst="triangle">
              <a:avLst>
                <a:gd name="adj" fmla="val 92411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>
                <a:cs typeface="HarmonyOS Sans SC" panose="00000500000000000000" charset="-122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DF2F6328-39AA-8C53-51D8-532D3E4BDBEE}"/>
                </a:ext>
              </a:extLst>
            </p:cNvPr>
            <p:cNvSpPr/>
            <p:nvPr/>
          </p:nvSpPr>
          <p:spPr>
            <a:xfrm>
              <a:off x="5402080" y="4241054"/>
              <a:ext cx="6317479" cy="2082563"/>
            </a:xfrm>
            <a:prstGeom prst="roundRect">
              <a:avLst>
                <a:gd name="adj" fmla="val 33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5875">
              <a:solidFill>
                <a:schemeClr val="accent2">
                  <a:alpha val="96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5989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prstClr val="white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endParaRPr>
            </a:p>
          </p:txBody>
        </p:sp>
        <p:sp>
          <p:nvSpPr>
            <p:cNvPr id="11" name="梯形 10">
              <a:extLst>
                <a:ext uri="{FF2B5EF4-FFF2-40B4-BE49-F238E27FC236}">
                  <a16:creationId xmlns:a16="http://schemas.microsoft.com/office/drawing/2014/main" id="{0120848B-3CDE-7409-3A80-5D4DC14EA9C8}"/>
                </a:ext>
              </a:extLst>
            </p:cNvPr>
            <p:cNvSpPr/>
            <p:nvPr/>
          </p:nvSpPr>
          <p:spPr>
            <a:xfrm rot="10800000">
              <a:off x="7684388" y="3999060"/>
              <a:ext cx="1883937" cy="517318"/>
            </a:xfrm>
            <a:prstGeom prst="trapezoid">
              <a:avLst>
                <a:gd name="adj" fmla="val 71692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>
                <a:solidFill>
                  <a:schemeClr val="accent2"/>
                </a:solidFill>
                <a:cs typeface="HarmonyOS Sans SC" panose="00000500000000000000" charset="-122"/>
              </a:endParaRPr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FC29151D-2E5D-A080-62B5-4B96763A74F6}"/>
                </a:ext>
              </a:extLst>
            </p:cNvPr>
            <p:cNvSpPr/>
            <p:nvPr/>
          </p:nvSpPr>
          <p:spPr>
            <a:xfrm>
              <a:off x="5669280" y="4688758"/>
              <a:ext cx="5760719" cy="1451888"/>
            </a:xfrm>
            <a:prstGeom prst="roundRect">
              <a:avLst>
                <a:gd name="adj" fmla="val 5803"/>
              </a:avLst>
            </a:prstGeom>
            <a:gradFill>
              <a:gsLst>
                <a:gs pos="0">
                  <a:schemeClr val="bg1"/>
                </a:gs>
                <a:gs pos="100000">
                  <a:schemeClr val="bg1"/>
                </a:gs>
                <a:gs pos="46000">
                  <a:schemeClr val="accent3">
                    <a:lumMod val="3000"/>
                    <a:lumOff val="97000"/>
                  </a:schemeClr>
                </a:gs>
              </a:gsLst>
              <a:path path="circle">
                <a:fillToRect r="100000" b="100000"/>
              </a:path>
            </a:gradFill>
            <a:ln w="11430">
              <a:solidFill>
                <a:schemeClr val="bg1">
                  <a:lumMod val="75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7D473E7F-8C08-EB01-9C35-057D934303D4}"/>
              </a:ext>
            </a:extLst>
          </p:cNvPr>
          <p:cNvSpPr txBox="1"/>
          <p:nvPr/>
        </p:nvSpPr>
        <p:spPr>
          <a:xfrm>
            <a:off x="5677410" y="5402207"/>
            <a:ext cx="5337841" cy="50015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ctr">
              <a:defRPr/>
            </a:pPr>
            <a:r>
              <a:rPr lang="zh-CN" altLang="zh-CN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视频检测成熟度的结果示意图</a:t>
            </a:r>
            <a:endParaRPr lang="zh-CN" altLang="en-US" sz="2400" b="1" dirty="0">
              <a:latin typeface="华文中宋" panose="02010600040101010101" pitchFamily="2" charset="-122"/>
              <a:ea typeface="华文中宋" panose="02010600040101010101" pitchFamily="2" charset="-122"/>
              <a:sym typeface="HarmonyOS Sans SC Black" panose="00000A00000000000000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40B5B66-8E83-02C9-1C0E-F28DE210D398}"/>
              </a:ext>
            </a:extLst>
          </p:cNvPr>
          <p:cNvSpPr txBox="1"/>
          <p:nvPr/>
        </p:nvSpPr>
        <p:spPr>
          <a:xfrm>
            <a:off x="5306889" y="2084660"/>
            <a:ext cx="1744192" cy="50015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HarmonyOS Sans SC" panose="00000500000000000000" charset="-122"/>
              <a:sym typeface="HarmonyOS Sans SC Black" panose="00000A00000000000000" pitchFamily="2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A3F4491-A811-AC65-D0B8-4AAF7EB660DA}"/>
              </a:ext>
            </a:extLst>
          </p:cNvPr>
          <p:cNvSpPr/>
          <p:nvPr/>
        </p:nvSpPr>
        <p:spPr>
          <a:xfrm>
            <a:off x="0" y="6608042"/>
            <a:ext cx="12192000" cy="16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5F4701C-8291-C4B4-19BA-E969EDC5D6D2}"/>
              </a:ext>
            </a:extLst>
          </p:cNvPr>
          <p:cNvSpPr txBox="1"/>
          <p:nvPr/>
        </p:nvSpPr>
        <p:spPr>
          <a:xfrm>
            <a:off x="1082690" y="3447899"/>
            <a:ext cx="2830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视频检测：</a:t>
            </a:r>
            <a:endParaRPr lang="en-US" altLang="zh-CN" sz="28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zh-CN" sz="2000" b="1" dirty="0"/>
              <a:t>上传视频文件，逐帧读取图像数据检测香蕉成熟度。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DA28F90-5DD9-F418-73BB-ACBBC0F49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689" y="1131975"/>
            <a:ext cx="6805712" cy="35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85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B505EA-009F-61BB-FD03-537EA1563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任意多边形: 形状 1">
            <a:extLst>
              <a:ext uri="{FF2B5EF4-FFF2-40B4-BE49-F238E27FC236}">
                <a16:creationId xmlns:a16="http://schemas.microsoft.com/office/drawing/2014/main" id="{CEEA69DC-F4BE-B224-99DE-F5D929BDB73E}"/>
              </a:ext>
            </a:extLst>
          </p:cNvPr>
          <p:cNvSpPr/>
          <p:nvPr/>
        </p:nvSpPr>
        <p:spPr>
          <a:xfrm rot="2649927">
            <a:off x="9392657" y="-4593653"/>
            <a:ext cx="7814664" cy="7819658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29E8E5E-65E8-8B40-5041-6FE0A2C529E6}"/>
              </a:ext>
            </a:extLst>
          </p:cNvPr>
          <p:cNvSpPr txBox="1"/>
          <p:nvPr/>
        </p:nvSpPr>
        <p:spPr>
          <a:xfrm>
            <a:off x="101431" y="497264"/>
            <a:ext cx="4371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gradFill>
                  <a:gsLst>
                    <a:gs pos="26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  <a:cs typeface="+mn-ea"/>
                <a:sym typeface="HarmonyOS Sans SC" panose="00000500000000000000" charset="-122"/>
              </a:rPr>
              <a:t>实时摄像头检测功能</a:t>
            </a: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D96A33FB-8FA7-2689-2731-CF21A012A035}"/>
              </a:ext>
            </a:extLst>
          </p:cNvPr>
          <p:cNvCxnSpPr/>
          <p:nvPr/>
        </p:nvCxnSpPr>
        <p:spPr>
          <a:xfrm>
            <a:off x="579120" y="1106958"/>
            <a:ext cx="35540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E84E966-5874-1775-5E34-D31CF1F2E2BC}"/>
              </a:ext>
            </a:extLst>
          </p:cNvPr>
          <p:cNvSpPr/>
          <p:nvPr/>
        </p:nvSpPr>
        <p:spPr>
          <a:xfrm>
            <a:off x="4886689" y="5223002"/>
            <a:ext cx="6919284" cy="783150"/>
          </a:xfrm>
          <a:prstGeom prst="roundRect">
            <a:avLst>
              <a:gd name="adj" fmla="val 2033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CB75F19-041F-118E-A82D-C4B104C20FE6}"/>
              </a:ext>
            </a:extLst>
          </p:cNvPr>
          <p:cNvGrpSpPr/>
          <p:nvPr/>
        </p:nvGrpSpPr>
        <p:grpSpPr>
          <a:xfrm>
            <a:off x="439481" y="1131975"/>
            <a:ext cx="4033484" cy="4990521"/>
            <a:chOff x="5402080" y="3999060"/>
            <a:chExt cx="6317479" cy="2324557"/>
          </a:xfrm>
        </p:grpSpPr>
        <p:sp>
          <p:nvSpPr>
            <p:cNvPr id="8" name="等腰三角形 7">
              <a:extLst>
                <a:ext uri="{FF2B5EF4-FFF2-40B4-BE49-F238E27FC236}">
                  <a16:creationId xmlns:a16="http://schemas.microsoft.com/office/drawing/2014/main" id="{408B318C-70EF-2E55-89CA-3CA2F9B3FC5A}"/>
                </a:ext>
              </a:extLst>
            </p:cNvPr>
            <p:cNvSpPr/>
            <p:nvPr/>
          </p:nvSpPr>
          <p:spPr>
            <a:xfrm rot="8229418" flipH="1">
              <a:off x="9385525" y="4064329"/>
              <a:ext cx="378876" cy="476408"/>
            </a:xfrm>
            <a:prstGeom prst="triangle">
              <a:avLst>
                <a:gd name="adj" fmla="val 92411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>
                <a:cs typeface="HarmonyOS Sans SC" panose="00000500000000000000" charset="-122"/>
              </a:endParaRPr>
            </a:p>
          </p:txBody>
        </p:sp>
        <p:sp>
          <p:nvSpPr>
            <p:cNvPr id="9" name="等腰三角形 8">
              <a:extLst>
                <a:ext uri="{FF2B5EF4-FFF2-40B4-BE49-F238E27FC236}">
                  <a16:creationId xmlns:a16="http://schemas.microsoft.com/office/drawing/2014/main" id="{1A232E8F-2468-108F-7CBB-DC4A32AFE1E3}"/>
                </a:ext>
              </a:extLst>
            </p:cNvPr>
            <p:cNvSpPr/>
            <p:nvPr/>
          </p:nvSpPr>
          <p:spPr>
            <a:xfrm rot="13370582">
              <a:off x="7463216" y="4064335"/>
              <a:ext cx="378876" cy="476408"/>
            </a:xfrm>
            <a:prstGeom prst="triangle">
              <a:avLst>
                <a:gd name="adj" fmla="val 92411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>
                <a:cs typeface="HarmonyOS Sans SC" panose="00000500000000000000" charset="-122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6150E2E-C7BD-CB5E-464F-5835214F005B}"/>
                </a:ext>
              </a:extLst>
            </p:cNvPr>
            <p:cNvSpPr/>
            <p:nvPr/>
          </p:nvSpPr>
          <p:spPr>
            <a:xfrm>
              <a:off x="5402080" y="4241054"/>
              <a:ext cx="6317479" cy="2082563"/>
            </a:xfrm>
            <a:prstGeom prst="roundRect">
              <a:avLst>
                <a:gd name="adj" fmla="val 33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5875">
              <a:solidFill>
                <a:schemeClr val="accent2">
                  <a:alpha val="96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5989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prstClr val="white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endParaRPr>
            </a:p>
          </p:txBody>
        </p:sp>
        <p:sp>
          <p:nvSpPr>
            <p:cNvPr id="11" name="梯形 10">
              <a:extLst>
                <a:ext uri="{FF2B5EF4-FFF2-40B4-BE49-F238E27FC236}">
                  <a16:creationId xmlns:a16="http://schemas.microsoft.com/office/drawing/2014/main" id="{A39DFB0B-9EA9-160B-C491-153D0FDD4D47}"/>
                </a:ext>
              </a:extLst>
            </p:cNvPr>
            <p:cNvSpPr/>
            <p:nvPr/>
          </p:nvSpPr>
          <p:spPr>
            <a:xfrm rot="10800000">
              <a:off x="7684388" y="3999060"/>
              <a:ext cx="1883937" cy="517318"/>
            </a:xfrm>
            <a:prstGeom prst="trapezoid">
              <a:avLst>
                <a:gd name="adj" fmla="val 71692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>
                <a:solidFill>
                  <a:schemeClr val="accent2"/>
                </a:solidFill>
                <a:cs typeface="HarmonyOS Sans SC" panose="00000500000000000000" charset="-122"/>
              </a:endParaRPr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4AE5C7B7-1DC1-1651-290C-29A670902884}"/>
                </a:ext>
              </a:extLst>
            </p:cNvPr>
            <p:cNvSpPr/>
            <p:nvPr/>
          </p:nvSpPr>
          <p:spPr>
            <a:xfrm>
              <a:off x="5669280" y="4688758"/>
              <a:ext cx="5760719" cy="1451888"/>
            </a:xfrm>
            <a:prstGeom prst="roundRect">
              <a:avLst>
                <a:gd name="adj" fmla="val 5803"/>
              </a:avLst>
            </a:prstGeom>
            <a:gradFill>
              <a:gsLst>
                <a:gs pos="0">
                  <a:schemeClr val="bg1"/>
                </a:gs>
                <a:gs pos="100000">
                  <a:schemeClr val="bg1"/>
                </a:gs>
                <a:gs pos="46000">
                  <a:schemeClr val="accent3">
                    <a:lumMod val="3000"/>
                    <a:lumOff val="97000"/>
                  </a:schemeClr>
                </a:gs>
              </a:gsLst>
              <a:path path="circle">
                <a:fillToRect r="100000" b="100000"/>
              </a:path>
            </a:gradFill>
            <a:ln w="11430">
              <a:solidFill>
                <a:schemeClr val="bg1">
                  <a:lumMod val="75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D8EC3903-7227-2E61-344A-EBED7A0149A5}"/>
              </a:ext>
            </a:extLst>
          </p:cNvPr>
          <p:cNvSpPr txBox="1"/>
          <p:nvPr/>
        </p:nvSpPr>
        <p:spPr>
          <a:xfrm>
            <a:off x="5677410" y="5402207"/>
            <a:ext cx="5337841" cy="50015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ctr">
              <a:defRPr/>
            </a:pPr>
            <a:r>
              <a:rPr lang="zh-CN" altLang="zh-CN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摄像头实时流检测示意图</a:t>
            </a:r>
            <a:endParaRPr lang="en-US" altLang="zh-CN" sz="2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3BDCF13-CE53-6C4B-E2BE-1CF4C6644B5D}"/>
              </a:ext>
            </a:extLst>
          </p:cNvPr>
          <p:cNvSpPr txBox="1"/>
          <p:nvPr/>
        </p:nvSpPr>
        <p:spPr>
          <a:xfrm>
            <a:off x="5306889" y="2084660"/>
            <a:ext cx="1744192" cy="50015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HarmonyOS Sans SC" panose="00000500000000000000" charset="-122"/>
              <a:sym typeface="HarmonyOS Sans SC Black" panose="00000A00000000000000" pitchFamily="2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860C662-8057-2140-6C0C-71876E47DBB8}"/>
              </a:ext>
            </a:extLst>
          </p:cNvPr>
          <p:cNvSpPr/>
          <p:nvPr/>
        </p:nvSpPr>
        <p:spPr>
          <a:xfrm>
            <a:off x="0" y="6608042"/>
            <a:ext cx="12192000" cy="16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305227-7372-F7D9-F793-81646C553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553" y="1009649"/>
            <a:ext cx="6730966" cy="36385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47229ED-7255-88EB-FCAC-1A52D4BDB3A3}"/>
              </a:ext>
            </a:extLst>
          </p:cNvPr>
          <p:cNvSpPr txBox="1"/>
          <p:nvPr/>
        </p:nvSpPr>
        <p:spPr>
          <a:xfrm>
            <a:off x="1082690" y="3429000"/>
            <a:ext cx="2830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实时检测：</a:t>
            </a:r>
            <a:endParaRPr lang="en-US" altLang="zh-CN" sz="28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zh-CN" sz="2000" b="1" dirty="0"/>
              <a:t>通过摄像头实时流传输，实时检测葡萄成熟度，并且可拍照记录。</a:t>
            </a:r>
          </a:p>
        </p:txBody>
      </p:sp>
    </p:spTree>
    <p:extLst>
      <p:ext uri="{BB962C8B-B14F-4D97-AF65-F5344CB8AC3E}">
        <p14:creationId xmlns:p14="http://schemas.microsoft.com/office/powerpoint/2010/main" val="3400145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BEE124-55DE-F781-B064-D23085CA5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任意多边形: 形状 6">
            <a:extLst>
              <a:ext uri="{FF2B5EF4-FFF2-40B4-BE49-F238E27FC236}">
                <a16:creationId xmlns:a16="http://schemas.microsoft.com/office/drawing/2014/main" id="{77F24C78-566D-0636-6671-D674647C1A6F}"/>
              </a:ext>
            </a:extLst>
          </p:cNvPr>
          <p:cNvSpPr/>
          <p:nvPr/>
        </p:nvSpPr>
        <p:spPr>
          <a:xfrm rot="19019203">
            <a:off x="9392657" y="-4593653"/>
            <a:ext cx="7814664" cy="7819658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BA70E8C-914F-5783-36DC-8842645F4B70}"/>
              </a:ext>
            </a:extLst>
          </p:cNvPr>
          <p:cNvSpPr txBox="1"/>
          <p:nvPr/>
        </p:nvSpPr>
        <p:spPr>
          <a:xfrm>
            <a:off x="101431" y="497264"/>
            <a:ext cx="372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gradFill>
                  <a:gsLst>
                    <a:gs pos="26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  <a:cs typeface="+mn-ea"/>
                <a:sym typeface="HarmonyOS Sans SC" panose="00000500000000000000" charset="-122"/>
              </a:rPr>
              <a:t>移动端检测展示</a:t>
            </a: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169DFBD5-6723-C646-DD54-F81EE045A583}"/>
              </a:ext>
            </a:extLst>
          </p:cNvPr>
          <p:cNvCxnSpPr/>
          <p:nvPr/>
        </p:nvCxnSpPr>
        <p:spPr>
          <a:xfrm>
            <a:off x="579120" y="1106958"/>
            <a:ext cx="35540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BB4C4E79-B08F-2525-C051-5D6F9164249D}"/>
              </a:ext>
            </a:extLst>
          </p:cNvPr>
          <p:cNvSpPr/>
          <p:nvPr/>
        </p:nvSpPr>
        <p:spPr>
          <a:xfrm>
            <a:off x="4886689" y="5223002"/>
            <a:ext cx="6919284" cy="783150"/>
          </a:xfrm>
          <a:prstGeom prst="roundRect">
            <a:avLst>
              <a:gd name="adj" fmla="val 2033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2D08A32-B0B7-D2DA-0152-11FF00FEDB49}"/>
              </a:ext>
            </a:extLst>
          </p:cNvPr>
          <p:cNvGrpSpPr/>
          <p:nvPr/>
        </p:nvGrpSpPr>
        <p:grpSpPr>
          <a:xfrm>
            <a:off x="439481" y="1131975"/>
            <a:ext cx="4033484" cy="4990521"/>
            <a:chOff x="5402080" y="3999060"/>
            <a:chExt cx="6317479" cy="2324557"/>
          </a:xfrm>
        </p:grpSpPr>
        <p:sp>
          <p:nvSpPr>
            <p:cNvPr id="8" name="等腰三角形 7">
              <a:extLst>
                <a:ext uri="{FF2B5EF4-FFF2-40B4-BE49-F238E27FC236}">
                  <a16:creationId xmlns:a16="http://schemas.microsoft.com/office/drawing/2014/main" id="{F137E577-D053-AC76-BB6C-0B83EB4AEC98}"/>
                </a:ext>
              </a:extLst>
            </p:cNvPr>
            <p:cNvSpPr/>
            <p:nvPr/>
          </p:nvSpPr>
          <p:spPr>
            <a:xfrm rot="8229418" flipH="1">
              <a:off x="9385525" y="4064329"/>
              <a:ext cx="378876" cy="476408"/>
            </a:xfrm>
            <a:prstGeom prst="triangle">
              <a:avLst>
                <a:gd name="adj" fmla="val 92411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>
                <a:cs typeface="HarmonyOS Sans SC" panose="00000500000000000000" charset="-122"/>
              </a:endParaRPr>
            </a:p>
          </p:txBody>
        </p:sp>
        <p:sp>
          <p:nvSpPr>
            <p:cNvPr id="9" name="等腰三角形 8">
              <a:extLst>
                <a:ext uri="{FF2B5EF4-FFF2-40B4-BE49-F238E27FC236}">
                  <a16:creationId xmlns:a16="http://schemas.microsoft.com/office/drawing/2014/main" id="{A65587E9-8728-E88C-2E97-79DE3C29EEBA}"/>
                </a:ext>
              </a:extLst>
            </p:cNvPr>
            <p:cNvSpPr/>
            <p:nvPr/>
          </p:nvSpPr>
          <p:spPr>
            <a:xfrm rot="13370582">
              <a:off x="7463216" y="4064335"/>
              <a:ext cx="378876" cy="476408"/>
            </a:xfrm>
            <a:prstGeom prst="triangle">
              <a:avLst>
                <a:gd name="adj" fmla="val 92411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>
                <a:cs typeface="HarmonyOS Sans SC" panose="00000500000000000000" charset="-122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3D59B01A-3838-B9A2-0DDB-4D86FA89CDB3}"/>
                </a:ext>
              </a:extLst>
            </p:cNvPr>
            <p:cNvSpPr/>
            <p:nvPr/>
          </p:nvSpPr>
          <p:spPr>
            <a:xfrm>
              <a:off x="5402080" y="4241054"/>
              <a:ext cx="6317479" cy="2082563"/>
            </a:xfrm>
            <a:prstGeom prst="roundRect">
              <a:avLst>
                <a:gd name="adj" fmla="val 33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5875">
              <a:solidFill>
                <a:schemeClr val="accent2">
                  <a:alpha val="96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5989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prstClr val="white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endParaRPr>
            </a:p>
          </p:txBody>
        </p:sp>
        <p:sp>
          <p:nvSpPr>
            <p:cNvPr id="11" name="梯形 10">
              <a:extLst>
                <a:ext uri="{FF2B5EF4-FFF2-40B4-BE49-F238E27FC236}">
                  <a16:creationId xmlns:a16="http://schemas.microsoft.com/office/drawing/2014/main" id="{E54F92B0-AEA8-0F92-7590-A59457EC2075}"/>
                </a:ext>
              </a:extLst>
            </p:cNvPr>
            <p:cNvSpPr/>
            <p:nvPr/>
          </p:nvSpPr>
          <p:spPr>
            <a:xfrm rot="10800000">
              <a:off x="7684388" y="3999060"/>
              <a:ext cx="1883937" cy="517318"/>
            </a:xfrm>
            <a:prstGeom prst="trapezoid">
              <a:avLst>
                <a:gd name="adj" fmla="val 71692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>
                <a:solidFill>
                  <a:schemeClr val="accent2"/>
                </a:solidFill>
                <a:cs typeface="HarmonyOS Sans SC" panose="00000500000000000000" charset="-122"/>
              </a:endParaRPr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DF28356F-345B-0E37-EEFC-06FBFE6974FF}"/>
                </a:ext>
              </a:extLst>
            </p:cNvPr>
            <p:cNvSpPr/>
            <p:nvPr/>
          </p:nvSpPr>
          <p:spPr>
            <a:xfrm>
              <a:off x="5669280" y="4688758"/>
              <a:ext cx="5760719" cy="1451888"/>
            </a:xfrm>
            <a:prstGeom prst="roundRect">
              <a:avLst>
                <a:gd name="adj" fmla="val 5803"/>
              </a:avLst>
            </a:prstGeom>
            <a:gradFill>
              <a:gsLst>
                <a:gs pos="0">
                  <a:schemeClr val="bg1"/>
                </a:gs>
                <a:gs pos="100000">
                  <a:schemeClr val="bg1"/>
                </a:gs>
                <a:gs pos="46000">
                  <a:schemeClr val="accent3">
                    <a:lumMod val="3000"/>
                    <a:lumOff val="97000"/>
                  </a:schemeClr>
                </a:gs>
              </a:gsLst>
              <a:path path="circle">
                <a:fillToRect r="100000" b="100000"/>
              </a:path>
            </a:gradFill>
            <a:ln w="11430">
              <a:solidFill>
                <a:schemeClr val="bg1">
                  <a:lumMod val="75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E31E99E7-9CED-7A11-E37C-0CC9D0F3C54A}"/>
              </a:ext>
            </a:extLst>
          </p:cNvPr>
          <p:cNvSpPr txBox="1"/>
          <p:nvPr/>
        </p:nvSpPr>
        <p:spPr>
          <a:xfrm>
            <a:off x="5677410" y="5402207"/>
            <a:ext cx="5337841" cy="50015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ctr">
              <a:defRPr/>
            </a:pPr>
            <a:r>
              <a:rPr lang="zh-CN" altLang="zh-CN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移动端拍照检测示意图</a:t>
            </a:r>
            <a:endParaRPr lang="zh-CN" altLang="en-US" sz="2400" b="1" dirty="0">
              <a:latin typeface="华文中宋" panose="02010600040101010101" pitchFamily="2" charset="-122"/>
              <a:ea typeface="华文中宋" panose="02010600040101010101" pitchFamily="2" charset="-122"/>
              <a:sym typeface="HarmonyOS Sans SC Black" panose="00000A00000000000000" pitchFamily="2" charset="-122"/>
            </a:endParaRPr>
          </a:p>
          <a:p>
            <a:pPr lvl="0" algn="ctr">
              <a:defRPr/>
            </a:pPr>
            <a:endParaRPr lang="zh-CN" altLang="en-US" sz="2400" b="1" dirty="0">
              <a:latin typeface="华文中宋" panose="02010600040101010101" pitchFamily="2" charset="-122"/>
              <a:ea typeface="华文中宋" panose="02010600040101010101" pitchFamily="2" charset="-122"/>
              <a:sym typeface="HarmonyOS Sans SC Black" panose="00000A00000000000000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BF6308A-223A-7C11-48A4-B3564A5F2BF3}"/>
              </a:ext>
            </a:extLst>
          </p:cNvPr>
          <p:cNvSpPr txBox="1"/>
          <p:nvPr/>
        </p:nvSpPr>
        <p:spPr>
          <a:xfrm>
            <a:off x="5306889" y="2084660"/>
            <a:ext cx="1744192" cy="50015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HarmonyOS Sans SC" panose="00000500000000000000" charset="-122"/>
              <a:sym typeface="HarmonyOS Sans SC Black" panose="00000A00000000000000" pitchFamily="2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D09C796-22D9-E0F1-8630-7521C2E7B3EA}"/>
              </a:ext>
            </a:extLst>
          </p:cNvPr>
          <p:cNvSpPr/>
          <p:nvPr/>
        </p:nvSpPr>
        <p:spPr>
          <a:xfrm>
            <a:off x="0" y="6608042"/>
            <a:ext cx="12192000" cy="16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F87AA29-1A23-78F1-504C-C7D2A3995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50" y="1079535"/>
            <a:ext cx="2252865" cy="4037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5C4C8D0-887A-19E5-A933-2A796D7381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148" y="1079535"/>
            <a:ext cx="2071991" cy="407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EAA8AA6-8D5C-44D6-51D5-ABDFBA4ECEC0}"/>
              </a:ext>
            </a:extLst>
          </p:cNvPr>
          <p:cNvSpPr txBox="1"/>
          <p:nvPr/>
        </p:nvSpPr>
        <p:spPr>
          <a:xfrm>
            <a:off x="923821" y="3755675"/>
            <a:ext cx="3050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移动端拍照检测：</a:t>
            </a:r>
            <a:endParaRPr lang="en-US" altLang="zh-CN" sz="28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zh-CN" sz="2000" b="1" dirty="0"/>
              <a:t>通过手机摄像头拍照检测</a:t>
            </a:r>
          </a:p>
        </p:txBody>
      </p:sp>
    </p:spTree>
    <p:extLst>
      <p:ext uri="{BB962C8B-B14F-4D97-AF65-F5344CB8AC3E}">
        <p14:creationId xmlns:p14="http://schemas.microsoft.com/office/powerpoint/2010/main" val="914415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任意多边形: 形状 47">
            <a:extLst>
              <a:ext uri="{FF2B5EF4-FFF2-40B4-BE49-F238E27FC236}">
                <a16:creationId xmlns:a16="http://schemas.microsoft.com/office/drawing/2014/main" id="{9F691485-3BAC-8D90-A87A-6F4831EF4CBD}"/>
              </a:ext>
            </a:extLst>
          </p:cNvPr>
          <p:cNvSpPr/>
          <p:nvPr/>
        </p:nvSpPr>
        <p:spPr>
          <a:xfrm rot="18925530">
            <a:off x="2188668" y="4807370"/>
            <a:ext cx="7814664" cy="7819658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0" y="159948"/>
            <a:ext cx="372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gradFill>
                  <a:gsLst>
                    <a:gs pos="26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  <a:cs typeface="+mn-ea"/>
                <a:sym typeface="HarmonyOS Sans SC" panose="00000500000000000000" charset="-122"/>
              </a:rPr>
              <a:t>登录与注册功能</a:t>
            </a: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352655" y="744723"/>
            <a:ext cx="35540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6208597" y="-51836"/>
            <a:ext cx="5983403" cy="6659878"/>
          </a:xfrm>
          <a:prstGeom prst="rect">
            <a:avLst/>
          </a:prstGeom>
          <a:gradFill>
            <a:gsLst>
              <a:gs pos="0">
                <a:schemeClr val="accent1"/>
              </a:gs>
              <a:gs pos="80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478D2F36-F700-568A-7186-D93DAE4C507C}"/>
              </a:ext>
            </a:extLst>
          </p:cNvPr>
          <p:cNvGrpSpPr/>
          <p:nvPr/>
        </p:nvGrpSpPr>
        <p:grpSpPr>
          <a:xfrm>
            <a:off x="352655" y="867991"/>
            <a:ext cx="3285314" cy="2481700"/>
            <a:chOff x="321878" y="821617"/>
            <a:chExt cx="3285314" cy="2727252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BCB4CF15-F79D-15BE-CCBD-D9E982B21F0E}"/>
                </a:ext>
              </a:extLst>
            </p:cNvPr>
            <p:cNvGrpSpPr/>
            <p:nvPr/>
          </p:nvGrpSpPr>
          <p:grpSpPr>
            <a:xfrm>
              <a:off x="321878" y="821617"/>
              <a:ext cx="3285314" cy="2727252"/>
              <a:chOff x="132066" y="1085789"/>
              <a:chExt cx="3754528" cy="2594886"/>
            </a:xfrm>
          </p:grpSpPr>
          <p:sp>
            <p:nvSpPr>
              <p:cNvPr id="2" name="矩形: 圆角 1"/>
              <p:cNvSpPr/>
              <p:nvPr/>
            </p:nvSpPr>
            <p:spPr>
              <a:xfrm>
                <a:off x="132066" y="1088353"/>
                <a:ext cx="3754528" cy="2592322"/>
              </a:xfrm>
              <a:prstGeom prst="roundRect">
                <a:avLst>
                  <a:gd name="adj" fmla="val 399"/>
                </a:avLst>
              </a:prstGeom>
              <a:solidFill>
                <a:schemeClr val="accent1">
                  <a:lumMod val="20000"/>
                  <a:lumOff val="80000"/>
                  <a:alpha val="15079"/>
                </a:schemeClr>
              </a:solidFill>
              <a:ln w="19050">
                <a:solidFill>
                  <a:schemeClr val="accent1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HarmonyOS Sans SC" panose="00000500000000000000" charset="-122"/>
                  <a:ea typeface="HarmonyOS Sans SC" panose="00000500000000000000" charset="-122"/>
                  <a:cs typeface="HarmonyOS Sans SC" panose="000005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" name="矩形 3"/>
              <p:cNvSpPr/>
              <p:nvPr>
                <p:custDataLst>
                  <p:tags r:id="rId6"/>
                </p:custDataLst>
              </p:nvPr>
            </p:nvSpPr>
            <p:spPr>
              <a:xfrm>
                <a:off x="606249" y="1635962"/>
                <a:ext cx="2148226" cy="48674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HarmonyOS Sans SC" panose="00000500000000000000" charset="-122"/>
                  <a:ea typeface="HarmonyOS Sans SC" panose="00000500000000000000" charset="-122"/>
                  <a:cs typeface="HarmonyOS Sans SC" panose="00000500000000000000" charset="-122"/>
                </a:endParaRPr>
              </a:p>
            </p:txBody>
          </p:sp>
          <p:sp>
            <p:nvSpPr>
              <p:cNvPr id="7" name="文本框 6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626442" y="1085789"/>
                <a:ext cx="2469768" cy="11263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zh-CN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系统的</a:t>
                </a:r>
                <a:endParaRPr lang="en-US" alt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  <a:p>
                <a:pPr lvl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zh-CN" sz="3200" dirty="0">
                    <a:solidFill>
                      <a:schemeClr val="bg1"/>
                    </a:solidFill>
                    <a:latin typeface="+mj-ea"/>
                    <a:ea typeface="+mj-ea"/>
                  </a:rPr>
                  <a:t>登录界面</a:t>
                </a:r>
                <a:endParaRPr lang="zh-CN" altLang="en-US" sz="32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8"/>
                </p:custDataLst>
              </p:nvPr>
            </p:nvSpPr>
            <p:spPr>
              <a:xfrm>
                <a:off x="430739" y="2429285"/>
                <a:ext cx="3112135" cy="935734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1400" dirty="0"/>
                  <a:t>左右分栏设计，支持账号密码登录与人机验证，兼顾便捷性与安全性。</a:t>
                </a:r>
                <a:endPara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+mn-ea"/>
                  <a:cs typeface="HarmonyOS Sans SC" panose="00000500000000000000" charset="-122"/>
                </a:endParaRPr>
              </a:p>
            </p:txBody>
          </p:sp>
        </p:grpSp>
        <p:cxnSp>
          <p:nvCxnSpPr>
            <p:cNvPr id="6" name="直接连接符 5"/>
            <p:cNvCxnSpPr>
              <a:cxnSpLocks/>
            </p:cNvCxnSpPr>
            <p:nvPr>
              <p:custDataLst>
                <p:tags r:id="rId5"/>
              </p:custDataLst>
            </p:nvPr>
          </p:nvCxnSpPr>
          <p:spPr>
            <a:xfrm>
              <a:off x="394283" y="2186591"/>
              <a:ext cx="3212909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16"/>
          <p:cNvSpPr txBox="1"/>
          <p:nvPr/>
        </p:nvSpPr>
        <p:spPr>
          <a:xfrm>
            <a:off x="5729092" y="1529934"/>
            <a:ext cx="744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  <a:cs typeface="HarmonyOS Sans SC" panose="00000500000000000000" charset="-122"/>
              </a:rPr>
              <a:t>市场</a:t>
            </a:r>
            <a:endParaRPr lang="en-US" altLang="zh-CN" sz="1400" dirty="0">
              <a:solidFill>
                <a:schemeClr val="bg1"/>
              </a:solidFill>
              <a:latin typeface="+mj-ea"/>
              <a:ea typeface="+mj-ea"/>
              <a:cs typeface="HarmonyOS Sans SC" panose="00000500000000000000" charset="-122"/>
            </a:endParaRPr>
          </a:p>
          <a:p>
            <a:pPr algn="ctr"/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  <a:cs typeface="HarmonyOS Sans SC" panose="00000500000000000000" charset="-122"/>
              </a:rPr>
              <a:t>运作</a:t>
            </a:r>
            <a:endParaRPr lang="en-US" altLang="zh-CN" sz="1400" dirty="0">
              <a:solidFill>
                <a:schemeClr val="bg1"/>
              </a:solidFill>
              <a:latin typeface="+mj-ea"/>
              <a:ea typeface="+mj-ea"/>
              <a:cs typeface="HarmonyOS Sans SC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772896" y="1541509"/>
            <a:ext cx="744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  <a:cs typeface="HarmonyOS Sans SC" panose="00000500000000000000" charset="-122"/>
              </a:rPr>
              <a:t>不断</a:t>
            </a:r>
            <a:endParaRPr lang="en-US" altLang="zh-CN" sz="1400" dirty="0">
              <a:solidFill>
                <a:schemeClr val="bg1"/>
              </a:solidFill>
              <a:latin typeface="+mj-ea"/>
              <a:ea typeface="+mj-ea"/>
              <a:cs typeface="HarmonyOS Sans SC" panose="00000500000000000000" charset="-122"/>
            </a:endParaRPr>
          </a:p>
          <a:p>
            <a:pPr algn="ctr"/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  <a:cs typeface="HarmonyOS Sans SC" panose="00000500000000000000" charset="-122"/>
              </a:rPr>
              <a:t>试错</a:t>
            </a:r>
            <a:endParaRPr lang="en-US" altLang="zh-CN" sz="1400" dirty="0">
              <a:solidFill>
                <a:schemeClr val="bg1"/>
              </a:solidFill>
              <a:latin typeface="+mj-ea"/>
              <a:ea typeface="+mj-ea"/>
              <a:cs typeface="HarmonyOS Sans SC" panose="00000500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783545" y="1529364"/>
            <a:ext cx="744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  <a:cs typeface="HarmonyOS Sans SC" panose="00000500000000000000" charset="-122"/>
              </a:rPr>
              <a:t>社会</a:t>
            </a:r>
            <a:endParaRPr lang="en-US" altLang="zh-CN" sz="1400" dirty="0">
              <a:solidFill>
                <a:schemeClr val="bg1"/>
              </a:solidFill>
              <a:latin typeface="+mj-ea"/>
              <a:ea typeface="+mj-ea"/>
              <a:cs typeface="HarmonyOS Sans SC" panose="00000500000000000000" charset="-122"/>
            </a:endParaRPr>
          </a:p>
          <a:p>
            <a:pPr algn="ctr"/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  <a:cs typeface="HarmonyOS Sans SC" panose="00000500000000000000" charset="-122"/>
              </a:rPr>
              <a:t>参与</a:t>
            </a:r>
            <a:endParaRPr lang="en-US" altLang="zh-CN" sz="1400" dirty="0">
              <a:solidFill>
                <a:schemeClr val="bg1"/>
              </a:solidFill>
              <a:latin typeface="+mj-ea"/>
              <a:ea typeface="+mj-ea"/>
              <a:cs typeface="HarmonyOS Sans SC" panose="00000500000000000000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0" y="6608042"/>
            <a:ext cx="12192000" cy="16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0D5E4774-1B07-87BD-0A9C-4B0CB9BBC7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9382" y="88858"/>
            <a:ext cx="6348338" cy="338332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ADE06AA-FD40-BE74-C645-BF46232359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1041" y="3399782"/>
            <a:ext cx="5815150" cy="308499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CEF23A1D-CCE2-4F2B-287C-BA47CCC1FB2A}"/>
              </a:ext>
            </a:extLst>
          </p:cNvPr>
          <p:cNvGrpSpPr/>
          <p:nvPr/>
        </p:nvGrpSpPr>
        <p:grpSpPr>
          <a:xfrm>
            <a:off x="6805979" y="3822160"/>
            <a:ext cx="3345462" cy="2662614"/>
            <a:chOff x="-556494" y="3904390"/>
            <a:chExt cx="3754530" cy="2519383"/>
          </a:xfrm>
        </p:grpSpPr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FFA77F81-0DD0-CD07-D4BC-EEFE663428B5}"/>
                </a:ext>
              </a:extLst>
            </p:cNvPr>
            <p:cNvSpPr/>
            <p:nvPr/>
          </p:nvSpPr>
          <p:spPr>
            <a:xfrm>
              <a:off x="-556494" y="3904390"/>
              <a:ext cx="3754530" cy="2519383"/>
            </a:xfrm>
            <a:prstGeom prst="roundRect">
              <a:avLst>
                <a:gd name="adj" fmla="val 399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A837878D-F278-6440-8E69-AF7A0C49FFCC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-26873" y="4464948"/>
              <a:ext cx="2172520" cy="454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F4151F8A-77E3-30DA-DBEC-655F1927530F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-86970" y="3978301"/>
              <a:ext cx="2433289" cy="10192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系统的</a:t>
              </a:r>
              <a:endPara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  <a:p>
              <a:pPr lvl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zh-CN" sz="3200" dirty="0">
                  <a:solidFill>
                    <a:schemeClr val="bg1"/>
                  </a:solidFill>
                  <a:latin typeface="+mj-ea"/>
                  <a:ea typeface="+mj-ea"/>
                </a:rPr>
                <a:t>注册界面</a:t>
              </a:r>
              <a:endParaRPr lang="zh-CN" altLang="en-US" sz="32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5BC5651B-A159-240B-DC14-1593CD55B509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-179618" y="5170452"/>
              <a:ext cx="3112135" cy="96900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400" dirty="0"/>
                <a:t>界面风格统一，支持账号信息填写、密码确认与返回登录，注册流程清晰高效。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+mn-ea"/>
                <a:cs typeface="HarmonyOS Sans SC" panose="00000500000000000000" charset="-122"/>
              </a:endParaRPr>
            </a:p>
          </p:txBody>
        </p:sp>
      </p:grp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19E2FF3B-6DA9-10C8-6D15-41BEB5E1C39B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6900011" y="5153468"/>
            <a:ext cx="32841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图形 52">
            <a:extLst>
              <a:ext uri="{FF2B5EF4-FFF2-40B4-BE49-F238E27FC236}">
                <a16:creationId xmlns:a16="http://schemas.microsoft.com/office/drawing/2014/main" id="{3EDCE4F4-EE98-57B7-F20E-F684CE79ABB7}"/>
              </a:ext>
            </a:extLst>
          </p:cNvPr>
          <p:cNvSpPr/>
          <p:nvPr/>
        </p:nvSpPr>
        <p:spPr>
          <a:xfrm rot="8839073" flipV="1">
            <a:off x="3779596" y="2079029"/>
            <a:ext cx="815275" cy="447530"/>
          </a:xfrm>
          <a:custGeom>
            <a:avLst/>
            <a:gdLst>
              <a:gd name="csX0" fmla="*/ 300038 w 4233862"/>
              <a:gd name="csY0" fmla="*/ 1181100 h 2324100"/>
              <a:gd name="csX1" fmla="*/ 0 w 4233862"/>
              <a:gd name="csY1" fmla="*/ 747713 h 2324100"/>
              <a:gd name="csX2" fmla="*/ 2600325 w 4233862"/>
              <a:gd name="csY2" fmla="*/ 933450 h 2324100"/>
              <a:gd name="csX3" fmla="*/ 2181225 w 4233862"/>
              <a:gd name="csY3" fmla="*/ 0 h 2324100"/>
              <a:gd name="csX4" fmla="*/ 4233863 w 4233862"/>
              <a:gd name="csY4" fmla="*/ 1181100 h 2324100"/>
              <a:gd name="csX5" fmla="*/ 2181225 w 4233862"/>
              <a:gd name="csY5" fmla="*/ 2324100 h 2324100"/>
              <a:gd name="csX6" fmla="*/ 2600325 w 4233862"/>
              <a:gd name="csY6" fmla="*/ 1400175 h 2324100"/>
              <a:gd name="csX7" fmla="*/ 0 w 4233862"/>
              <a:gd name="csY7" fmla="*/ 1566863 h 2324100"/>
              <a:gd name="csX8" fmla="*/ 300038 w 4233862"/>
              <a:gd name="csY8" fmla="*/ 1181100 h 23241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4233862" h="2324100">
                <a:moveTo>
                  <a:pt x="300038" y="1181100"/>
                </a:moveTo>
                <a:lnTo>
                  <a:pt x="0" y="747713"/>
                </a:lnTo>
                <a:lnTo>
                  <a:pt x="2600325" y="933450"/>
                </a:lnTo>
                <a:lnTo>
                  <a:pt x="2181225" y="0"/>
                </a:lnTo>
                <a:lnTo>
                  <a:pt x="4233863" y="1181100"/>
                </a:lnTo>
                <a:lnTo>
                  <a:pt x="2181225" y="2324100"/>
                </a:lnTo>
                <a:lnTo>
                  <a:pt x="2600325" y="1400175"/>
                </a:lnTo>
                <a:lnTo>
                  <a:pt x="0" y="1566863"/>
                </a:lnTo>
                <a:lnTo>
                  <a:pt x="300038" y="118110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47" name="图形 52">
            <a:extLst>
              <a:ext uri="{FF2B5EF4-FFF2-40B4-BE49-F238E27FC236}">
                <a16:creationId xmlns:a16="http://schemas.microsoft.com/office/drawing/2014/main" id="{028E5538-D18E-D153-5562-22265675C05A}"/>
              </a:ext>
            </a:extLst>
          </p:cNvPr>
          <p:cNvSpPr/>
          <p:nvPr/>
        </p:nvSpPr>
        <p:spPr>
          <a:xfrm rot="21386853" flipV="1">
            <a:off x="5846406" y="4961944"/>
            <a:ext cx="885421" cy="447530"/>
          </a:xfrm>
          <a:custGeom>
            <a:avLst/>
            <a:gdLst>
              <a:gd name="csX0" fmla="*/ 300038 w 4233862"/>
              <a:gd name="csY0" fmla="*/ 1181100 h 2324100"/>
              <a:gd name="csX1" fmla="*/ 0 w 4233862"/>
              <a:gd name="csY1" fmla="*/ 747713 h 2324100"/>
              <a:gd name="csX2" fmla="*/ 2600325 w 4233862"/>
              <a:gd name="csY2" fmla="*/ 933450 h 2324100"/>
              <a:gd name="csX3" fmla="*/ 2181225 w 4233862"/>
              <a:gd name="csY3" fmla="*/ 0 h 2324100"/>
              <a:gd name="csX4" fmla="*/ 4233863 w 4233862"/>
              <a:gd name="csY4" fmla="*/ 1181100 h 2324100"/>
              <a:gd name="csX5" fmla="*/ 2181225 w 4233862"/>
              <a:gd name="csY5" fmla="*/ 2324100 h 2324100"/>
              <a:gd name="csX6" fmla="*/ 2600325 w 4233862"/>
              <a:gd name="csY6" fmla="*/ 1400175 h 2324100"/>
              <a:gd name="csX7" fmla="*/ 0 w 4233862"/>
              <a:gd name="csY7" fmla="*/ 1566863 h 2324100"/>
              <a:gd name="csX8" fmla="*/ 300038 w 4233862"/>
              <a:gd name="csY8" fmla="*/ 1181100 h 23241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4233862" h="2324100">
                <a:moveTo>
                  <a:pt x="300038" y="1181100"/>
                </a:moveTo>
                <a:lnTo>
                  <a:pt x="0" y="747713"/>
                </a:lnTo>
                <a:lnTo>
                  <a:pt x="2600325" y="933450"/>
                </a:lnTo>
                <a:lnTo>
                  <a:pt x="2181225" y="0"/>
                </a:lnTo>
                <a:lnTo>
                  <a:pt x="4233863" y="1181100"/>
                </a:lnTo>
                <a:lnTo>
                  <a:pt x="2181225" y="2324100"/>
                </a:lnTo>
                <a:lnTo>
                  <a:pt x="2600325" y="1400175"/>
                </a:lnTo>
                <a:lnTo>
                  <a:pt x="0" y="1566863"/>
                </a:lnTo>
                <a:lnTo>
                  <a:pt x="300038" y="118110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任意多边形: 形状 34">
            <a:extLst>
              <a:ext uri="{FF2B5EF4-FFF2-40B4-BE49-F238E27FC236}">
                <a16:creationId xmlns:a16="http://schemas.microsoft.com/office/drawing/2014/main" id="{00AFA5D2-6FDD-07D5-7D01-771A21DE6179}"/>
              </a:ext>
            </a:extLst>
          </p:cNvPr>
          <p:cNvSpPr/>
          <p:nvPr/>
        </p:nvSpPr>
        <p:spPr>
          <a:xfrm rot="2980940">
            <a:off x="10530527" y="-384268"/>
            <a:ext cx="7814664" cy="7819658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93500" y="489829"/>
            <a:ext cx="372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26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  <a:cs typeface="+mn-ea"/>
                <a:sym typeface="HarmonyOS Sans SC" panose="00000500000000000000" charset="-122"/>
              </a:rPr>
              <a:t>模型库功能</a:t>
            </a: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579120" y="1106958"/>
            <a:ext cx="35540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矩形: 圆角 1"/>
          <p:cNvSpPr/>
          <p:nvPr/>
        </p:nvSpPr>
        <p:spPr>
          <a:xfrm>
            <a:off x="6233160" y="659730"/>
            <a:ext cx="5321643" cy="3289725"/>
          </a:xfrm>
          <a:prstGeom prst="roundRect">
            <a:avLst>
              <a:gd name="adj" fmla="val 382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6217115" y="4063050"/>
            <a:ext cx="2652690" cy="2314670"/>
          </a:xfrm>
          <a:prstGeom prst="roundRect">
            <a:avLst>
              <a:gd name="adj" fmla="val 4018"/>
            </a:avLst>
          </a:prstGeom>
          <a:solidFill>
            <a:schemeClr val="accent1">
              <a:lumMod val="20000"/>
              <a:lumOff val="80000"/>
              <a:alpha val="15079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9007646" y="4055650"/>
            <a:ext cx="2547158" cy="2314670"/>
          </a:xfrm>
          <a:prstGeom prst="roundRect">
            <a:avLst>
              <a:gd name="adj" fmla="val 4018"/>
            </a:avLst>
          </a:prstGeom>
          <a:solidFill>
            <a:schemeClr val="accent1">
              <a:lumMod val="20000"/>
              <a:lumOff val="80000"/>
              <a:alpha val="15079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07511" y="4350590"/>
            <a:ext cx="1462939" cy="5057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>
              <a:defRPr/>
            </a:pPr>
            <a:r>
              <a:rPr lang="zh-CN" altLang="en-US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path path="circle">
                    <a:fillToRect t="100000" r="100000"/>
                  </a:path>
                </a:gradFill>
                <a:latin typeface="+mj-ea"/>
                <a:ea typeface="+mj-ea"/>
              </a:rPr>
              <a:t>全生命周期管理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path path="circle">
                  <a:fillToRect t="100000" r="100000"/>
                </a:path>
              </a:gradFill>
              <a:effectLst/>
              <a:uLnTx/>
              <a:uFillTx/>
              <a:latin typeface="+mj-ea"/>
              <a:ea typeface="+mj-ea"/>
              <a:cs typeface="HarmonyOS Sans SC" panose="00000500000000000000" charset="-122"/>
              <a:sym typeface="HarmonyOS Sans SC Black" panose="00000A00000000000000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448762" y="4317403"/>
            <a:ext cx="414878" cy="407195"/>
            <a:chOff x="6202680" y="4095275"/>
            <a:chExt cx="822960" cy="807720"/>
          </a:xfrm>
        </p:grpSpPr>
        <p:sp>
          <p:nvSpPr>
            <p:cNvPr id="3" name="矩形: 圆角 2"/>
            <p:cNvSpPr/>
            <p:nvPr/>
          </p:nvSpPr>
          <p:spPr>
            <a:xfrm>
              <a:off x="6202680" y="4095275"/>
              <a:ext cx="822960" cy="807720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83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HarmonyOS Sans SC" panose="00000500000000000000" charset="-122"/>
              </a:endParaRPr>
            </a:p>
          </p:txBody>
        </p:sp>
        <p:sp>
          <p:nvSpPr>
            <p:cNvPr id="5" name="任意多边形: 形状 4"/>
            <p:cNvSpPr>
              <a:spLocks noChangeAspect="1"/>
            </p:cNvSpPr>
            <p:nvPr/>
          </p:nvSpPr>
          <p:spPr>
            <a:xfrm>
              <a:off x="6383672" y="4311185"/>
              <a:ext cx="425850" cy="412112"/>
            </a:xfrm>
            <a:custGeom>
              <a:avLst/>
              <a:gdLst>
                <a:gd name="connsiteX0" fmla="*/ 695958 w 1660735"/>
                <a:gd name="connsiteY0" fmla="*/ 752512 h 1607157"/>
                <a:gd name="connsiteX1" fmla="*/ 376349 w 1660735"/>
                <a:gd name="connsiteY1" fmla="*/ 752512 h 1607157"/>
                <a:gd name="connsiteX2" fmla="*/ 110505 w 1660735"/>
                <a:gd name="connsiteY2" fmla="*/ 642007 h 1607157"/>
                <a:gd name="connsiteX3" fmla="*/ 0 w 1660735"/>
                <a:gd name="connsiteY3" fmla="*/ 376349 h 1607157"/>
                <a:gd name="connsiteX4" fmla="*/ 110505 w 1660735"/>
                <a:gd name="connsiteY4" fmla="*/ 110505 h 1607157"/>
                <a:gd name="connsiteX5" fmla="*/ 376349 w 1660735"/>
                <a:gd name="connsiteY5" fmla="*/ 0 h 1607157"/>
                <a:gd name="connsiteX6" fmla="*/ 642193 w 1660735"/>
                <a:gd name="connsiteY6" fmla="*/ 110505 h 1607157"/>
                <a:gd name="connsiteX7" fmla="*/ 752698 w 1660735"/>
                <a:gd name="connsiteY7" fmla="*/ 376349 h 1607157"/>
                <a:gd name="connsiteX8" fmla="*/ 752698 w 1660735"/>
                <a:gd name="connsiteY8" fmla="*/ 695958 h 1607157"/>
                <a:gd name="connsiteX9" fmla="*/ 695958 w 1660735"/>
                <a:gd name="connsiteY9" fmla="*/ 752512 h 1607157"/>
                <a:gd name="connsiteX10" fmla="*/ 376349 w 1660735"/>
                <a:gd name="connsiteY10" fmla="*/ 111621 h 1607157"/>
                <a:gd name="connsiteX11" fmla="*/ 111621 w 1660735"/>
                <a:gd name="connsiteY11" fmla="*/ 376349 h 1607157"/>
                <a:gd name="connsiteX12" fmla="*/ 376349 w 1660735"/>
                <a:gd name="connsiteY12" fmla="*/ 641077 h 1607157"/>
                <a:gd name="connsiteX13" fmla="*/ 641077 w 1660735"/>
                <a:gd name="connsiteY13" fmla="*/ 641077 h 1607157"/>
                <a:gd name="connsiteX14" fmla="*/ 641077 w 1660735"/>
                <a:gd name="connsiteY14" fmla="*/ 376349 h 1607157"/>
                <a:gd name="connsiteX15" fmla="*/ 376349 w 1660735"/>
                <a:gd name="connsiteY15" fmla="*/ 111621 h 1607157"/>
                <a:gd name="connsiteX16" fmla="*/ 1284201 w 1660735"/>
                <a:gd name="connsiteY16" fmla="*/ 752512 h 1607157"/>
                <a:gd name="connsiteX17" fmla="*/ 964592 w 1660735"/>
                <a:gd name="connsiteY17" fmla="*/ 752512 h 1607157"/>
                <a:gd name="connsiteX18" fmla="*/ 908038 w 1660735"/>
                <a:gd name="connsiteY18" fmla="*/ 695958 h 1607157"/>
                <a:gd name="connsiteX19" fmla="*/ 908038 w 1660735"/>
                <a:gd name="connsiteY19" fmla="*/ 376349 h 1607157"/>
                <a:gd name="connsiteX20" fmla="*/ 1018543 w 1660735"/>
                <a:gd name="connsiteY20" fmla="*/ 110505 h 1607157"/>
                <a:gd name="connsiteX21" fmla="*/ 1284387 w 1660735"/>
                <a:gd name="connsiteY21" fmla="*/ 0 h 1607157"/>
                <a:gd name="connsiteX22" fmla="*/ 1550231 w 1660735"/>
                <a:gd name="connsiteY22" fmla="*/ 110505 h 1607157"/>
                <a:gd name="connsiteX23" fmla="*/ 1660736 w 1660735"/>
                <a:gd name="connsiteY23" fmla="*/ 376349 h 1607157"/>
                <a:gd name="connsiteX24" fmla="*/ 1550231 w 1660735"/>
                <a:gd name="connsiteY24" fmla="*/ 642193 h 1607157"/>
                <a:gd name="connsiteX25" fmla="*/ 1284201 w 1660735"/>
                <a:gd name="connsiteY25" fmla="*/ 752512 h 1607157"/>
                <a:gd name="connsiteX26" fmla="*/ 1019659 w 1660735"/>
                <a:gd name="connsiteY26" fmla="*/ 640891 h 1607157"/>
                <a:gd name="connsiteX27" fmla="*/ 1284387 w 1660735"/>
                <a:gd name="connsiteY27" fmla="*/ 640891 h 1607157"/>
                <a:gd name="connsiteX28" fmla="*/ 1549115 w 1660735"/>
                <a:gd name="connsiteY28" fmla="*/ 376163 h 1607157"/>
                <a:gd name="connsiteX29" fmla="*/ 1284387 w 1660735"/>
                <a:gd name="connsiteY29" fmla="*/ 111435 h 1607157"/>
                <a:gd name="connsiteX30" fmla="*/ 1019659 w 1660735"/>
                <a:gd name="connsiteY30" fmla="*/ 376163 h 1607157"/>
                <a:gd name="connsiteX31" fmla="*/ 1019659 w 1660735"/>
                <a:gd name="connsiteY31" fmla="*/ 640891 h 1607157"/>
                <a:gd name="connsiteX32" fmla="*/ 376349 w 1660735"/>
                <a:gd name="connsiteY32" fmla="*/ 1607158 h 1607157"/>
                <a:gd name="connsiteX33" fmla="*/ 110505 w 1660735"/>
                <a:gd name="connsiteY33" fmla="*/ 1496653 h 1607157"/>
                <a:gd name="connsiteX34" fmla="*/ 0 w 1660735"/>
                <a:gd name="connsiteY34" fmla="*/ 1230809 h 1607157"/>
                <a:gd name="connsiteX35" fmla="*/ 110505 w 1660735"/>
                <a:gd name="connsiteY35" fmla="*/ 964964 h 1607157"/>
                <a:gd name="connsiteX36" fmla="*/ 376349 w 1660735"/>
                <a:gd name="connsiteY36" fmla="*/ 854459 h 1607157"/>
                <a:gd name="connsiteX37" fmla="*/ 695958 w 1660735"/>
                <a:gd name="connsiteY37" fmla="*/ 854459 h 1607157"/>
                <a:gd name="connsiteX38" fmla="*/ 752512 w 1660735"/>
                <a:gd name="connsiteY38" fmla="*/ 911014 h 1607157"/>
                <a:gd name="connsiteX39" fmla="*/ 752512 w 1660735"/>
                <a:gd name="connsiteY39" fmla="*/ 1230623 h 1607157"/>
                <a:gd name="connsiteX40" fmla="*/ 642007 w 1660735"/>
                <a:gd name="connsiteY40" fmla="*/ 1496467 h 1607157"/>
                <a:gd name="connsiteX41" fmla="*/ 376349 w 1660735"/>
                <a:gd name="connsiteY41" fmla="*/ 1607158 h 1607157"/>
                <a:gd name="connsiteX42" fmla="*/ 376349 w 1660735"/>
                <a:gd name="connsiteY42" fmla="*/ 966267 h 1607157"/>
                <a:gd name="connsiteX43" fmla="*/ 111621 w 1660735"/>
                <a:gd name="connsiteY43" fmla="*/ 1230809 h 1607157"/>
                <a:gd name="connsiteX44" fmla="*/ 376349 w 1660735"/>
                <a:gd name="connsiteY44" fmla="*/ 1495537 h 1607157"/>
                <a:gd name="connsiteX45" fmla="*/ 641077 w 1660735"/>
                <a:gd name="connsiteY45" fmla="*/ 1230809 h 1607157"/>
                <a:gd name="connsiteX46" fmla="*/ 641077 w 1660735"/>
                <a:gd name="connsiteY46" fmla="*/ 966267 h 1607157"/>
                <a:gd name="connsiteX47" fmla="*/ 376349 w 1660735"/>
                <a:gd name="connsiteY47" fmla="*/ 966267 h 1607157"/>
                <a:gd name="connsiteX48" fmla="*/ 1284201 w 1660735"/>
                <a:gd name="connsiteY48" fmla="*/ 1607158 h 1607157"/>
                <a:gd name="connsiteX49" fmla="*/ 1018357 w 1660735"/>
                <a:gd name="connsiteY49" fmla="*/ 1496653 h 1607157"/>
                <a:gd name="connsiteX50" fmla="*/ 907852 w 1660735"/>
                <a:gd name="connsiteY50" fmla="*/ 1230809 h 1607157"/>
                <a:gd name="connsiteX51" fmla="*/ 907852 w 1660735"/>
                <a:gd name="connsiteY51" fmla="*/ 911200 h 1607157"/>
                <a:gd name="connsiteX52" fmla="*/ 964406 w 1660735"/>
                <a:gd name="connsiteY52" fmla="*/ 854646 h 1607157"/>
                <a:gd name="connsiteX53" fmla="*/ 1284015 w 1660735"/>
                <a:gd name="connsiteY53" fmla="*/ 854646 h 1607157"/>
                <a:gd name="connsiteX54" fmla="*/ 1549859 w 1660735"/>
                <a:gd name="connsiteY54" fmla="*/ 965150 h 1607157"/>
                <a:gd name="connsiteX55" fmla="*/ 1660364 w 1660735"/>
                <a:gd name="connsiteY55" fmla="*/ 1230995 h 1607157"/>
                <a:gd name="connsiteX56" fmla="*/ 1550045 w 1660735"/>
                <a:gd name="connsiteY56" fmla="*/ 1496653 h 1607157"/>
                <a:gd name="connsiteX57" fmla="*/ 1284201 w 1660735"/>
                <a:gd name="connsiteY57" fmla="*/ 1607158 h 1607157"/>
                <a:gd name="connsiteX58" fmla="*/ 1019659 w 1660735"/>
                <a:gd name="connsiteY58" fmla="*/ 966267 h 1607157"/>
                <a:gd name="connsiteX59" fmla="*/ 1019659 w 1660735"/>
                <a:gd name="connsiteY59" fmla="*/ 1230995 h 1607157"/>
                <a:gd name="connsiteX60" fmla="*/ 1284387 w 1660735"/>
                <a:gd name="connsiteY60" fmla="*/ 1495723 h 1607157"/>
                <a:gd name="connsiteX61" fmla="*/ 1549115 w 1660735"/>
                <a:gd name="connsiteY61" fmla="*/ 1230995 h 1607157"/>
                <a:gd name="connsiteX62" fmla="*/ 1284387 w 1660735"/>
                <a:gd name="connsiteY62" fmla="*/ 966267 h 1607157"/>
                <a:gd name="connsiteX63" fmla="*/ 1019659 w 1660735"/>
                <a:gd name="connsiteY63" fmla="*/ 966267 h 160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660735" h="1607157">
                  <a:moveTo>
                    <a:pt x="695958" y="752512"/>
                  </a:moveTo>
                  <a:lnTo>
                    <a:pt x="376349" y="752512"/>
                  </a:lnTo>
                  <a:cubicBezTo>
                    <a:pt x="276262" y="752512"/>
                    <a:pt x="181756" y="713259"/>
                    <a:pt x="110505" y="642007"/>
                  </a:cubicBezTo>
                  <a:cubicBezTo>
                    <a:pt x="39253" y="570756"/>
                    <a:pt x="0" y="476436"/>
                    <a:pt x="0" y="376349"/>
                  </a:cubicBezTo>
                  <a:cubicBezTo>
                    <a:pt x="0" y="276262"/>
                    <a:pt x="39253" y="181756"/>
                    <a:pt x="110505" y="110505"/>
                  </a:cubicBezTo>
                  <a:cubicBezTo>
                    <a:pt x="181756" y="39253"/>
                    <a:pt x="276076" y="0"/>
                    <a:pt x="376349" y="0"/>
                  </a:cubicBezTo>
                  <a:cubicBezTo>
                    <a:pt x="476436" y="0"/>
                    <a:pt x="570942" y="39253"/>
                    <a:pt x="642193" y="110505"/>
                  </a:cubicBezTo>
                  <a:cubicBezTo>
                    <a:pt x="713445" y="181756"/>
                    <a:pt x="752698" y="276076"/>
                    <a:pt x="752698" y="376349"/>
                  </a:cubicBezTo>
                  <a:lnTo>
                    <a:pt x="752698" y="695958"/>
                  </a:lnTo>
                  <a:cubicBezTo>
                    <a:pt x="752512" y="727211"/>
                    <a:pt x="727211" y="752512"/>
                    <a:pt x="695958" y="752512"/>
                  </a:cubicBezTo>
                  <a:close/>
                  <a:moveTo>
                    <a:pt x="376349" y="111621"/>
                  </a:moveTo>
                  <a:cubicBezTo>
                    <a:pt x="230498" y="111621"/>
                    <a:pt x="111621" y="230312"/>
                    <a:pt x="111621" y="376349"/>
                  </a:cubicBezTo>
                  <a:cubicBezTo>
                    <a:pt x="111621" y="522201"/>
                    <a:pt x="230312" y="641077"/>
                    <a:pt x="376349" y="641077"/>
                  </a:cubicBezTo>
                  <a:lnTo>
                    <a:pt x="641077" y="641077"/>
                  </a:lnTo>
                  <a:lnTo>
                    <a:pt x="641077" y="376349"/>
                  </a:lnTo>
                  <a:cubicBezTo>
                    <a:pt x="640891" y="230312"/>
                    <a:pt x="522201" y="111621"/>
                    <a:pt x="376349" y="111621"/>
                  </a:cubicBezTo>
                  <a:close/>
                  <a:moveTo>
                    <a:pt x="1284201" y="752512"/>
                  </a:moveTo>
                  <a:lnTo>
                    <a:pt x="964592" y="752512"/>
                  </a:lnTo>
                  <a:cubicBezTo>
                    <a:pt x="933338" y="752512"/>
                    <a:pt x="908038" y="727025"/>
                    <a:pt x="908038" y="695958"/>
                  </a:cubicBezTo>
                  <a:lnTo>
                    <a:pt x="908038" y="376349"/>
                  </a:lnTo>
                  <a:cubicBezTo>
                    <a:pt x="908038" y="276262"/>
                    <a:pt x="947291" y="181756"/>
                    <a:pt x="1018543" y="110505"/>
                  </a:cubicBezTo>
                  <a:cubicBezTo>
                    <a:pt x="1089794" y="39253"/>
                    <a:pt x="1184114" y="0"/>
                    <a:pt x="1284387" y="0"/>
                  </a:cubicBezTo>
                  <a:cubicBezTo>
                    <a:pt x="1384660" y="0"/>
                    <a:pt x="1478980" y="39253"/>
                    <a:pt x="1550231" y="110505"/>
                  </a:cubicBezTo>
                  <a:cubicBezTo>
                    <a:pt x="1621482" y="181756"/>
                    <a:pt x="1660736" y="276076"/>
                    <a:pt x="1660736" y="376349"/>
                  </a:cubicBezTo>
                  <a:cubicBezTo>
                    <a:pt x="1660736" y="476622"/>
                    <a:pt x="1621482" y="570942"/>
                    <a:pt x="1550231" y="642193"/>
                  </a:cubicBezTo>
                  <a:cubicBezTo>
                    <a:pt x="1478794" y="713259"/>
                    <a:pt x="1384288" y="752512"/>
                    <a:pt x="1284201" y="752512"/>
                  </a:cubicBezTo>
                  <a:close/>
                  <a:moveTo>
                    <a:pt x="1019659" y="640891"/>
                  </a:moveTo>
                  <a:lnTo>
                    <a:pt x="1284387" y="640891"/>
                  </a:lnTo>
                  <a:cubicBezTo>
                    <a:pt x="1430238" y="640891"/>
                    <a:pt x="1549115" y="522201"/>
                    <a:pt x="1549115" y="376163"/>
                  </a:cubicBezTo>
                  <a:cubicBezTo>
                    <a:pt x="1549115" y="230312"/>
                    <a:pt x="1430424" y="111435"/>
                    <a:pt x="1284387" y="111435"/>
                  </a:cubicBezTo>
                  <a:cubicBezTo>
                    <a:pt x="1138349" y="111435"/>
                    <a:pt x="1019659" y="230125"/>
                    <a:pt x="1019659" y="376163"/>
                  </a:cubicBezTo>
                  <a:lnTo>
                    <a:pt x="1019659" y="640891"/>
                  </a:lnTo>
                  <a:close/>
                  <a:moveTo>
                    <a:pt x="376349" y="1607158"/>
                  </a:moveTo>
                  <a:cubicBezTo>
                    <a:pt x="276262" y="1607158"/>
                    <a:pt x="181756" y="1567904"/>
                    <a:pt x="110505" y="1496653"/>
                  </a:cubicBezTo>
                  <a:cubicBezTo>
                    <a:pt x="39253" y="1425401"/>
                    <a:pt x="0" y="1330896"/>
                    <a:pt x="0" y="1230809"/>
                  </a:cubicBezTo>
                  <a:cubicBezTo>
                    <a:pt x="0" y="1130722"/>
                    <a:pt x="39253" y="1036216"/>
                    <a:pt x="110505" y="964964"/>
                  </a:cubicBezTo>
                  <a:cubicBezTo>
                    <a:pt x="181756" y="893713"/>
                    <a:pt x="276076" y="854459"/>
                    <a:pt x="376349" y="854459"/>
                  </a:cubicBezTo>
                  <a:lnTo>
                    <a:pt x="695958" y="854459"/>
                  </a:lnTo>
                  <a:cubicBezTo>
                    <a:pt x="727211" y="854459"/>
                    <a:pt x="752512" y="879760"/>
                    <a:pt x="752512" y="911014"/>
                  </a:cubicBezTo>
                  <a:lnTo>
                    <a:pt x="752512" y="1230623"/>
                  </a:lnTo>
                  <a:cubicBezTo>
                    <a:pt x="752512" y="1330709"/>
                    <a:pt x="713259" y="1425215"/>
                    <a:pt x="642007" y="1496467"/>
                  </a:cubicBezTo>
                  <a:cubicBezTo>
                    <a:pt x="570756" y="1567718"/>
                    <a:pt x="476436" y="1607158"/>
                    <a:pt x="376349" y="1607158"/>
                  </a:cubicBezTo>
                  <a:close/>
                  <a:moveTo>
                    <a:pt x="376349" y="966267"/>
                  </a:moveTo>
                  <a:cubicBezTo>
                    <a:pt x="230312" y="966267"/>
                    <a:pt x="111621" y="1084957"/>
                    <a:pt x="111621" y="1230809"/>
                  </a:cubicBezTo>
                  <a:cubicBezTo>
                    <a:pt x="111621" y="1376660"/>
                    <a:pt x="230312" y="1495537"/>
                    <a:pt x="376349" y="1495537"/>
                  </a:cubicBezTo>
                  <a:cubicBezTo>
                    <a:pt x="522201" y="1495537"/>
                    <a:pt x="641077" y="1376846"/>
                    <a:pt x="641077" y="1230809"/>
                  </a:cubicBezTo>
                  <a:lnTo>
                    <a:pt x="641077" y="966267"/>
                  </a:lnTo>
                  <a:lnTo>
                    <a:pt x="376349" y="966267"/>
                  </a:lnTo>
                  <a:close/>
                  <a:moveTo>
                    <a:pt x="1284201" y="1607158"/>
                  </a:moveTo>
                  <a:cubicBezTo>
                    <a:pt x="1184114" y="1607158"/>
                    <a:pt x="1089608" y="1567904"/>
                    <a:pt x="1018357" y="1496653"/>
                  </a:cubicBezTo>
                  <a:cubicBezTo>
                    <a:pt x="947105" y="1425401"/>
                    <a:pt x="907852" y="1331082"/>
                    <a:pt x="907852" y="1230809"/>
                  </a:cubicBezTo>
                  <a:lnTo>
                    <a:pt x="907852" y="911200"/>
                  </a:lnTo>
                  <a:cubicBezTo>
                    <a:pt x="907852" y="879946"/>
                    <a:pt x="933152" y="854646"/>
                    <a:pt x="964406" y="854646"/>
                  </a:cubicBezTo>
                  <a:lnTo>
                    <a:pt x="1284015" y="854646"/>
                  </a:lnTo>
                  <a:cubicBezTo>
                    <a:pt x="1384102" y="854646"/>
                    <a:pt x="1478607" y="893899"/>
                    <a:pt x="1549859" y="965150"/>
                  </a:cubicBezTo>
                  <a:cubicBezTo>
                    <a:pt x="1621110" y="1036402"/>
                    <a:pt x="1660364" y="1130722"/>
                    <a:pt x="1660364" y="1230995"/>
                  </a:cubicBezTo>
                  <a:cubicBezTo>
                    <a:pt x="1660364" y="1331268"/>
                    <a:pt x="1621296" y="1425401"/>
                    <a:pt x="1550045" y="1496653"/>
                  </a:cubicBezTo>
                  <a:cubicBezTo>
                    <a:pt x="1478794" y="1567904"/>
                    <a:pt x="1384288" y="1607158"/>
                    <a:pt x="1284201" y="1607158"/>
                  </a:cubicBezTo>
                  <a:close/>
                  <a:moveTo>
                    <a:pt x="1019659" y="966267"/>
                  </a:moveTo>
                  <a:lnTo>
                    <a:pt x="1019659" y="1230995"/>
                  </a:lnTo>
                  <a:cubicBezTo>
                    <a:pt x="1019659" y="1376846"/>
                    <a:pt x="1138349" y="1495723"/>
                    <a:pt x="1284387" y="1495723"/>
                  </a:cubicBezTo>
                  <a:cubicBezTo>
                    <a:pt x="1430424" y="1495723"/>
                    <a:pt x="1549115" y="1377032"/>
                    <a:pt x="1549115" y="1230995"/>
                  </a:cubicBezTo>
                  <a:cubicBezTo>
                    <a:pt x="1549115" y="1084957"/>
                    <a:pt x="1430424" y="966267"/>
                    <a:pt x="1284387" y="966267"/>
                  </a:cubicBezTo>
                  <a:lnTo>
                    <a:pt x="1019659" y="966267"/>
                  </a:lnTo>
                  <a:close/>
                </a:path>
              </a:pathLst>
            </a:custGeom>
            <a:solidFill>
              <a:schemeClr val="bg1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HarmonyOS Sans SC" panose="00000500000000000000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9670988" y="4353279"/>
            <a:ext cx="1767038" cy="56704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>
              <a:defRPr/>
            </a:pPr>
            <a:r>
              <a:rPr lang="zh-CN" altLang="en-US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path path="circle">
                    <a:fillToRect t="100000" r="100000"/>
                  </a:path>
                </a:gradFill>
                <a:latin typeface="+mj-ea"/>
                <a:ea typeface="+mj-ea"/>
              </a:rPr>
              <a:t>高效运维升级</a:t>
            </a:r>
            <a:endParaRPr lang="en-US" altLang="zh-CN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path path="circle">
                  <a:fillToRect t="100000" r="100000"/>
                </a:path>
              </a:gradFill>
              <a:latin typeface="+mj-ea"/>
              <a:ea typeface="+mj-ea"/>
              <a:sym typeface="HarmonyOS Sans SC Black" panose="00000A00000000000000" pitchFamily="2" charset="-122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6587264" y="4863241"/>
            <a:ext cx="2025881" cy="133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zh-CN" altLang="en-US" sz="1200" dirty="0"/>
              <a:t>以结构化表格呈现模型资产，支持外部权重一键合规上传，实现模型从入库到归档的全流程管控。</a:t>
            </a:r>
            <a:endParaRPr kumimoji="0" lang="zh-CN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  <a:cs typeface="+mn-ea"/>
              <a:sym typeface="HarmonyOS Sans SC Black" panose="00000A00000000000000" pitchFamily="2" charset="-122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9358957" y="4863241"/>
            <a:ext cx="1961482" cy="134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zh-CN" altLang="en-US" sz="1200" dirty="0"/>
              <a:t>提供参数二次编辑与过期版本清理功能，支持在不中断服务的情况下，动态热切换与无缝升级检测引擎。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cs typeface="HarmonyOS Sans SC" panose="00000500000000000000" charset="-122"/>
              <a:sym typeface="HarmonyOS Sans SC" panose="00000500000000000000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9227659" y="4324464"/>
            <a:ext cx="414878" cy="417606"/>
            <a:chOff x="9056915" y="4244124"/>
            <a:chExt cx="550927" cy="542261"/>
          </a:xfrm>
        </p:grpSpPr>
        <p:sp>
          <p:nvSpPr>
            <p:cNvPr id="6" name="矩形: 圆角 5"/>
            <p:cNvSpPr/>
            <p:nvPr/>
          </p:nvSpPr>
          <p:spPr>
            <a:xfrm>
              <a:off x="9056915" y="4244124"/>
              <a:ext cx="550927" cy="542261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83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HarmonyOS Sans SC" panose="00000500000000000000" charset="-122"/>
              </a:endParaRPr>
            </a:p>
          </p:txBody>
        </p:sp>
        <p:sp>
          <p:nvSpPr>
            <p:cNvPr id="14" name="任意多边形: 形状 13"/>
            <p:cNvSpPr>
              <a:spLocks noChangeAspect="1"/>
            </p:cNvSpPr>
            <p:nvPr/>
          </p:nvSpPr>
          <p:spPr>
            <a:xfrm>
              <a:off x="9192581" y="4392406"/>
              <a:ext cx="272980" cy="257290"/>
            </a:xfrm>
            <a:custGeom>
              <a:avLst/>
              <a:gdLst>
                <a:gd name="connsiteX0" fmla="*/ 1110072 w 1498885"/>
                <a:gd name="connsiteY0" fmla="*/ 1039039 h 1412736"/>
                <a:gd name="connsiteX1" fmla="*/ 1149511 w 1498885"/>
                <a:gd name="connsiteY1" fmla="*/ 1055363 h 1412736"/>
                <a:gd name="connsiteX2" fmla="*/ 1371451 w 1498885"/>
                <a:gd name="connsiteY2" fmla="*/ 1277303 h 1412736"/>
                <a:gd name="connsiteX3" fmla="*/ 1371451 w 1498885"/>
                <a:gd name="connsiteY3" fmla="*/ 1356182 h 1412736"/>
                <a:gd name="connsiteX4" fmla="*/ 1332012 w 1498885"/>
                <a:gd name="connsiteY4" fmla="*/ 1372553 h 1412736"/>
                <a:gd name="connsiteX5" fmla="*/ 1292572 w 1498885"/>
                <a:gd name="connsiteY5" fmla="*/ 1356182 h 1412736"/>
                <a:gd name="connsiteX6" fmla="*/ 1070632 w 1498885"/>
                <a:gd name="connsiteY6" fmla="*/ 1134242 h 1412736"/>
                <a:gd name="connsiteX7" fmla="*/ 1070632 w 1498885"/>
                <a:gd name="connsiteY7" fmla="*/ 1055363 h 1412736"/>
                <a:gd name="connsiteX8" fmla="*/ 1110072 w 1498885"/>
                <a:gd name="connsiteY8" fmla="*/ 1039039 h 1412736"/>
                <a:gd name="connsiteX9" fmla="*/ 1110072 w 1498885"/>
                <a:gd name="connsiteY9" fmla="*/ 705989 h 1412736"/>
                <a:gd name="connsiteX10" fmla="*/ 1443075 w 1498885"/>
                <a:gd name="connsiteY10" fmla="*/ 705989 h 1412736"/>
                <a:gd name="connsiteX11" fmla="*/ 1498885 w 1498885"/>
                <a:gd name="connsiteY11" fmla="*/ 761800 h 1412736"/>
                <a:gd name="connsiteX12" fmla="*/ 1443075 w 1498885"/>
                <a:gd name="connsiteY12" fmla="*/ 817611 h 1412736"/>
                <a:gd name="connsiteX13" fmla="*/ 1110072 w 1498885"/>
                <a:gd name="connsiteY13" fmla="*/ 817611 h 1412736"/>
                <a:gd name="connsiteX14" fmla="*/ 1054261 w 1498885"/>
                <a:gd name="connsiteY14" fmla="*/ 761800 h 1412736"/>
                <a:gd name="connsiteX15" fmla="*/ 1110072 w 1498885"/>
                <a:gd name="connsiteY15" fmla="*/ 705989 h 1412736"/>
                <a:gd name="connsiteX16" fmla="*/ 1332012 w 1498885"/>
                <a:gd name="connsiteY16" fmla="*/ 151093 h 1412736"/>
                <a:gd name="connsiteX17" fmla="*/ 1371451 w 1498885"/>
                <a:gd name="connsiteY17" fmla="*/ 167418 h 1412736"/>
                <a:gd name="connsiteX18" fmla="*/ 1371451 w 1498885"/>
                <a:gd name="connsiteY18" fmla="*/ 246297 h 1412736"/>
                <a:gd name="connsiteX19" fmla="*/ 1149511 w 1498885"/>
                <a:gd name="connsiteY19" fmla="*/ 468236 h 1412736"/>
                <a:gd name="connsiteX20" fmla="*/ 1110072 w 1498885"/>
                <a:gd name="connsiteY20" fmla="*/ 484608 h 1412736"/>
                <a:gd name="connsiteX21" fmla="*/ 1070632 w 1498885"/>
                <a:gd name="connsiteY21" fmla="*/ 468236 h 1412736"/>
                <a:gd name="connsiteX22" fmla="*/ 1070632 w 1498885"/>
                <a:gd name="connsiteY22" fmla="*/ 389358 h 1412736"/>
                <a:gd name="connsiteX23" fmla="*/ 1292572 w 1498885"/>
                <a:gd name="connsiteY23" fmla="*/ 167418 h 1412736"/>
                <a:gd name="connsiteX24" fmla="*/ 1332012 w 1498885"/>
                <a:gd name="connsiteY24" fmla="*/ 151093 h 1412736"/>
                <a:gd name="connsiteX25" fmla="*/ 709724 w 1498885"/>
                <a:gd name="connsiteY25" fmla="*/ 111607 h 1412736"/>
                <a:gd name="connsiteX26" fmla="*/ 649635 w 1498885"/>
                <a:gd name="connsiteY26" fmla="*/ 127420 h 1412736"/>
                <a:gd name="connsiteX27" fmla="*/ 174129 w 1498885"/>
                <a:gd name="connsiteY27" fmla="*/ 394752 h 1412736"/>
                <a:gd name="connsiteX28" fmla="*/ 111621 w 1498885"/>
                <a:gd name="connsiteY28" fmla="*/ 501536 h 1412736"/>
                <a:gd name="connsiteX29" fmla="*/ 111621 w 1498885"/>
                <a:gd name="connsiteY29" fmla="*/ 910814 h 1412736"/>
                <a:gd name="connsiteX30" fmla="*/ 174129 w 1498885"/>
                <a:gd name="connsiteY30" fmla="*/ 1017598 h 1412736"/>
                <a:gd name="connsiteX31" fmla="*/ 649821 w 1498885"/>
                <a:gd name="connsiteY31" fmla="*/ 1284930 h 1412736"/>
                <a:gd name="connsiteX32" fmla="*/ 771674 w 1498885"/>
                <a:gd name="connsiteY32" fmla="*/ 1283814 h 1412736"/>
                <a:gd name="connsiteX33" fmla="*/ 832321 w 1498885"/>
                <a:gd name="connsiteY33" fmla="*/ 1178146 h 1412736"/>
                <a:gd name="connsiteX34" fmla="*/ 832321 w 1498885"/>
                <a:gd name="connsiteY34" fmla="*/ 234204 h 1412736"/>
                <a:gd name="connsiteX35" fmla="*/ 771674 w 1498885"/>
                <a:gd name="connsiteY35" fmla="*/ 128536 h 1412736"/>
                <a:gd name="connsiteX36" fmla="*/ 709724 w 1498885"/>
                <a:gd name="connsiteY36" fmla="*/ 111607 h 1412736"/>
                <a:gd name="connsiteX37" fmla="*/ 711864 w 1498885"/>
                <a:gd name="connsiteY37" fmla="*/ 9 h 1412736"/>
                <a:gd name="connsiteX38" fmla="*/ 828043 w 1498885"/>
                <a:gd name="connsiteY38" fmla="*/ 32356 h 1412736"/>
                <a:gd name="connsiteX39" fmla="*/ 943942 w 1498885"/>
                <a:gd name="connsiteY39" fmla="*/ 234390 h 1412736"/>
                <a:gd name="connsiteX40" fmla="*/ 943942 w 1498885"/>
                <a:gd name="connsiteY40" fmla="*/ 1178518 h 1412736"/>
                <a:gd name="connsiteX41" fmla="*/ 828043 w 1498885"/>
                <a:gd name="connsiteY41" fmla="*/ 1380552 h 1412736"/>
                <a:gd name="connsiteX42" fmla="*/ 709910 w 1498885"/>
                <a:gd name="connsiteY42" fmla="*/ 1412736 h 1412736"/>
                <a:gd name="connsiteX43" fmla="*/ 595126 w 1498885"/>
                <a:gd name="connsiteY43" fmla="*/ 1382413 h 1412736"/>
                <a:gd name="connsiteX44" fmla="*/ 119435 w 1498885"/>
                <a:gd name="connsiteY44" fmla="*/ 1115080 h 1412736"/>
                <a:gd name="connsiteX45" fmla="*/ 0 w 1498885"/>
                <a:gd name="connsiteY45" fmla="*/ 911000 h 1412736"/>
                <a:gd name="connsiteX46" fmla="*/ 0 w 1498885"/>
                <a:gd name="connsiteY46" fmla="*/ 501722 h 1412736"/>
                <a:gd name="connsiteX47" fmla="*/ 119435 w 1498885"/>
                <a:gd name="connsiteY47" fmla="*/ 297642 h 1412736"/>
                <a:gd name="connsiteX48" fmla="*/ 595126 w 1498885"/>
                <a:gd name="connsiteY48" fmla="*/ 30309 h 1412736"/>
                <a:gd name="connsiteX49" fmla="*/ 711864 w 1498885"/>
                <a:gd name="connsiteY49" fmla="*/ 9 h 141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498885" h="1412736">
                  <a:moveTo>
                    <a:pt x="1110072" y="1039039"/>
                  </a:moveTo>
                  <a:cubicBezTo>
                    <a:pt x="1124350" y="1039039"/>
                    <a:pt x="1138628" y="1044480"/>
                    <a:pt x="1149511" y="1055363"/>
                  </a:cubicBezTo>
                  <a:lnTo>
                    <a:pt x="1371451" y="1277303"/>
                  </a:lnTo>
                  <a:cubicBezTo>
                    <a:pt x="1393217" y="1299070"/>
                    <a:pt x="1393217" y="1334416"/>
                    <a:pt x="1371451" y="1356182"/>
                  </a:cubicBezTo>
                  <a:cubicBezTo>
                    <a:pt x="1360661" y="1366972"/>
                    <a:pt x="1346336" y="1372553"/>
                    <a:pt x="1332012" y="1372553"/>
                  </a:cubicBezTo>
                  <a:cubicBezTo>
                    <a:pt x="1317687" y="1372553"/>
                    <a:pt x="1303362" y="1367158"/>
                    <a:pt x="1292572" y="1356182"/>
                  </a:cubicBezTo>
                  <a:lnTo>
                    <a:pt x="1070632" y="1134242"/>
                  </a:lnTo>
                  <a:cubicBezTo>
                    <a:pt x="1048866" y="1112476"/>
                    <a:pt x="1048866" y="1077130"/>
                    <a:pt x="1070632" y="1055363"/>
                  </a:cubicBezTo>
                  <a:cubicBezTo>
                    <a:pt x="1081515" y="1044480"/>
                    <a:pt x="1095793" y="1039039"/>
                    <a:pt x="1110072" y="1039039"/>
                  </a:cubicBezTo>
                  <a:close/>
                  <a:moveTo>
                    <a:pt x="1110072" y="705989"/>
                  </a:moveTo>
                  <a:lnTo>
                    <a:pt x="1443075" y="705989"/>
                  </a:lnTo>
                  <a:cubicBezTo>
                    <a:pt x="1473956" y="705989"/>
                    <a:pt x="1498885" y="730918"/>
                    <a:pt x="1498885" y="761800"/>
                  </a:cubicBezTo>
                  <a:cubicBezTo>
                    <a:pt x="1498885" y="792682"/>
                    <a:pt x="1473770" y="817611"/>
                    <a:pt x="1443075" y="817611"/>
                  </a:cubicBezTo>
                  <a:lnTo>
                    <a:pt x="1110072" y="817611"/>
                  </a:lnTo>
                  <a:cubicBezTo>
                    <a:pt x="1079190" y="817611"/>
                    <a:pt x="1054261" y="792682"/>
                    <a:pt x="1054261" y="761800"/>
                  </a:cubicBezTo>
                  <a:cubicBezTo>
                    <a:pt x="1054261" y="730918"/>
                    <a:pt x="1079190" y="705989"/>
                    <a:pt x="1110072" y="705989"/>
                  </a:cubicBezTo>
                  <a:close/>
                  <a:moveTo>
                    <a:pt x="1332012" y="151093"/>
                  </a:moveTo>
                  <a:cubicBezTo>
                    <a:pt x="1346290" y="151093"/>
                    <a:pt x="1360568" y="156535"/>
                    <a:pt x="1371451" y="167418"/>
                  </a:cubicBezTo>
                  <a:cubicBezTo>
                    <a:pt x="1393217" y="189184"/>
                    <a:pt x="1393217" y="224530"/>
                    <a:pt x="1371451" y="246297"/>
                  </a:cubicBezTo>
                  <a:lnTo>
                    <a:pt x="1149511" y="468236"/>
                  </a:lnTo>
                  <a:cubicBezTo>
                    <a:pt x="1138721" y="479213"/>
                    <a:pt x="1124396" y="484608"/>
                    <a:pt x="1110072" y="484608"/>
                  </a:cubicBezTo>
                  <a:cubicBezTo>
                    <a:pt x="1095747" y="484608"/>
                    <a:pt x="1081422" y="479213"/>
                    <a:pt x="1070632" y="468236"/>
                  </a:cubicBezTo>
                  <a:cubicBezTo>
                    <a:pt x="1048866" y="446470"/>
                    <a:pt x="1048866" y="411124"/>
                    <a:pt x="1070632" y="389358"/>
                  </a:cubicBezTo>
                  <a:lnTo>
                    <a:pt x="1292572" y="167418"/>
                  </a:lnTo>
                  <a:cubicBezTo>
                    <a:pt x="1303455" y="156535"/>
                    <a:pt x="1317733" y="151093"/>
                    <a:pt x="1332012" y="151093"/>
                  </a:cubicBezTo>
                  <a:close/>
                  <a:moveTo>
                    <a:pt x="709724" y="111607"/>
                  </a:moveTo>
                  <a:cubicBezTo>
                    <a:pt x="689074" y="111607"/>
                    <a:pt x="668610" y="116816"/>
                    <a:pt x="649635" y="127420"/>
                  </a:cubicBezTo>
                  <a:lnTo>
                    <a:pt x="174129" y="394752"/>
                  </a:lnTo>
                  <a:cubicBezTo>
                    <a:pt x="135620" y="416332"/>
                    <a:pt x="111621" y="457260"/>
                    <a:pt x="111621" y="501536"/>
                  </a:cubicBezTo>
                  <a:lnTo>
                    <a:pt x="111621" y="910814"/>
                  </a:lnTo>
                  <a:cubicBezTo>
                    <a:pt x="111621" y="955090"/>
                    <a:pt x="135620" y="996018"/>
                    <a:pt x="174129" y="1017598"/>
                  </a:cubicBezTo>
                  <a:lnTo>
                    <a:pt x="649821" y="1284930"/>
                  </a:lnTo>
                  <a:cubicBezTo>
                    <a:pt x="688144" y="1306510"/>
                    <a:pt x="733723" y="1306138"/>
                    <a:pt x="771674" y="1283814"/>
                  </a:cubicBezTo>
                  <a:cubicBezTo>
                    <a:pt x="809625" y="1261676"/>
                    <a:pt x="832321" y="1222050"/>
                    <a:pt x="832321" y="1178146"/>
                  </a:cubicBezTo>
                  <a:lnTo>
                    <a:pt x="832321" y="234204"/>
                  </a:lnTo>
                  <a:cubicBezTo>
                    <a:pt x="832321" y="190113"/>
                    <a:pt x="809625" y="150674"/>
                    <a:pt x="771674" y="128536"/>
                  </a:cubicBezTo>
                  <a:cubicBezTo>
                    <a:pt x="752326" y="117188"/>
                    <a:pt x="731118" y="111607"/>
                    <a:pt x="709724" y="111607"/>
                  </a:cubicBezTo>
                  <a:close/>
                  <a:moveTo>
                    <a:pt x="711864" y="9"/>
                  </a:moveTo>
                  <a:cubicBezTo>
                    <a:pt x="751861" y="358"/>
                    <a:pt x="791766" y="11148"/>
                    <a:pt x="828043" y="32356"/>
                  </a:cubicBezTo>
                  <a:cubicBezTo>
                    <a:pt x="900596" y="74772"/>
                    <a:pt x="943942" y="150302"/>
                    <a:pt x="943942" y="234390"/>
                  </a:cubicBezTo>
                  <a:lnTo>
                    <a:pt x="943942" y="1178518"/>
                  </a:lnTo>
                  <a:cubicBezTo>
                    <a:pt x="943942" y="1262606"/>
                    <a:pt x="900596" y="1338136"/>
                    <a:pt x="828043" y="1380552"/>
                  </a:cubicBezTo>
                  <a:cubicBezTo>
                    <a:pt x="791208" y="1401946"/>
                    <a:pt x="750466" y="1412736"/>
                    <a:pt x="709910" y="1412736"/>
                  </a:cubicBezTo>
                  <a:cubicBezTo>
                    <a:pt x="670471" y="1412736"/>
                    <a:pt x="631217" y="1402691"/>
                    <a:pt x="595126" y="1382413"/>
                  </a:cubicBezTo>
                  <a:lnTo>
                    <a:pt x="119435" y="1115080"/>
                  </a:lnTo>
                  <a:cubicBezTo>
                    <a:pt x="45765" y="1073594"/>
                    <a:pt x="0" y="995460"/>
                    <a:pt x="0" y="911000"/>
                  </a:cubicBezTo>
                  <a:lnTo>
                    <a:pt x="0" y="501722"/>
                  </a:lnTo>
                  <a:cubicBezTo>
                    <a:pt x="0" y="417262"/>
                    <a:pt x="45765" y="338942"/>
                    <a:pt x="119435" y="297642"/>
                  </a:cubicBezTo>
                  <a:lnTo>
                    <a:pt x="595126" y="30309"/>
                  </a:lnTo>
                  <a:cubicBezTo>
                    <a:pt x="631775" y="9752"/>
                    <a:pt x="671866" y="-340"/>
                    <a:pt x="711864" y="9"/>
                  </a:cubicBezTo>
                  <a:close/>
                </a:path>
              </a:pathLst>
            </a:custGeom>
            <a:solidFill>
              <a:schemeClr val="bg1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HarmonyOS Sans SC" panose="00000500000000000000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09600" y="1472540"/>
            <a:ext cx="5227320" cy="2491670"/>
            <a:chOff x="579120" y="1472540"/>
            <a:chExt cx="5227320" cy="2051500"/>
          </a:xfrm>
        </p:grpSpPr>
        <p:sp>
          <p:nvSpPr>
            <p:cNvPr id="16" name="矩形: 圆角 15"/>
            <p:cNvSpPr/>
            <p:nvPr/>
          </p:nvSpPr>
          <p:spPr>
            <a:xfrm>
              <a:off x="579120" y="1472540"/>
              <a:ext cx="5074920" cy="2038733"/>
            </a:xfrm>
            <a:prstGeom prst="roundRect">
              <a:avLst>
                <a:gd name="adj" fmla="val 9192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HarmonyOS Sans SC" panose="00000500000000000000" charset="-122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731520" y="1485307"/>
              <a:ext cx="5074920" cy="2038733"/>
            </a:xfrm>
            <a:prstGeom prst="roundRect">
              <a:avLst>
                <a:gd name="adj" fmla="val 919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HarmonyOS Sans SC" panose="00000500000000000000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2408569" y="1676434"/>
              <a:ext cx="1694695" cy="40011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3"/>
                      </a:gs>
                    </a:gsLst>
                    <a:path path="circle">
                      <a:fillToRect t="100000" r="100000"/>
                    </a:path>
                  </a:gradFill>
                  <a:latin typeface="+mj-ea"/>
                  <a:ea typeface="+mj-ea"/>
                  <a:cs typeface="HarmonyOS Sans SC" panose="00000500000000000000" charset="-122"/>
                  <a:sym typeface="HarmonyOS Sans SC Black" panose="00000A00000000000000" pitchFamily="2" charset="-122"/>
                </a:rPr>
                <a:t>模型库</a:t>
              </a: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chemeClr val="accent1"/>
                      </a:gs>
                      <a:gs pos="100000">
                        <a:schemeClr val="accent3"/>
                      </a:gs>
                    </a:gsLst>
                    <a:path path="circle">
                      <a:fillToRect t="100000" r="100000"/>
                    </a:path>
                  </a:gradFill>
                  <a:effectLst/>
                  <a:uLnTx/>
                  <a:uFillTx/>
                  <a:latin typeface="+mj-ea"/>
                  <a:ea typeface="+mj-ea"/>
                  <a:cs typeface="HarmonyOS Sans SC" panose="00000500000000000000" charset="-122"/>
                  <a:sym typeface="HarmonyOS Sans SC Black" panose="00000A00000000000000" pitchFamily="2" charset="-122"/>
                </a:rPr>
                <a:t>创新</a:t>
              </a:r>
            </a:p>
          </p:txBody>
        </p:sp>
        <p:cxnSp>
          <p:nvCxnSpPr>
            <p:cNvPr id="19" name="直接箭头连接符 18"/>
            <p:cNvCxnSpPr/>
            <p:nvPr/>
          </p:nvCxnSpPr>
          <p:spPr>
            <a:xfrm>
              <a:off x="4289027" y="1847909"/>
              <a:ext cx="11997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 flipH="1">
              <a:off x="958397" y="1855704"/>
              <a:ext cx="11997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: 圆角 20"/>
            <p:cNvSpPr/>
            <p:nvPr/>
          </p:nvSpPr>
          <p:spPr>
            <a:xfrm>
              <a:off x="1010648" y="2208438"/>
              <a:ext cx="4390741" cy="1068874"/>
            </a:xfrm>
            <a:prstGeom prst="roundRect">
              <a:avLst>
                <a:gd name="adj" fmla="val 8944"/>
              </a:avLst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 w="12700" cap="flat">
              <a:solidFill>
                <a:schemeClr val="accent2"/>
              </a:solidFill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900" dirty="0">
                <a:latin typeface="HarmonyOS Sans SC" panose="00000500000000000000" charset="-122"/>
                <a:cs typeface="HarmonyOS Sans SC" panose="00000500000000000000" charset="-122"/>
              </a:endParaRPr>
            </a:p>
          </p:txBody>
        </p:sp>
        <p:sp>
          <p:nvSpPr>
            <p:cNvPr id="22" name="矩形 21"/>
            <p:cNvSpPr>
              <a:spLocks noChangeArrowheads="1"/>
            </p:cNvSpPr>
            <p:nvPr/>
          </p:nvSpPr>
          <p:spPr bwMode="auto">
            <a:xfrm>
              <a:off x="1088086" y="2272272"/>
              <a:ext cx="4183381" cy="706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SzPct val="100000"/>
                <a:buFont typeface="Calibri" panose="020F050202020403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SzPct val="100000"/>
                <a:buFont typeface="Calibri" panose="020F050202020403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SzPct val="100000"/>
                <a:buFont typeface="Calibri" panose="020F050202020403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SzPct val="100000"/>
                <a:buFont typeface="Calibri" panose="020F050202020403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>
                <a:lnSpc>
                  <a:spcPct val="150000"/>
                </a:lnSpc>
                <a:defRPr/>
              </a:pPr>
              <a:r>
                <a:rPr lang="zh-CN" altLang="zh-CN" sz="1600" dirty="0"/>
                <a:t>模型训练配置界面打破了传统的代码命令行黑盒操作模式，为深度学习算法的可视化微调提供了极具工程化水准的交互控制台。</a:t>
              </a:r>
              <a:endParaRPr kumimoji="0" lang="zh-CN" alt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HarmonyOS Sans SC Black" panose="00000A00000000000000" pitchFamily="2" charset="-122"/>
              </a:endParaRPr>
            </a:p>
          </p:txBody>
        </p:sp>
      </p:grpSp>
      <p:sp>
        <p:nvSpPr>
          <p:cNvPr id="24" name="矩形: 圆角 23"/>
          <p:cNvSpPr/>
          <p:nvPr/>
        </p:nvSpPr>
        <p:spPr>
          <a:xfrm>
            <a:off x="615240" y="4127257"/>
            <a:ext cx="5190034" cy="2239038"/>
          </a:xfrm>
          <a:prstGeom prst="roundRect">
            <a:avLst>
              <a:gd name="adj" fmla="val 8944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 w="12700" cap="flat">
            <a:solidFill>
              <a:schemeClr val="accent2"/>
            </a:solidFill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sz="900" dirty="0">
              <a:latin typeface="HarmonyOS Sans SC" panose="00000500000000000000" charset="-122"/>
              <a:cs typeface="HarmonyOS Sans SC" panose="00000500000000000000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0" y="6608042"/>
            <a:ext cx="12192000" cy="16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58BCD99-6C86-C9F0-3179-19BE50A14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472" y="782151"/>
            <a:ext cx="4961890" cy="308102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E1BDFAA-6C99-7CC5-57D3-F788FAE4A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995" y="4170730"/>
            <a:ext cx="4993005" cy="2099310"/>
          </a:xfrm>
          <a:prstGeom prst="rect">
            <a:avLst/>
          </a:prstGeom>
        </p:spPr>
      </p:pic>
      <p:sp>
        <p:nvSpPr>
          <p:cNvPr id="30" name="图形 10">
            <a:extLst>
              <a:ext uri="{FF2B5EF4-FFF2-40B4-BE49-F238E27FC236}">
                <a16:creationId xmlns:a16="http://schemas.microsoft.com/office/drawing/2014/main" id="{D447299E-BF95-8560-20E8-18F0533C284F}"/>
              </a:ext>
            </a:extLst>
          </p:cNvPr>
          <p:cNvSpPr/>
          <p:nvPr/>
        </p:nvSpPr>
        <p:spPr>
          <a:xfrm rot="16200000">
            <a:off x="5434161" y="2501772"/>
            <a:ext cx="969014" cy="1078565"/>
          </a:xfrm>
          <a:custGeom>
            <a:avLst/>
            <a:gdLst>
              <a:gd name="csX0" fmla="*/ 1104900 w 3152775"/>
              <a:gd name="csY0" fmla="*/ 2671763 h 3919537"/>
              <a:gd name="csX1" fmla="*/ 504825 w 3152775"/>
              <a:gd name="csY1" fmla="*/ 2671763 h 3919537"/>
              <a:gd name="csX2" fmla="*/ 1600200 w 3152775"/>
              <a:gd name="csY2" fmla="*/ 3919538 h 3919537"/>
              <a:gd name="csX3" fmla="*/ 2728913 w 3152775"/>
              <a:gd name="csY3" fmla="*/ 2671763 h 3919537"/>
              <a:gd name="csX4" fmla="*/ 2076450 w 3152775"/>
              <a:gd name="csY4" fmla="*/ 2671763 h 3919537"/>
              <a:gd name="csX5" fmla="*/ 3152775 w 3152775"/>
              <a:gd name="csY5" fmla="*/ 0 h 3919537"/>
              <a:gd name="csX6" fmla="*/ 0 w 3152775"/>
              <a:gd name="csY6" fmla="*/ 0 h 3919537"/>
              <a:gd name="csX7" fmla="*/ 1104900 w 3152775"/>
              <a:gd name="csY7" fmla="*/ 2671763 h 391953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3152775" h="3919537">
                <a:moveTo>
                  <a:pt x="1104900" y="2671763"/>
                </a:moveTo>
                <a:lnTo>
                  <a:pt x="504825" y="2671763"/>
                </a:lnTo>
                <a:lnTo>
                  <a:pt x="1600200" y="3919538"/>
                </a:lnTo>
                <a:lnTo>
                  <a:pt x="2728913" y="2671763"/>
                </a:lnTo>
                <a:lnTo>
                  <a:pt x="2076450" y="2671763"/>
                </a:lnTo>
                <a:cubicBezTo>
                  <a:pt x="2118360" y="1463993"/>
                  <a:pt x="2209800" y="1166813"/>
                  <a:pt x="3152775" y="0"/>
                </a:cubicBezTo>
                <a:lnTo>
                  <a:pt x="0" y="0"/>
                </a:lnTo>
                <a:cubicBezTo>
                  <a:pt x="971550" y="1127760"/>
                  <a:pt x="1141409" y="2263778"/>
                  <a:pt x="1104900" y="2671763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0"/>
                </a:schemeClr>
              </a:gs>
              <a:gs pos="88000">
                <a:schemeClr val="accent1"/>
              </a:gs>
            </a:gsLst>
            <a:lin ang="5400000" scaled="0"/>
          </a:gradFill>
          <a:ln w="4879" cap="flat"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  <a:effectLst>
            <a:outerShdw blurRad="152400" dist="38100" dir="5400000" algn="t" rotWithShape="0">
              <a:schemeClr val="accent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9DD25FCC-0ECF-54A9-8FB4-BE291D34DE9C}"/>
              </a:ext>
            </a:extLst>
          </p:cNvPr>
          <p:cNvSpPr/>
          <p:nvPr/>
        </p:nvSpPr>
        <p:spPr>
          <a:xfrm>
            <a:off x="4919379" y="5356760"/>
            <a:ext cx="1458848" cy="1020960"/>
          </a:xfrm>
          <a:custGeom>
            <a:avLst/>
            <a:gdLst>
              <a:gd name="csX0" fmla="*/ 0 w 1458848"/>
              <a:gd name="csY0" fmla="*/ 998505 h 1020960"/>
              <a:gd name="csX1" fmla="*/ 1131760 w 1458848"/>
              <a:gd name="csY1" fmla="*/ 386048 h 1020960"/>
              <a:gd name="csX2" fmla="*/ 969549 w 1458848"/>
              <a:gd name="csY2" fmla="*/ 326327 h 1020960"/>
              <a:gd name="csX3" fmla="*/ 1356170 w 1458848"/>
              <a:gd name="csY3" fmla="*/ 0 h 1020960"/>
              <a:gd name="csX4" fmla="*/ 1458848 w 1458848"/>
              <a:gd name="csY4" fmla="*/ 481108 h 1020960"/>
              <a:gd name="csX5" fmla="*/ 1442656 w 1458848"/>
              <a:gd name="csY5" fmla="*/ 487394 h 1020960"/>
              <a:gd name="csX6" fmla="*/ 1322451 w 1458848"/>
              <a:gd name="csY6" fmla="*/ 455486 h 1020960"/>
              <a:gd name="csX7" fmla="*/ 1250156 w 1458848"/>
              <a:gd name="csY7" fmla="*/ 552164 h 1020960"/>
              <a:gd name="csX8" fmla="*/ 375379 w 1458848"/>
              <a:gd name="csY8" fmla="*/ 1016603 h 1020960"/>
              <a:gd name="csX9" fmla="*/ 99822 w 1458848"/>
              <a:gd name="csY9" fmla="*/ 1017461 h 1020960"/>
              <a:gd name="csX10" fmla="*/ 0 w 1458848"/>
              <a:gd name="csY10" fmla="*/ 998505 h 10209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458848" h="1020960">
                <a:moveTo>
                  <a:pt x="0" y="998505"/>
                </a:moveTo>
                <a:cubicBezTo>
                  <a:pt x="461486" y="944880"/>
                  <a:pt x="886777" y="848297"/>
                  <a:pt x="1131760" y="386048"/>
                </a:cubicBezTo>
                <a:cubicBezTo>
                  <a:pt x="1072990" y="364427"/>
                  <a:pt x="1027652" y="347663"/>
                  <a:pt x="969549" y="326327"/>
                </a:cubicBezTo>
                <a:cubicBezTo>
                  <a:pt x="1098804" y="217265"/>
                  <a:pt x="1221962" y="113252"/>
                  <a:pt x="1356170" y="0"/>
                </a:cubicBezTo>
                <a:cubicBezTo>
                  <a:pt x="1391888" y="167449"/>
                  <a:pt x="1425415" y="324707"/>
                  <a:pt x="1458848" y="481108"/>
                </a:cubicBezTo>
                <a:cubicBezTo>
                  <a:pt x="1449800" y="484822"/>
                  <a:pt x="1445609" y="488346"/>
                  <a:pt x="1442656" y="487394"/>
                </a:cubicBezTo>
                <a:cubicBezTo>
                  <a:pt x="1401984" y="475393"/>
                  <a:pt x="1355788" y="445008"/>
                  <a:pt x="1322451" y="455486"/>
                </a:cubicBezTo>
                <a:cubicBezTo>
                  <a:pt x="1291304" y="465296"/>
                  <a:pt x="1275492" y="519589"/>
                  <a:pt x="1250156" y="552164"/>
                </a:cubicBezTo>
                <a:cubicBezTo>
                  <a:pt x="1027937" y="837438"/>
                  <a:pt x="732282" y="986409"/>
                  <a:pt x="375379" y="1016603"/>
                </a:cubicBezTo>
                <a:cubicBezTo>
                  <a:pt x="284130" y="1024318"/>
                  <a:pt x="191643" y="1019937"/>
                  <a:pt x="99822" y="1017461"/>
                </a:cubicBezTo>
                <a:cubicBezTo>
                  <a:pt x="66389" y="1016603"/>
                  <a:pt x="33242" y="1005173"/>
                  <a:pt x="0" y="998505"/>
                </a:cubicBez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任意多边形: 形状 52">
            <a:extLst>
              <a:ext uri="{FF2B5EF4-FFF2-40B4-BE49-F238E27FC236}">
                <a16:creationId xmlns:a16="http://schemas.microsoft.com/office/drawing/2014/main" id="{6FBF2B8D-2829-B59E-C92B-8EE3555B2032}"/>
              </a:ext>
            </a:extLst>
          </p:cNvPr>
          <p:cNvSpPr/>
          <p:nvPr/>
        </p:nvSpPr>
        <p:spPr>
          <a:xfrm rot="8251162">
            <a:off x="10815216" y="-464916"/>
            <a:ext cx="7814664" cy="7593489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93500" y="480072"/>
            <a:ext cx="3916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26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  <a:cs typeface="+mn-ea"/>
                <a:sym typeface="HarmonyOS Sans SC" panose="00000500000000000000" charset="-122"/>
              </a:rPr>
              <a:t>持续学习功能</a:t>
            </a: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579120" y="1106958"/>
            <a:ext cx="35540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矩形: 圆角 1"/>
          <p:cNvSpPr/>
          <p:nvPr/>
        </p:nvSpPr>
        <p:spPr>
          <a:xfrm>
            <a:off x="579120" y="1377387"/>
            <a:ext cx="10988040" cy="273323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1600" dist="114300" dir="2700000" algn="tl" rotWithShape="0">
              <a:schemeClr val="accent1">
                <a:alpha val="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6636851" y="3558435"/>
            <a:ext cx="1054312" cy="43407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HarmonyOS Sans SC" panose="00000500000000000000" charset="-122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7788847" y="3563680"/>
            <a:ext cx="1054312" cy="43407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HarmonyOS Sans SC" panose="00000500000000000000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8952330" y="3563680"/>
            <a:ext cx="1054312" cy="43407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0114575" y="3574534"/>
            <a:ext cx="1054312" cy="43407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6633108" y="3036279"/>
            <a:ext cx="4535779" cy="0"/>
          </a:xfrm>
          <a:prstGeom prst="line">
            <a:avLst/>
          </a:prstGeom>
          <a:ln>
            <a:solidFill>
              <a:srgbClr val="E4BC57">
                <a:alpha val="1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6605625" y="1623758"/>
            <a:ext cx="3870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/>
              <a:t>检测日志管理</a:t>
            </a:r>
            <a:endParaRPr lang="zh-CN" altLang="en-US" sz="2800" dirty="0">
              <a:solidFill>
                <a:schemeClr val="accent1"/>
              </a:solidFill>
              <a:latin typeface="+mj-ea"/>
              <a:ea typeface="+mj-ea"/>
              <a:cs typeface="HarmonyOS Sans SC" panose="00000500000000000000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8111075" y="2137746"/>
            <a:ext cx="1145133" cy="0"/>
          </a:xfrm>
          <a:prstGeom prst="line">
            <a:avLst/>
          </a:prstGeom>
          <a:ln>
            <a:solidFill>
              <a:schemeClr val="accent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>
            <p:custDataLst>
              <p:tags r:id="rId1"/>
            </p:custDataLst>
          </p:nvPr>
        </p:nvSpPr>
        <p:spPr>
          <a:xfrm>
            <a:off x="6524586" y="2137746"/>
            <a:ext cx="4798409" cy="102645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/>
              <a:t>检测日志管理用于展示系统的整体检测情况。</a:t>
            </a:r>
            <a:endParaRPr lang="en-US" altLang="zh-CN" sz="1400" dirty="0"/>
          </a:p>
          <a:p>
            <a:pPr>
              <a:lnSpc>
                <a:spcPct val="150000"/>
              </a:lnSpc>
            </a:pPr>
            <a:r>
              <a:rPr lang="zh-CN" altLang="en-US" sz="1400" dirty="0"/>
              <a:t>页面可查看总检测数、已纠正数和低置信预警等信息，</a:t>
            </a:r>
            <a:br>
              <a:rPr lang="zh-CN" altLang="en-US" sz="1400" dirty="0"/>
            </a:br>
            <a:r>
              <a:rPr lang="zh-CN" altLang="en-US" sz="1400" dirty="0"/>
              <a:t>并支持按条件筛选与查看明细，为人工复核和后续纠错提供依据。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+mn-ea"/>
              <a:cs typeface="HarmonyOS Sans SC" panose="00000500000000000000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6608042"/>
            <a:ext cx="12192000" cy="16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C319B99-A3CF-9163-1077-270DAAB3B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548" y="1443839"/>
            <a:ext cx="5134610" cy="2600325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0B6F99E5-52FA-991B-0D3A-BDDD213FB51A}"/>
              </a:ext>
            </a:extLst>
          </p:cNvPr>
          <p:cNvSpPr txBox="1"/>
          <p:nvPr/>
        </p:nvSpPr>
        <p:spPr>
          <a:xfrm>
            <a:off x="6680072" y="3636973"/>
            <a:ext cx="9578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总检测记录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718E614-19AC-6632-772A-161FFE0B54DB}"/>
              </a:ext>
            </a:extLst>
          </p:cNvPr>
          <p:cNvSpPr txBox="1"/>
          <p:nvPr/>
        </p:nvSpPr>
        <p:spPr>
          <a:xfrm>
            <a:off x="7833552" y="3632977"/>
            <a:ext cx="964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已完成纠正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D72492A-EE83-BAF7-BD74-DA67A42F0342}"/>
              </a:ext>
            </a:extLst>
          </p:cNvPr>
          <p:cNvSpPr txBox="1"/>
          <p:nvPr/>
        </p:nvSpPr>
        <p:spPr>
          <a:xfrm>
            <a:off x="8940843" y="3662953"/>
            <a:ext cx="1054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/>
              <a:t>低置信度预警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BEFE9E8-9C66-2335-B124-DE8C3D994FDF}"/>
              </a:ext>
            </a:extLst>
          </p:cNvPr>
          <p:cNvSpPr txBox="1"/>
          <p:nvPr/>
        </p:nvSpPr>
        <p:spPr>
          <a:xfrm>
            <a:off x="10114575" y="3632977"/>
            <a:ext cx="984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待复核项目</a:t>
            </a: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2978FA2F-91CE-90EC-5903-A1B796CEE3B6}"/>
              </a:ext>
            </a:extLst>
          </p:cNvPr>
          <p:cNvSpPr/>
          <p:nvPr/>
        </p:nvSpPr>
        <p:spPr>
          <a:xfrm>
            <a:off x="579120" y="4290535"/>
            <a:ext cx="10988040" cy="208739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1600" dist="114300" dir="2700000" algn="tl" rotWithShape="0">
              <a:schemeClr val="accent1">
                <a:alpha val="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F53269E-21D9-1D22-C7D9-4DC2BEDB3D8A}"/>
              </a:ext>
            </a:extLst>
          </p:cNvPr>
          <p:cNvSpPr txBox="1"/>
          <p:nvPr/>
        </p:nvSpPr>
        <p:spPr>
          <a:xfrm>
            <a:off x="984548" y="4381045"/>
            <a:ext cx="2398597" cy="535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/>
              <a:t>查看历史记录</a:t>
            </a:r>
          </a:p>
        </p:txBody>
      </p:sp>
      <p:cxnSp>
        <p:nvCxnSpPr>
          <p:cNvPr id="49" name="直接箭头连接符 18">
            <a:extLst>
              <a:ext uri="{FF2B5EF4-FFF2-40B4-BE49-F238E27FC236}">
                <a16:creationId xmlns:a16="http://schemas.microsoft.com/office/drawing/2014/main" id="{61B4097E-7F52-2BF8-351C-7B2A382763FE}"/>
              </a:ext>
            </a:extLst>
          </p:cNvPr>
          <p:cNvCxnSpPr>
            <a:cxnSpLocks/>
          </p:cNvCxnSpPr>
          <p:nvPr/>
        </p:nvCxnSpPr>
        <p:spPr>
          <a:xfrm flipV="1">
            <a:off x="6740718" y="2137746"/>
            <a:ext cx="2515490" cy="9232"/>
          </a:xfrm>
          <a:prstGeom prst="straightConnector1">
            <a:avLst/>
          </a:prstGeom>
          <a:ln w="15875">
            <a:solidFill>
              <a:schemeClr val="tx2">
                <a:alpha val="50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873EA1E6-16AC-9A31-5531-F0FB0BA2C8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0621" y="4189155"/>
            <a:ext cx="4739341" cy="22299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D7A236F-C994-7797-C954-2A10253FD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12039600" cy="6686550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218A2AE4-143E-3650-5081-69EB6A5C872A}"/>
              </a:ext>
            </a:extLst>
          </p:cNvPr>
          <p:cNvSpPr/>
          <p:nvPr/>
        </p:nvSpPr>
        <p:spPr>
          <a:xfrm>
            <a:off x="10048875" y="2590800"/>
            <a:ext cx="1152525" cy="838200"/>
          </a:xfrm>
          <a:prstGeom prst="rect">
            <a:avLst/>
          </a:prstGeom>
          <a:noFill/>
          <a:ln w="76200"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B111DF7B-5A48-88AC-6D9F-318C9285A88E}"/>
              </a:ext>
            </a:extLst>
          </p:cNvPr>
          <p:cNvCxnSpPr/>
          <p:nvPr/>
        </p:nvCxnSpPr>
        <p:spPr>
          <a:xfrm>
            <a:off x="11201400" y="2264229"/>
            <a:ext cx="0" cy="65314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54F27C8-4948-47FE-7342-0D69991A89D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201400" y="2264229"/>
            <a:ext cx="0" cy="65314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F3FDDC81-E5D7-8F71-98DC-70B7DD332C08}"/>
              </a:ext>
            </a:extLst>
          </p:cNvPr>
          <p:cNvSpPr txBox="1"/>
          <p:nvPr/>
        </p:nvSpPr>
        <p:spPr>
          <a:xfrm>
            <a:off x="10356054" y="3429000"/>
            <a:ext cx="2539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50000+</a:t>
            </a:r>
          </a:p>
          <a:p>
            <a:r>
              <a:rPr lang="en-US" altLang="zh-CN" sz="1400" dirty="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users follow it</a:t>
            </a:r>
            <a:endParaRPr lang="zh-CN" altLang="en-US" sz="1400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44DC144D-36FE-C0E5-01CF-9B86058453D3}"/>
              </a:ext>
            </a:extLst>
          </p:cNvPr>
          <p:cNvGrpSpPr/>
          <p:nvPr/>
        </p:nvGrpSpPr>
        <p:grpSpPr>
          <a:xfrm>
            <a:off x="8277688" y="6197066"/>
            <a:ext cx="4379817" cy="377123"/>
            <a:chOff x="7715596" y="6115792"/>
            <a:chExt cx="4379817" cy="377123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620B58DB-D34D-46C0-34D1-4C12565E5C3E}"/>
                </a:ext>
              </a:extLst>
            </p:cNvPr>
            <p:cNvSpPr txBox="1"/>
            <p:nvPr/>
          </p:nvSpPr>
          <p:spPr>
            <a:xfrm>
              <a:off x="7956854" y="6135077"/>
              <a:ext cx="41385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i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Science and Technology Transform Lives.</a:t>
              </a:r>
              <a:endParaRPr lang="zh-CN" alt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图形 9" descr="原子 纯色填充">
              <a:extLst>
                <a:ext uri="{FF2B5EF4-FFF2-40B4-BE49-F238E27FC236}">
                  <a16:creationId xmlns:a16="http://schemas.microsoft.com/office/drawing/2014/main" id="{C364759A-FAA6-A77F-FCFB-E4322B5238B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15596" y="6115792"/>
              <a:ext cx="377123" cy="377123"/>
            </a:xfrm>
            <a:prstGeom prst="rect">
              <a:avLst/>
            </a:prstGeom>
          </p:spPr>
        </p:pic>
      </p:grpSp>
      <p:pic>
        <p:nvPicPr>
          <p:cNvPr id="14" name="图形 13" descr="客户评价 纯色填充">
            <a:extLst>
              <a:ext uri="{FF2B5EF4-FFF2-40B4-BE49-F238E27FC236}">
                <a16:creationId xmlns:a16="http://schemas.microsoft.com/office/drawing/2014/main" id="{FFBCBDF7-65CC-792E-6EA3-0EDE71263A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98852" y="3518474"/>
            <a:ext cx="457201" cy="457201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2AA21F18-77AB-8069-9636-1DCB08212C3D}"/>
              </a:ext>
            </a:extLst>
          </p:cNvPr>
          <p:cNvGrpSpPr/>
          <p:nvPr/>
        </p:nvGrpSpPr>
        <p:grpSpPr>
          <a:xfrm>
            <a:off x="76201" y="76200"/>
            <a:ext cx="9657591" cy="6705600"/>
            <a:chOff x="76201" y="76200"/>
            <a:chExt cx="9657591" cy="6705600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F70E28FF-A9B4-98B5-9DD8-B81D49771079}"/>
                </a:ext>
              </a:extLst>
            </p:cNvPr>
            <p:cNvSpPr/>
            <p:nvPr/>
          </p:nvSpPr>
          <p:spPr>
            <a:xfrm>
              <a:off x="76201" y="76200"/>
              <a:ext cx="6156187" cy="6686550"/>
            </a:xfrm>
            <a:custGeom>
              <a:avLst/>
              <a:gdLst>
                <a:gd name="csX0" fmla="*/ 0 w 6156187"/>
                <a:gd name="csY0" fmla="*/ 0 h 6686550"/>
                <a:gd name="csX1" fmla="*/ 6156187 w 6156187"/>
                <a:gd name="csY1" fmla="*/ 0 h 6686550"/>
                <a:gd name="csX2" fmla="*/ 4245807 w 6156187"/>
                <a:gd name="csY2" fmla="*/ 6686550 h 6686550"/>
                <a:gd name="csX3" fmla="*/ 0 w 6156187"/>
                <a:gd name="csY3" fmla="*/ 6686550 h 66865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156187" h="6686550">
                  <a:moveTo>
                    <a:pt x="0" y="0"/>
                  </a:moveTo>
                  <a:lnTo>
                    <a:pt x="6156187" y="0"/>
                  </a:lnTo>
                  <a:lnTo>
                    <a:pt x="4245807" y="6686550"/>
                  </a:lnTo>
                  <a:lnTo>
                    <a:pt x="0" y="6686550"/>
                  </a:lnTo>
                  <a:close/>
                </a:path>
              </a:pathLst>
            </a:cu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938FB355-39CB-8FBE-18B8-05F29BB18BA7}"/>
                </a:ext>
              </a:extLst>
            </p:cNvPr>
            <p:cNvSpPr/>
            <p:nvPr/>
          </p:nvSpPr>
          <p:spPr>
            <a:xfrm>
              <a:off x="4316426" y="76200"/>
              <a:ext cx="3701589" cy="6705600"/>
            </a:xfrm>
            <a:custGeom>
              <a:avLst/>
              <a:gdLst>
                <a:gd name="csX0" fmla="*/ 1910380 w 3701589"/>
                <a:gd name="csY0" fmla="*/ 0 h 6686550"/>
                <a:gd name="csX1" fmla="*/ 3701589 w 3701589"/>
                <a:gd name="csY1" fmla="*/ 0 h 6686550"/>
                <a:gd name="csX2" fmla="*/ 1791209 w 3701589"/>
                <a:gd name="csY2" fmla="*/ 6686550 h 6686550"/>
                <a:gd name="csX3" fmla="*/ 0 w 3701589"/>
                <a:gd name="csY3" fmla="*/ 6686550 h 66865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3701589" h="6686550">
                  <a:moveTo>
                    <a:pt x="1910380" y="0"/>
                  </a:moveTo>
                  <a:lnTo>
                    <a:pt x="3701589" y="0"/>
                  </a:lnTo>
                  <a:lnTo>
                    <a:pt x="1791209" y="6686550"/>
                  </a:lnTo>
                  <a:lnTo>
                    <a:pt x="0" y="668655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20000"/>
                  </a:schemeClr>
                </a:gs>
                <a:gs pos="0">
                  <a:schemeClr val="tx1">
                    <a:alpha val="2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0220A095-52CC-A830-C006-306E164B017E}"/>
                </a:ext>
              </a:extLst>
            </p:cNvPr>
            <p:cNvSpPr/>
            <p:nvPr/>
          </p:nvSpPr>
          <p:spPr>
            <a:xfrm>
              <a:off x="6096000" y="85725"/>
              <a:ext cx="3637792" cy="6686550"/>
            </a:xfrm>
            <a:custGeom>
              <a:avLst/>
              <a:gdLst>
                <a:gd name="csX0" fmla="*/ 1910380 w 3637792"/>
                <a:gd name="csY0" fmla="*/ 0 h 6686550"/>
                <a:gd name="csX1" fmla="*/ 3637792 w 3637792"/>
                <a:gd name="csY1" fmla="*/ 0 h 6686550"/>
                <a:gd name="csX2" fmla="*/ 1727412 w 3637792"/>
                <a:gd name="csY2" fmla="*/ 6686550 h 6686550"/>
                <a:gd name="csX3" fmla="*/ 0 w 3637792"/>
                <a:gd name="csY3" fmla="*/ 6686550 h 66865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3637792" h="6686550">
                  <a:moveTo>
                    <a:pt x="1910380" y="0"/>
                  </a:moveTo>
                  <a:lnTo>
                    <a:pt x="3637792" y="0"/>
                  </a:lnTo>
                  <a:lnTo>
                    <a:pt x="1727412" y="6686550"/>
                  </a:lnTo>
                  <a:lnTo>
                    <a:pt x="0" y="668655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20000"/>
                  </a:schemeClr>
                </a:gs>
                <a:gs pos="0">
                  <a:schemeClr val="tx1">
                    <a:alpha val="2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CA88EDBE-F447-E846-E056-F6B19395A0C0}"/>
                </a:ext>
              </a:extLst>
            </p:cNvPr>
            <p:cNvSpPr txBox="1"/>
            <p:nvPr/>
          </p:nvSpPr>
          <p:spPr>
            <a:xfrm>
              <a:off x="664029" y="1263715"/>
              <a:ext cx="4906736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dirty="0">
                  <a:latin typeface="华文中宋" panose="02010600040101010101" pitchFamily="2" charset="-122"/>
                  <a:ea typeface="华文中宋" panose="02010600040101010101" pitchFamily="2" charset="-122"/>
                  <a:cs typeface="Cascadia Mono" panose="020B0609020000020004" pitchFamily="49" charset="0"/>
                </a:rPr>
                <a:t>蕉准：自演进香蕉智检系统</a:t>
              </a:r>
              <a:endParaRPr lang="en-US" altLang="zh-CN" sz="2800" b="1" dirty="0">
                <a:latin typeface="华文中宋" panose="02010600040101010101" pitchFamily="2" charset="-122"/>
                <a:ea typeface="华文中宋" panose="02010600040101010101" pitchFamily="2" charset="-122"/>
                <a:cs typeface="Cascadia Mono" panose="020B0609020000020004" pitchFamily="49" charset="0"/>
              </a:endParaRPr>
            </a:p>
            <a:p>
              <a:r>
                <a:rPr lang="zh-CN" altLang="zh-CN" b="1" dirty="0">
                  <a:latin typeface="+mn-ea"/>
                </a:rPr>
                <a:t>香蕉成熟度检测系统</a:t>
              </a:r>
              <a:endParaRPr lang="en-US" altLang="zh-CN" b="1" dirty="0">
                <a:latin typeface="+mn-ea"/>
              </a:endParaRPr>
            </a:p>
            <a:p>
              <a:r>
                <a:rPr lang="en-US" altLang="zh-CN" sz="1200" dirty="0">
                  <a:latin typeface="Cascadia Mono" panose="020B0609020000020004" pitchFamily="49" charset="0"/>
                  <a:ea typeface="Cascadia Mono" panose="020B0609020000020004" pitchFamily="49" charset="0"/>
                  <a:cs typeface="Cascadia Mono" panose="020B0609020000020004" pitchFamily="49" charset="0"/>
                </a:rPr>
                <a:t>Banana Maturity Detection System</a:t>
              </a:r>
              <a:endParaRPr lang="zh-CN" altLang="en-US" sz="1200" dirty="0">
                <a:latin typeface="Cascadia Mono" panose="020B0609020000020004" pitchFamily="49" charset="0"/>
                <a:cs typeface="Cascadia Mono" panose="020B0609020000020004" pitchFamily="49" charset="0"/>
              </a:endParaRPr>
            </a:p>
          </p:txBody>
        </p:sp>
        <p:pic>
          <p:nvPicPr>
            <p:cNvPr id="8" name="图形 7" descr="放大镜 纯色填充">
              <a:extLst>
                <a:ext uri="{FF2B5EF4-FFF2-40B4-BE49-F238E27FC236}">
                  <a16:creationId xmlns:a16="http://schemas.microsoft.com/office/drawing/2014/main" id="{26BF9CDB-2492-A95B-34D0-F3D372B899B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8883" y="1353957"/>
              <a:ext cx="439262" cy="439262"/>
            </a:xfrm>
            <a:prstGeom prst="rect">
              <a:avLst/>
            </a:prstGeom>
          </p:spPr>
        </p:pic>
        <p:pic>
          <p:nvPicPr>
            <p:cNvPr id="16" name="图形 15" descr="打开的书 纯色填充">
              <a:extLst>
                <a:ext uri="{FF2B5EF4-FFF2-40B4-BE49-F238E27FC236}">
                  <a16:creationId xmlns:a16="http://schemas.microsoft.com/office/drawing/2014/main" id="{C9584C53-D97D-0034-9EA5-78B3E2AD22C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8883" y="3294563"/>
              <a:ext cx="616193" cy="616193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DC7B148-822D-C7A1-335A-F519FFAA6365}"/>
                </a:ext>
              </a:extLst>
            </p:cNvPr>
            <p:cNvSpPr txBox="1"/>
            <p:nvPr/>
          </p:nvSpPr>
          <p:spPr>
            <a:xfrm>
              <a:off x="844531" y="3462307"/>
              <a:ext cx="2703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latin typeface="+mn-ea"/>
                </a:rPr>
                <a:t>汇报</a:t>
              </a:r>
              <a:r>
                <a:rPr lang="zh-CN" altLang="en-US" b="1">
                  <a:latin typeface="+mn-ea"/>
                </a:rPr>
                <a:t>人：李碧锦</a:t>
              </a:r>
              <a:endParaRPr lang="zh-CN" altLang="en-US" b="1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723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1F29A-0413-6E59-A9F2-B8B60B8D0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任意多边形: 形状 52">
            <a:extLst>
              <a:ext uri="{FF2B5EF4-FFF2-40B4-BE49-F238E27FC236}">
                <a16:creationId xmlns:a16="http://schemas.microsoft.com/office/drawing/2014/main" id="{8B1D1301-690E-A135-8886-BC97833D1AAD}"/>
              </a:ext>
            </a:extLst>
          </p:cNvPr>
          <p:cNvSpPr/>
          <p:nvPr/>
        </p:nvSpPr>
        <p:spPr>
          <a:xfrm rot="8251162">
            <a:off x="10815216" y="-464916"/>
            <a:ext cx="7814664" cy="7593489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AD14DA1-D1E8-792F-3777-09713D8992F5}"/>
              </a:ext>
            </a:extLst>
          </p:cNvPr>
          <p:cNvSpPr txBox="1"/>
          <p:nvPr/>
        </p:nvSpPr>
        <p:spPr>
          <a:xfrm>
            <a:off x="493500" y="480072"/>
            <a:ext cx="3916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26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  <a:cs typeface="+mn-ea"/>
                <a:sym typeface="HarmonyOS Sans SC" panose="00000500000000000000" charset="-122"/>
              </a:rPr>
              <a:t>持续学习功能</a:t>
            </a: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7E45274E-5045-D125-00D1-08574FF23932}"/>
              </a:ext>
            </a:extLst>
          </p:cNvPr>
          <p:cNvCxnSpPr/>
          <p:nvPr/>
        </p:nvCxnSpPr>
        <p:spPr>
          <a:xfrm>
            <a:off x="579120" y="1106958"/>
            <a:ext cx="35540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D762004-4219-33EF-B6A5-0833DF199877}"/>
              </a:ext>
            </a:extLst>
          </p:cNvPr>
          <p:cNvCxnSpPr/>
          <p:nvPr/>
        </p:nvCxnSpPr>
        <p:spPr>
          <a:xfrm>
            <a:off x="6633108" y="3036279"/>
            <a:ext cx="4535779" cy="0"/>
          </a:xfrm>
          <a:prstGeom prst="line">
            <a:avLst/>
          </a:prstGeom>
          <a:ln>
            <a:solidFill>
              <a:srgbClr val="E4BC57">
                <a:alpha val="1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848EA3D7-590D-A35A-8509-2CD1EB5781D1}"/>
              </a:ext>
            </a:extLst>
          </p:cNvPr>
          <p:cNvCxnSpPr/>
          <p:nvPr/>
        </p:nvCxnSpPr>
        <p:spPr>
          <a:xfrm>
            <a:off x="8111075" y="2137746"/>
            <a:ext cx="1145133" cy="0"/>
          </a:xfrm>
          <a:prstGeom prst="line">
            <a:avLst/>
          </a:prstGeom>
          <a:ln>
            <a:solidFill>
              <a:schemeClr val="accent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641C81D3-DFB6-A5CC-F690-8C9179B9FE19}"/>
              </a:ext>
            </a:extLst>
          </p:cNvPr>
          <p:cNvSpPr/>
          <p:nvPr/>
        </p:nvSpPr>
        <p:spPr>
          <a:xfrm>
            <a:off x="0" y="6586271"/>
            <a:ext cx="12192000" cy="16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2D5E3D44-F14C-80FA-6290-9537347BE13F}"/>
              </a:ext>
            </a:extLst>
          </p:cNvPr>
          <p:cNvSpPr/>
          <p:nvPr/>
        </p:nvSpPr>
        <p:spPr>
          <a:xfrm>
            <a:off x="104332" y="1200959"/>
            <a:ext cx="7836626" cy="52709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1600" dist="114300" dir="2700000" algn="tl" rotWithShape="0">
              <a:schemeClr val="accent1">
                <a:alpha val="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C927442-CB47-A723-1EB2-F24E5A354737}"/>
              </a:ext>
            </a:extLst>
          </p:cNvPr>
          <p:cNvSpPr txBox="1"/>
          <p:nvPr/>
        </p:nvSpPr>
        <p:spPr>
          <a:xfrm>
            <a:off x="104332" y="1431073"/>
            <a:ext cx="2398597" cy="535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/>
              <a:t>查看历史记录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34ED28-9880-E9A9-8191-8B527B40D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9" y="2107843"/>
            <a:ext cx="7647595" cy="3687318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43F6476F-6D5F-88A9-2449-02BB50485E3C}"/>
              </a:ext>
            </a:extLst>
          </p:cNvPr>
          <p:cNvSpPr/>
          <p:nvPr/>
        </p:nvSpPr>
        <p:spPr>
          <a:xfrm>
            <a:off x="7906388" y="1455005"/>
            <a:ext cx="4615679" cy="30086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1600" dist="114300" dir="2700000" algn="tl" rotWithShape="0">
              <a:schemeClr val="accent1">
                <a:alpha val="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cs typeface="HarmonyOS Sans SC" panose="00000500000000000000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ECC12A8-A50B-66DA-3D7F-7CB6709A8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072" y="1635967"/>
            <a:ext cx="4004928" cy="2800624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77BA5F05-942E-FEB3-FF90-09709598C517}"/>
              </a:ext>
            </a:extLst>
          </p:cNvPr>
          <p:cNvSpPr/>
          <p:nvPr/>
        </p:nvSpPr>
        <p:spPr>
          <a:xfrm rot="395125">
            <a:off x="7426676" y="3695861"/>
            <a:ext cx="855491" cy="707521"/>
          </a:xfrm>
          <a:custGeom>
            <a:avLst/>
            <a:gdLst>
              <a:gd name="csX0" fmla="*/ 0 w 1458848"/>
              <a:gd name="csY0" fmla="*/ 998505 h 1020960"/>
              <a:gd name="csX1" fmla="*/ 1131760 w 1458848"/>
              <a:gd name="csY1" fmla="*/ 386048 h 1020960"/>
              <a:gd name="csX2" fmla="*/ 969549 w 1458848"/>
              <a:gd name="csY2" fmla="*/ 326327 h 1020960"/>
              <a:gd name="csX3" fmla="*/ 1356170 w 1458848"/>
              <a:gd name="csY3" fmla="*/ 0 h 1020960"/>
              <a:gd name="csX4" fmla="*/ 1458848 w 1458848"/>
              <a:gd name="csY4" fmla="*/ 481108 h 1020960"/>
              <a:gd name="csX5" fmla="*/ 1442656 w 1458848"/>
              <a:gd name="csY5" fmla="*/ 487394 h 1020960"/>
              <a:gd name="csX6" fmla="*/ 1322451 w 1458848"/>
              <a:gd name="csY6" fmla="*/ 455486 h 1020960"/>
              <a:gd name="csX7" fmla="*/ 1250156 w 1458848"/>
              <a:gd name="csY7" fmla="*/ 552164 h 1020960"/>
              <a:gd name="csX8" fmla="*/ 375379 w 1458848"/>
              <a:gd name="csY8" fmla="*/ 1016603 h 1020960"/>
              <a:gd name="csX9" fmla="*/ 99822 w 1458848"/>
              <a:gd name="csY9" fmla="*/ 1017461 h 1020960"/>
              <a:gd name="csX10" fmla="*/ 0 w 1458848"/>
              <a:gd name="csY10" fmla="*/ 998505 h 10209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458848" h="1020960">
                <a:moveTo>
                  <a:pt x="0" y="998505"/>
                </a:moveTo>
                <a:cubicBezTo>
                  <a:pt x="461486" y="944880"/>
                  <a:pt x="886777" y="848297"/>
                  <a:pt x="1131760" y="386048"/>
                </a:cubicBezTo>
                <a:cubicBezTo>
                  <a:pt x="1072990" y="364427"/>
                  <a:pt x="1027652" y="347663"/>
                  <a:pt x="969549" y="326327"/>
                </a:cubicBezTo>
                <a:cubicBezTo>
                  <a:pt x="1098804" y="217265"/>
                  <a:pt x="1221962" y="113252"/>
                  <a:pt x="1356170" y="0"/>
                </a:cubicBezTo>
                <a:cubicBezTo>
                  <a:pt x="1391888" y="167449"/>
                  <a:pt x="1425415" y="324707"/>
                  <a:pt x="1458848" y="481108"/>
                </a:cubicBezTo>
                <a:cubicBezTo>
                  <a:pt x="1449800" y="484822"/>
                  <a:pt x="1445609" y="488346"/>
                  <a:pt x="1442656" y="487394"/>
                </a:cubicBezTo>
                <a:cubicBezTo>
                  <a:pt x="1401984" y="475393"/>
                  <a:pt x="1355788" y="445008"/>
                  <a:pt x="1322451" y="455486"/>
                </a:cubicBezTo>
                <a:cubicBezTo>
                  <a:pt x="1291304" y="465296"/>
                  <a:pt x="1275492" y="519589"/>
                  <a:pt x="1250156" y="552164"/>
                </a:cubicBezTo>
                <a:cubicBezTo>
                  <a:pt x="1027937" y="837438"/>
                  <a:pt x="732282" y="986409"/>
                  <a:pt x="375379" y="1016603"/>
                </a:cubicBezTo>
                <a:cubicBezTo>
                  <a:pt x="284130" y="1024318"/>
                  <a:pt x="191643" y="1019937"/>
                  <a:pt x="99822" y="1017461"/>
                </a:cubicBezTo>
                <a:cubicBezTo>
                  <a:pt x="66389" y="1016603"/>
                  <a:pt x="33242" y="1005173"/>
                  <a:pt x="0" y="998505"/>
                </a:cubicBez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3BF7D0B-F818-5CE8-E24E-A39DD71038A4}"/>
              </a:ext>
            </a:extLst>
          </p:cNvPr>
          <p:cNvSpPr txBox="1"/>
          <p:nvPr/>
        </p:nvSpPr>
        <p:spPr>
          <a:xfrm>
            <a:off x="8470767" y="5009228"/>
            <a:ext cx="2698120" cy="7058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00" dirty="0"/>
              <a:t>可根据置信度低的进行检查纠正，会导入到纠正数据集当中</a:t>
            </a:r>
          </a:p>
        </p:txBody>
      </p:sp>
    </p:spTree>
    <p:extLst>
      <p:ext uri="{BB962C8B-B14F-4D97-AF65-F5344CB8AC3E}">
        <p14:creationId xmlns:p14="http://schemas.microsoft.com/office/powerpoint/2010/main" val="4094805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55535-4CB9-3C27-639F-45F97CD87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任意多边形: 形状 52">
            <a:extLst>
              <a:ext uri="{FF2B5EF4-FFF2-40B4-BE49-F238E27FC236}">
                <a16:creationId xmlns:a16="http://schemas.microsoft.com/office/drawing/2014/main" id="{22F00D54-56C6-EDDE-931B-0C3A7C42F9B1}"/>
              </a:ext>
            </a:extLst>
          </p:cNvPr>
          <p:cNvSpPr/>
          <p:nvPr/>
        </p:nvSpPr>
        <p:spPr>
          <a:xfrm rot="8251162">
            <a:off x="10815216" y="-464916"/>
            <a:ext cx="7814664" cy="7593489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E80DCF7-B029-64F4-C533-574BA4844AA3}"/>
              </a:ext>
            </a:extLst>
          </p:cNvPr>
          <p:cNvSpPr txBox="1"/>
          <p:nvPr/>
        </p:nvSpPr>
        <p:spPr>
          <a:xfrm>
            <a:off x="493500" y="480072"/>
            <a:ext cx="3916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26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  <a:cs typeface="+mn-ea"/>
                <a:sym typeface="HarmonyOS Sans SC" panose="00000500000000000000" charset="-122"/>
              </a:rPr>
              <a:t>持续学习功能</a:t>
            </a: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E87C4ADD-D9BB-7F0D-C127-B3BE1C70DBDF}"/>
              </a:ext>
            </a:extLst>
          </p:cNvPr>
          <p:cNvCxnSpPr/>
          <p:nvPr/>
        </p:nvCxnSpPr>
        <p:spPr>
          <a:xfrm>
            <a:off x="579120" y="1106958"/>
            <a:ext cx="35540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705129F-0276-CCEB-0D45-25A4F67E4696}"/>
              </a:ext>
            </a:extLst>
          </p:cNvPr>
          <p:cNvCxnSpPr/>
          <p:nvPr/>
        </p:nvCxnSpPr>
        <p:spPr>
          <a:xfrm>
            <a:off x="6633108" y="3036279"/>
            <a:ext cx="4535779" cy="0"/>
          </a:xfrm>
          <a:prstGeom prst="line">
            <a:avLst/>
          </a:prstGeom>
          <a:ln>
            <a:solidFill>
              <a:srgbClr val="E4BC57">
                <a:alpha val="1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5108D472-0D79-82CD-1D73-9269D8C2A832}"/>
              </a:ext>
            </a:extLst>
          </p:cNvPr>
          <p:cNvCxnSpPr/>
          <p:nvPr/>
        </p:nvCxnSpPr>
        <p:spPr>
          <a:xfrm>
            <a:off x="8111075" y="2137746"/>
            <a:ext cx="1145133" cy="0"/>
          </a:xfrm>
          <a:prstGeom prst="line">
            <a:avLst/>
          </a:prstGeom>
          <a:ln>
            <a:solidFill>
              <a:schemeClr val="accent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A33CD051-DD2E-E2F0-D2AA-D9EB49DD7AAA}"/>
              </a:ext>
            </a:extLst>
          </p:cNvPr>
          <p:cNvSpPr/>
          <p:nvPr/>
        </p:nvSpPr>
        <p:spPr>
          <a:xfrm>
            <a:off x="0" y="6608042"/>
            <a:ext cx="12192000" cy="16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0B6E1113-C20E-BAF7-E8DF-978A23D527A3}"/>
              </a:ext>
            </a:extLst>
          </p:cNvPr>
          <p:cNvSpPr/>
          <p:nvPr/>
        </p:nvSpPr>
        <p:spPr>
          <a:xfrm>
            <a:off x="579120" y="1294960"/>
            <a:ext cx="10988040" cy="50829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1600" dist="114300" dir="2700000" algn="tl" rotWithShape="0">
              <a:schemeClr val="accent1">
                <a:alpha val="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29F7CC24-39FC-AB80-6D27-DC2882424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144" y="3189592"/>
            <a:ext cx="5928732" cy="2945856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56B13EA4-3796-F77F-CA83-F0D1F03837A8}"/>
              </a:ext>
            </a:extLst>
          </p:cNvPr>
          <p:cNvSpPr txBox="1"/>
          <p:nvPr/>
        </p:nvSpPr>
        <p:spPr>
          <a:xfrm>
            <a:off x="2840139" y="1380292"/>
            <a:ext cx="3870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/>
              <a:t>持续学习中心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F9E68191-E22E-2179-E1E8-7EBAA2DCC91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871243" y="1821820"/>
            <a:ext cx="6015969" cy="102645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/>
              <a:t>持续学习中心是系统自我优化的核心页面。</a:t>
            </a:r>
            <a:br>
              <a:rPr lang="zh-CN" altLang="en-US" sz="1400" dirty="0"/>
            </a:br>
            <a:r>
              <a:rPr lang="zh-CN" altLang="en-US" sz="1400" dirty="0"/>
              <a:t>这里集中管理人工核验后的错误样本，展示预测结果与真实标注的差异。</a:t>
            </a:r>
            <a:br>
              <a:rPr lang="zh-CN" altLang="en-US" sz="1400" dirty="0"/>
            </a:br>
            <a:r>
              <a:rPr lang="zh-CN" altLang="en-US" sz="1400" dirty="0"/>
              <a:t>管理员确认后，可将高价值数据用于模型更新，推动系统持续优化升级。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+mn-ea"/>
              <a:cs typeface="HarmonyOS Sans SC" panose="00000500000000000000" charset="-122"/>
            </a:endParaRPr>
          </a:p>
        </p:txBody>
      </p:sp>
      <p:cxnSp>
        <p:nvCxnSpPr>
          <p:cNvPr id="47" name="直接箭头连接符 18">
            <a:extLst>
              <a:ext uri="{FF2B5EF4-FFF2-40B4-BE49-F238E27FC236}">
                <a16:creationId xmlns:a16="http://schemas.microsoft.com/office/drawing/2014/main" id="{06B77001-3F94-2D17-58D8-3292AD08B1FA}"/>
              </a:ext>
            </a:extLst>
          </p:cNvPr>
          <p:cNvCxnSpPr>
            <a:cxnSpLocks/>
          </p:cNvCxnSpPr>
          <p:nvPr/>
        </p:nvCxnSpPr>
        <p:spPr>
          <a:xfrm>
            <a:off x="2997404" y="1882460"/>
            <a:ext cx="2495523" cy="0"/>
          </a:xfrm>
          <a:prstGeom prst="straightConnector1">
            <a:avLst/>
          </a:prstGeom>
          <a:ln w="15875">
            <a:solidFill>
              <a:schemeClr val="tx2">
                <a:alpha val="50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6DB7B257-36C7-595E-7838-BEBD9B125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3108" y="3028995"/>
            <a:ext cx="5023023" cy="3154915"/>
          </a:xfrm>
          <a:prstGeom prst="rect">
            <a:avLst/>
          </a:prstGeom>
        </p:spPr>
      </p:pic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53C1247A-0740-C447-56EB-FCAA9DF2AB8F}"/>
              </a:ext>
            </a:extLst>
          </p:cNvPr>
          <p:cNvSpPr/>
          <p:nvPr/>
        </p:nvSpPr>
        <p:spPr>
          <a:xfrm rot="1872601">
            <a:off x="5953604" y="4587952"/>
            <a:ext cx="1420186" cy="683733"/>
          </a:xfrm>
          <a:custGeom>
            <a:avLst/>
            <a:gdLst>
              <a:gd name="csX0" fmla="*/ 0 w 1458848"/>
              <a:gd name="csY0" fmla="*/ 998505 h 1020960"/>
              <a:gd name="csX1" fmla="*/ 1131760 w 1458848"/>
              <a:gd name="csY1" fmla="*/ 386048 h 1020960"/>
              <a:gd name="csX2" fmla="*/ 969549 w 1458848"/>
              <a:gd name="csY2" fmla="*/ 326327 h 1020960"/>
              <a:gd name="csX3" fmla="*/ 1356170 w 1458848"/>
              <a:gd name="csY3" fmla="*/ 0 h 1020960"/>
              <a:gd name="csX4" fmla="*/ 1458848 w 1458848"/>
              <a:gd name="csY4" fmla="*/ 481108 h 1020960"/>
              <a:gd name="csX5" fmla="*/ 1442656 w 1458848"/>
              <a:gd name="csY5" fmla="*/ 487394 h 1020960"/>
              <a:gd name="csX6" fmla="*/ 1322451 w 1458848"/>
              <a:gd name="csY6" fmla="*/ 455486 h 1020960"/>
              <a:gd name="csX7" fmla="*/ 1250156 w 1458848"/>
              <a:gd name="csY7" fmla="*/ 552164 h 1020960"/>
              <a:gd name="csX8" fmla="*/ 375379 w 1458848"/>
              <a:gd name="csY8" fmla="*/ 1016603 h 1020960"/>
              <a:gd name="csX9" fmla="*/ 99822 w 1458848"/>
              <a:gd name="csY9" fmla="*/ 1017461 h 1020960"/>
              <a:gd name="csX10" fmla="*/ 0 w 1458848"/>
              <a:gd name="csY10" fmla="*/ 998505 h 10209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458848" h="1020960">
                <a:moveTo>
                  <a:pt x="0" y="998505"/>
                </a:moveTo>
                <a:cubicBezTo>
                  <a:pt x="461486" y="944880"/>
                  <a:pt x="886777" y="848297"/>
                  <a:pt x="1131760" y="386048"/>
                </a:cubicBezTo>
                <a:cubicBezTo>
                  <a:pt x="1072990" y="364427"/>
                  <a:pt x="1027652" y="347663"/>
                  <a:pt x="969549" y="326327"/>
                </a:cubicBezTo>
                <a:cubicBezTo>
                  <a:pt x="1098804" y="217265"/>
                  <a:pt x="1221962" y="113252"/>
                  <a:pt x="1356170" y="0"/>
                </a:cubicBezTo>
                <a:cubicBezTo>
                  <a:pt x="1391888" y="167449"/>
                  <a:pt x="1425415" y="324707"/>
                  <a:pt x="1458848" y="481108"/>
                </a:cubicBezTo>
                <a:cubicBezTo>
                  <a:pt x="1449800" y="484822"/>
                  <a:pt x="1445609" y="488346"/>
                  <a:pt x="1442656" y="487394"/>
                </a:cubicBezTo>
                <a:cubicBezTo>
                  <a:pt x="1401984" y="475393"/>
                  <a:pt x="1355788" y="445008"/>
                  <a:pt x="1322451" y="455486"/>
                </a:cubicBezTo>
                <a:cubicBezTo>
                  <a:pt x="1291304" y="465296"/>
                  <a:pt x="1275492" y="519589"/>
                  <a:pt x="1250156" y="552164"/>
                </a:cubicBezTo>
                <a:cubicBezTo>
                  <a:pt x="1027937" y="837438"/>
                  <a:pt x="732282" y="986409"/>
                  <a:pt x="375379" y="1016603"/>
                </a:cubicBezTo>
                <a:cubicBezTo>
                  <a:pt x="284130" y="1024318"/>
                  <a:pt x="191643" y="1019937"/>
                  <a:pt x="99822" y="1017461"/>
                </a:cubicBezTo>
                <a:cubicBezTo>
                  <a:pt x="66389" y="1016603"/>
                  <a:pt x="33242" y="1005173"/>
                  <a:pt x="0" y="998505"/>
                </a:cubicBez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766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任意多边形: 形状 9">
            <a:extLst>
              <a:ext uri="{FF2B5EF4-FFF2-40B4-BE49-F238E27FC236}">
                <a16:creationId xmlns:a16="http://schemas.microsoft.com/office/drawing/2014/main" id="{ABF11BDD-5126-901C-04B8-A9A0EB376E3D}"/>
              </a:ext>
            </a:extLst>
          </p:cNvPr>
          <p:cNvSpPr/>
          <p:nvPr/>
        </p:nvSpPr>
        <p:spPr>
          <a:xfrm rot="19019203">
            <a:off x="10509131" y="-442241"/>
            <a:ext cx="7814664" cy="7819658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93500" y="467050"/>
            <a:ext cx="372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26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  <a:cs typeface="+mn-ea"/>
                <a:sym typeface="HarmonyOS Sans SC" panose="00000500000000000000" charset="-122"/>
              </a:rPr>
              <a:t>管理功能</a:t>
            </a: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579120" y="1106958"/>
            <a:ext cx="35540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矩形: 圆角 45"/>
          <p:cNvSpPr/>
          <p:nvPr/>
        </p:nvSpPr>
        <p:spPr>
          <a:xfrm>
            <a:off x="637696" y="5098836"/>
            <a:ext cx="6407315" cy="1195846"/>
          </a:xfrm>
          <a:prstGeom prst="roundRect">
            <a:avLst>
              <a:gd name="adj" fmla="val 2511"/>
            </a:avLst>
          </a:prstGeom>
          <a:solidFill>
            <a:schemeClr val="accent1">
              <a:lumMod val="20000"/>
              <a:lumOff val="80000"/>
              <a:alpha val="15079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92578" y="5094794"/>
            <a:ext cx="6110277" cy="70916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1600" dirty="0"/>
              <a:t>系统管理中心作为平台后勤运维的枢纽，采用了直观且扁平化的卡片式导航设计。界面清晰地划分了公告发布、意见处理与账户控制三大核心业务入口。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。</a:t>
            </a:r>
          </a:p>
        </p:txBody>
      </p:sp>
      <p:sp>
        <p:nvSpPr>
          <p:cNvPr id="64" name="任意多边形: 形状 63"/>
          <p:cNvSpPr/>
          <p:nvPr/>
        </p:nvSpPr>
        <p:spPr>
          <a:xfrm>
            <a:off x="5504416" y="2522581"/>
            <a:ext cx="489258" cy="443570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  <a:tileRect/>
          </a:gradFill>
          <a:ln w="1860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  <a:cs typeface="HarmonyOS Sans SC" panose="00000500000000000000" charset="-122"/>
            </a:endParaRPr>
          </a:p>
        </p:txBody>
      </p:sp>
      <p:sp>
        <p:nvSpPr>
          <p:cNvPr id="65" name="任意多边形: 形状 64"/>
          <p:cNvSpPr>
            <a:spLocks noChangeAspect="1"/>
          </p:cNvSpPr>
          <p:nvPr/>
        </p:nvSpPr>
        <p:spPr>
          <a:xfrm>
            <a:off x="3522214" y="2544504"/>
            <a:ext cx="470619" cy="443569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  <a:tileRect/>
          </a:gradFill>
          <a:ln w="186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66" name="任意多边形: 形状 65"/>
          <p:cNvSpPr/>
          <p:nvPr/>
        </p:nvSpPr>
        <p:spPr>
          <a:xfrm flipH="1" flipV="1">
            <a:off x="1453154" y="2526754"/>
            <a:ext cx="458357" cy="443570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/>
              </a:gs>
              <a:gs pos="0">
                <a:schemeClr val="accent2">
                  <a:lumMod val="20000"/>
                  <a:lumOff val="80000"/>
                </a:schemeClr>
              </a:gs>
            </a:gsLst>
            <a:lin ang="5400000" scaled="1"/>
            <a:tileRect/>
          </a:gradFill>
          <a:ln w="1860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  <a:cs typeface="HarmonyOS Sans SC" panose="00000500000000000000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2941491" y="1728751"/>
            <a:ext cx="17448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  <a:cs typeface="HarmonyOS Sans SC" panose="00000500000000000000" charset="-122"/>
              </a:rPr>
              <a:t>组织协调</a:t>
            </a:r>
          </a:p>
        </p:txBody>
      </p:sp>
      <p:sp>
        <p:nvSpPr>
          <p:cNvPr id="69" name="矩形: 圆角 68"/>
          <p:cNvSpPr/>
          <p:nvPr/>
        </p:nvSpPr>
        <p:spPr>
          <a:xfrm>
            <a:off x="7337180" y="1390823"/>
            <a:ext cx="4260459" cy="4726498"/>
          </a:xfrm>
          <a:prstGeom prst="roundRect">
            <a:avLst>
              <a:gd name="adj" fmla="val 399"/>
            </a:avLst>
          </a:prstGeom>
          <a:solidFill>
            <a:schemeClr val="accent1">
              <a:lumMod val="20000"/>
              <a:lumOff val="80000"/>
              <a:alpha val="15079"/>
            </a:schemeClr>
          </a:solidFill>
          <a:ln w="190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6908262" y="1755452"/>
            <a:ext cx="3044764" cy="3834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zh-CN" sz="2000" b="1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账户管理大盘</a:t>
            </a:r>
            <a:endParaRPr lang="zh-CN" altLang="en-US" sz="2000" b="1" dirty="0">
              <a:solidFill>
                <a:schemeClr val="accent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7682084" y="2137319"/>
            <a:ext cx="2184269" cy="11045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HarmonyOS Sans SC Black" panose="00000A00000000000000" pitchFamily="2" charset="-122"/>
              <a:ea typeface="HarmonyOS Sans SC" panose="00000500000000000000" charset="-122"/>
              <a:cs typeface="+mn-ea"/>
              <a:sym typeface="HarmonyOS Sans SC" panose="000005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608042"/>
            <a:ext cx="12192000" cy="16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4947BF1-AAE3-4F67-F8DD-531190504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259" y="2384234"/>
            <a:ext cx="4056065" cy="185801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8054318E-05A0-9D90-7169-B55986678847}"/>
              </a:ext>
            </a:extLst>
          </p:cNvPr>
          <p:cNvSpPr/>
          <p:nvPr/>
        </p:nvSpPr>
        <p:spPr>
          <a:xfrm>
            <a:off x="692578" y="1365185"/>
            <a:ext cx="6352434" cy="3475425"/>
          </a:xfrm>
          <a:prstGeom prst="roundRect">
            <a:avLst>
              <a:gd name="adj" fmla="val 399"/>
            </a:avLst>
          </a:prstGeom>
          <a:solidFill>
            <a:schemeClr val="accent1">
              <a:lumMod val="20000"/>
              <a:lumOff val="80000"/>
              <a:alpha val="15079"/>
            </a:schemeClr>
          </a:solidFill>
          <a:ln w="190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C0770DC-2D2F-3E3A-AE3A-19A665F7E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38" y="1757849"/>
            <a:ext cx="6306713" cy="278758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5488AC0-5083-D629-204F-860E9F0701E5}"/>
              </a:ext>
            </a:extLst>
          </p:cNvPr>
          <p:cNvSpPr txBox="1"/>
          <p:nvPr/>
        </p:nvSpPr>
        <p:spPr>
          <a:xfrm>
            <a:off x="7505144" y="4746109"/>
            <a:ext cx="3971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账户管理大盘集中展示用户信息，支持权限调整、账号封禁与删除等操作，保障平台安全有序运行。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任意多边形: 形状 9">
            <a:extLst>
              <a:ext uri="{FF2B5EF4-FFF2-40B4-BE49-F238E27FC236}">
                <a16:creationId xmlns:a16="http://schemas.microsoft.com/office/drawing/2014/main" id="{47CDCBDB-E9FF-710F-B614-7CA8481755FF}"/>
              </a:ext>
            </a:extLst>
          </p:cNvPr>
          <p:cNvSpPr/>
          <p:nvPr/>
        </p:nvSpPr>
        <p:spPr>
          <a:xfrm rot="13438262">
            <a:off x="10702797" y="-496090"/>
            <a:ext cx="7814664" cy="7819658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32350" y="500954"/>
            <a:ext cx="372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26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  <a:cs typeface="+mn-ea"/>
                <a:sym typeface="HarmonyOS Sans SC" panose="00000500000000000000" charset="-122"/>
              </a:rPr>
              <a:t>管理功能</a:t>
            </a: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579120" y="1106958"/>
            <a:ext cx="35540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矩形: 圆角 5"/>
          <p:cNvSpPr/>
          <p:nvPr/>
        </p:nvSpPr>
        <p:spPr>
          <a:xfrm>
            <a:off x="5394960" y="1315262"/>
            <a:ext cx="6006905" cy="2306996"/>
          </a:xfrm>
          <a:prstGeom prst="roundRect">
            <a:avLst>
              <a:gd name="adj" fmla="val 4018"/>
            </a:avLst>
          </a:prstGeom>
          <a:solidFill>
            <a:schemeClr val="accent1">
              <a:lumMod val="20000"/>
              <a:lumOff val="80000"/>
              <a:alpha val="15079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5394960" y="3845941"/>
            <a:ext cx="6006905" cy="2306996"/>
          </a:xfrm>
          <a:prstGeom prst="roundRect">
            <a:avLst>
              <a:gd name="adj" fmla="val 4018"/>
            </a:avLst>
          </a:prstGeom>
          <a:solidFill>
            <a:schemeClr val="accent1">
              <a:lumMod val="20000"/>
              <a:lumOff val="80000"/>
              <a:alpha val="15079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6005830" y="1981200"/>
            <a:ext cx="504317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6054697" y="4632960"/>
            <a:ext cx="49943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6043527" y="1463817"/>
            <a:ext cx="3941456" cy="471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path path="circle">
                    <a:fillToRect t="100000" r="100000"/>
                  </a:path>
                </a:gradFill>
                <a:latin typeface="+mj-ea"/>
                <a:ea typeface="+mj-ea"/>
                <a:cs typeface="HarmonyOS Sans SC" panose="00000500000000000000" charset="-122"/>
                <a:sym typeface="HarmonyOS Sans SC Black" panose="00000A00000000000000" pitchFamily="2" charset="-122"/>
              </a:rPr>
              <a:t>公告管理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path path="circle">
                  <a:fillToRect t="100000" r="100000"/>
                </a:path>
              </a:gradFill>
              <a:effectLst/>
              <a:uLnTx/>
              <a:uFillTx/>
              <a:latin typeface="+mj-ea"/>
              <a:ea typeface="+mj-ea"/>
              <a:cs typeface="HarmonyOS Sans SC" panose="00000500000000000000" charset="-122"/>
              <a:sym typeface="HarmonyOS Sans SC Black" panose="00000A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00417" y="4099164"/>
            <a:ext cx="3597667" cy="4609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path path="circle">
                    <a:fillToRect t="100000" r="100000"/>
                  </a:path>
                </a:gradFill>
                <a:effectLst/>
                <a:uLnTx/>
                <a:uFillTx/>
                <a:latin typeface="+mj-ea"/>
                <a:ea typeface="+mj-ea"/>
                <a:cs typeface="HarmonyOS Sans SC" panose="00000500000000000000" charset="-122"/>
                <a:sym typeface="HarmonyOS Sans SC Black" panose="00000A00000000000000" pitchFamily="2" charset="-122"/>
              </a:rPr>
              <a:t>反馈处理</a:t>
            </a:r>
          </a:p>
        </p:txBody>
      </p:sp>
      <p:sp>
        <p:nvSpPr>
          <p:cNvPr id="17" name="矩形: 圆角 16"/>
          <p:cNvSpPr/>
          <p:nvPr/>
        </p:nvSpPr>
        <p:spPr>
          <a:xfrm>
            <a:off x="10256520" y="1473815"/>
            <a:ext cx="792480" cy="44069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10260135" y="4099163"/>
            <a:ext cx="792480" cy="44069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HarmonyOS Sans SC" panose="00000500000000000000" charset="-122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6100417" y="2149072"/>
            <a:ext cx="1489103" cy="46654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7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sz="1600" kern="0" dirty="0">
                <a:solidFill>
                  <a:prstClr val="white"/>
                </a:solidFill>
                <a:latin typeface="+mj-ea"/>
                <a:ea typeface="+mj-ea"/>
                <a:cs typeface="HarmonyOS Sans SC" panose="00000500000000000000" charset="-122"/>
              </a:rPr>
              <a:t>发布灵活</a:t>
            </a:r>
          </a:p>
        </p:txBody>
      </p:sp>
      <p:sp>
        <p:nvSpPr>
          <p:cNvPr id="21" name="矩形: 圆角 20"/>
          <p:cNvSpPr/>
          <p:nvPr/>
        </p:nvSpPr>
        <p:spPr>
          <a:xfrm>
            <a:off x="7742722" y="2149072"/>
            <a:ext cx="1489103" cy="46654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7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sz="1600" kern="0" dirty="0">
                <a:solidFill>
                  <a:prstClr val="white"/>
                </a:solidFill>
                <a:latin typeface="+mj-ea"/>
                <a:ea typeface="+mj-ea"/>
                <a:cs typeface="HarmonyOS Sans SC" panose="00000500000000000000" charset="-122"/>
              </a:rPr>
              <a:t>管理高效</a:t>
            </a:r>
          </a:p>
        </p:txBody>
      </p:sp>
      <p:sp>
        <p:nvSpPr>
          <p:cNvPr id="22" name="矩形: 圆角 21"/>
          <p:cNvSpPr/>
          <p:nvPr/>
        </p:nvSpPr>
        <p:spPr>
          <a:xfrm>
            <a:off x="9385027" y="2149072"/>
            <a:ext cx="1489103" cy="46654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7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sz="1600" kern="0" dirty="0">
                <a:solidFill>
                  <a:prstClr val="white"/>
                </a:solidFill>
                <a:latin typeface="+mj-ea"/>
                <a:ea typeface="+mj-ea"/>
                <a:cs typeface="HarmonyOS Sans SC" panose="00000500000000000000" charset="-122"/>
              </a:rPr>
              <a:t>触达全面</a:t>
            </a:r>
          </a:p>
        </p:txBody>
      </p:sp>
      <p:sp>
        <p:nvSpPr>
          <p:cNvPr id="23" name="矩形: 圆角 22"/>
          <p:cNvSpPr/>
          <p:nvPr/>
        </p:nvSpPr>
        <p:spPr>
          <a:xfrm>
            <a:off x="6173383" y="4778780"/>
            <a:ext cx="1489103" cy="46654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7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sz="1600" kern="0" dirty="0">
                <a:solidFill>
                  <a:prstClr val="white"/>
                </a:solidFill>
                <a:latin typeface="+mj-ea"/>
                <a:ea typeface="+mj-ea"/>
                <a:cs typeface="HarmonyOS Sans SC" panose="00000500000000000000" charset="-122"/>
              </a:rPr>
              <a:t>流程规范</a:t>
            </a:r>
          </a:p>
        </p:txBody>
      </p:sp>
      <p:sp>
        <p:nvSpPr>
          <p:cNvPr id="24" name="矩形: 圆角 23"/>
          <p:cNvSpPr/>
          <p:nvPr/>
        </p:nvSpPr>
        <p:spPr>
          <a:xfrm>
            <a:off x="7815688" y="4778780"/>
            <a:ext cx="1489103" cy="46654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7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sz="1600" kern="0" dirty="0">
                <a:solidFill>
                  <a:prstClr val="white"/>
                </a:solidFill>
                <a:latin typeface="+mj-ea"/>
                <a:ea typeface="+mj-ea"/>
                <a:cs typeface="HarmonyOS Sans SC" panose="00000500000000000000" charset="-122"/>
              </a:rPr>
              <a:t>状态清晰</a:t>
            </a:r>
          </a:p>
        </p:txBody>
      </p:sp>
      <p:sp>
        <p:nvSpPr>
          <p:cNvPr id="25" name="矩形: 圆角 24"/>
          <p:cNvSpPr/>
          <p:nvPr/>
        </p:nvSpPr>
        <p:spPr>
          <a:xfrm>
            <a:off x="9457993" y="4778780"/>
            <a:ext cx="1489103" cy="46654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7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sz="1600" kern="0" dirty="0">
                <a:solidFill>
                  <a:prstClr val="white"/>
                </a:solidFill>
                <a:latin typeface="+mj-ea"/>
                <a:ea typeface="+mj-ea"/>
                <a:cs typeface="HarmonyOS Sans SC" panose="00000500000000000000" charset="-122"/>
              </a:rPr>
              <a:t>闭环完整</a:t>
            </a: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6138023" y="2761433"/>
            <a:ext cx="5043170" cy="70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zh-CN" altLang="en-US" sz="1600" dirty="0"/>
              <a:t>作为平台信息发布窗口，支持动态发布、实时编辑与一键撤回全站通知，保障信息高效触达与灵活管控。</a:t>
            </a:r>
            <a:endParaRPr kumimoji="0" lang="zh-CN" alt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ea"/>
              <a:sym typeface="HarmonyOS Sans SC Black" panose="00000A00000000000000" pitchFamily="2" charset="-122"/>
            </a:endParaRP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6083769" y="5245322"/>
            <a:ext cx="5278846" cy="70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zh-CN" altLang="en-US" sz="1600" dirty="0"/>
              <a:t>实现用户意见工单化流转，区分待处理与历史记录，完整留存处置时间与回复内容，提升运维服务质量与响应效率。</a:t>
            </a:r>
            <a:endParaRPr kumimoji="0" lang="zh-CN" alt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ea"/>
              <a:sym typeface="HarmonyOS Sans SC Black" panose="00000A00000000000000" pitchFamily="2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400567" y="1381809"/>
            <a:ext cx="4707348" cy="2031930"/>
          </a:xfrm>
          <a:prstGeom prst="roundRect">
            <a:avLst>
              <a:gd name="adj" fmla="val 8653"/>
            </a:avLst>
          </a:prstGeom>
          <a:gradFill>
            <a:gsLst>
              <a:gs pos="67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32350" y="4069418"/>
            <a:ext cx="4525526" cy="1953447"/>
          </a:xfrm>
          <a:prstGeom prst="roundRect">
            <a:avLst>
              <a:gd name="adj" fmla="val 8653"/>
            </a:avLst>
          </a:prstGeom>
          <a:gradFill>
            <a:gsLst>
              <a:gs pos="67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39" name="任意多边形: 形状 38"/>
          <p:cNvSpPr>
            <a:spLocks noChangeAspect="1"/>
          </p:cNvSpPr>
          <p:nvPr/>
        </p:nvSpPr>
        <p:spPr>
          <a:xfrm>
            <a:off x="10518699" y="4188053"/>
            <a:ext cx="272980" cy="257290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40" name="任意多边形: 形状 39"/>
          <p:cNvSpPr>
            <a:spLocks noChangeAspect="1"/>
          </p:cNvSpPr>
          <p:nvPr/>
        </p:nvSpPr>
        <p:spPr>
          <a:xfrm>
            <a:off x="10511595" y="1561080"/>
            <a:ext cx="265868" cy="257291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41" name="箭头: 五边形 40"/>
          <p:cNvSpPr/>
          <p:nvPr/>
        </p:nvSpPr>
        <p:spPr>
          <a:xfrm>
            <a:off x="5394960" y="1818371"/>
            <a:ext cx="456018" cy="1394327"/>
          </a:xfrm>
          <a:prstGeom prst="homePlate">
            <a:avLst/>
          </a:prstGeom>
          <a:gradFill>
            <a:gsLst>
              <a:gs pos="100000">
                <a:schemeClr val="accent1"/>
              </a:gs>
              <a:gs pos="11000">
                <a:schemeClr val="bg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42" name="箭头: 五边形 41"/>
          <p:cNvSpPr/>
          <p:nvPr/>
        </p:nvSpPr>
        <p:spPr>
          <a:xfrm>
            <a:off x="5408551" y="4316698"/>
            <a:ext cx="456018" cy="1394327"/>
          </a:xfrm>
          <a:prstGeom prst="homePlate">
            <a:avLst/>
          </a:prstGeom>
          <a:gradFill>
            <a:gsLst>
              <a:gs pos="100000">
                <a:schemeClr val="accent1"/>
              </a:gs>
              <a:gs pos="11000">
                <a:schemeClr val="bg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43" name="箭头: 左右 42"/>
          <p:cNvSpPr/>
          <p:nvPr/>
        </p:nvSpPr>
        <p:spPr>
          <a:xfrm rot="5400000">
            <a:off x="2488414" y="3555940"/>
            <a:ext cx="531652" cy="445179"/>
          </a:xfrm>
          <a:prstGeom prst="leftRightArrow">
            <a:avLst>
              <a:gd name="adj1" fmla="val 32883"/>
              <a:gd name="adj2" fmla="val 34595"/>
            </a:avLst>
          </a:prstGeom>
          <a:gradFill>
            <a:gsLst>
              <a:gs pos="100000">
                <a:schemeClr val="accent1"/>
              </a:gs>
              <a:gs pos="11000">
                <a:schemeClr val="bg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44" name="箭头: 左右 43"/>
          <p:cNvSpPr/>
          <p:nvPr/>
        </p:nvSpPr>
        <p:spPr>
          <a:xfrm rot="5400000">
            <a:off x="3762900" y="3562689"/>
            <a:ext cx="531652" cy="445179"/>
          </a:xfrm>
          <a:prstGeom prst="leftRightArrow">
            <a:avLst>
              <a:gd name="adj1" fmla="val 32883"/>
              <a:gd name="adj2" fmla="val 34595"/>
            </a:avLst>
          </a:prstGeom>
          <a:gradFill>
            <a:gsLst>
              <a:gs pos="100000">
                <a:schemeClr val="accent1"/>
              </a:gs>
              <a:gs pos="11000">
                <a:schemeClr val="bg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45" name="箭头: 左右 44"/>
          <p:cNvSpPr/>
          <p:nvPr/>
        </p:nvSpPr>
        <p:spPr>
          <a:xfrm rot="5400000">
            <a:off x="1122179" y="3562930"/>
            <a:ext cx="531652" cy="445179"/>
          </a:xfrm>
          <a:prstGeom prst="leftRightArrow">
            <a:avLst>
              <a:gd name="adj1" fmla="val 32883"/>
              <a:gd name="adj2" fmla="val 34595"/>
            </a:avLst>
          </a:prstGeom>
          <a:gradFill>
            <a:gsLst>
              <a:gs pos="100000">
                <a:schemeClr val="accent1"/>
              </a:gs>
              <a:gs pos="11000">
                <a:schemeClr val="bg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608042"/>
            <a:ext cx="12192000" cy="16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66F25C0-6364-7EE1-98AF-EFDB2183F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56" y="1453233"/>
            <a:ext cx="4438720" cy="18338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38A2AA-72C5-9839-531A-4B671FE87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759" y="4196222"/>
            <a:ext cx="3872066" cy="1804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任意多边形: 形状 37">
            <a:extLst>
              <a:ext uri="{FF2B5EF4-FFF2-40B4-BE49-F238E27FC236}">
                <a16:creationId xmlns:a16="http://schemas.microsoft.com/office/drawing/2014/main" id="{D9C8E330-D518-2199-2290-B1A4E762148C}"/>
              </a:ext>
            </a:extLst>
          </p:cNvPr>
          <p:cNvSpPr/>
          <p:nvPr/>
        </p:nvSpPr>
        <p:spPr>
          <a:xfrm rot="2892100">
            <a:off x="10509131" y="-442241"/>
            <a:ext cx="7814664" cy="7819658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-16046" y="507289"/>
            <a:ext cx="372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gradFill>
                  <a:gsLst>
                    <a:gs pos="26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  <a:cs typeface="+mn-ea"/>
                <a:sym typeface="HarmonyOS Sans SC" panose="00000500000000000000" charset="-122"/>
              </a:rPr>
              <a:t>个人信息功能</a:t>
            </a: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579120" y="1106958"/>
            <a:ext cx="35540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矩形: 圆角 8"/>
          <p:cNvSpPr/>
          <p:nvPr/>
        </p:nvSpPr>
        <p:spPr>
          <a:xfrm>
            <a:off x="6766560" y="2009502"/>
            <a:ext cx="822960" cy="80772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6780959" y="3851381"/>
            <a:ext cx="822960" cy="80772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669307" y="1872778"/>
            <a:ext cx="3831959" cy="56704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defRPr/>
            </a:pPr>
            <a:r>
              <a:rPr lang="zh-CN" altLang="en-US" sz="22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path path="circle">
                    <a:fillToRect t="100000" r="100000"/>
                  </a:path>
                </a:gradFill>
                <a:latin typeface="+mj-ea"/>
                <a:ea typeface="+mj-ea"/>
              </a:rPr>
              <a:t>个人信息管理</a:t>
            </a:r>
            <a:endParaRPr lang="zh-CN" altLang="en-US" sz="2200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path path="circle">
                  <a:fillToRect t="100000" r="100000"/>
                </a:path>
              </a:gradFill>
              <a:latin typeface="+mj-ea"/>
              <a:ea typeface="+mj-ea"/>
              <a:sym typeface="HarmonyOS Sans SC Black" panose="00000A00000000000000" pitchFamily="2" charset="-122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7766513" y="2290940"/>
            <a:ext cx="4241085" cy="70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zh-CN" altLang="en-US" sz="1400" dirty="0"/>
              <a:t>集中展示用户名、邮箱、注册时间和最近登录时间等信息，支持个人资料修改与密码修改。</a:t>
            </a:r>
            <a:endParaRPr kumimoji="0" lang="zh-CN" alt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  <a:cs typeface="+mn-ea"/>
              <a:sym typeface="HarmonyOS Sans SC Black" panose="00000A00000000000000" pitchFamily="2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6755442" y="3333477"/>
            <a:ext cx="49682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7703672" y="3651657"/>
            <a:ext cx="3831959" cy="56704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>
              <a:defRPr/>
            </a:pPr>
            <a:r>
              <a:rPr lang="zh-CN" altLang="en-US" sz="22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path path="circle">
                    <a:fillToRect t="100000" r="100000"/>
                  </a:path>
                </a:gradFill>
                <a:latin typeface="+mj-ea"/>
                <a:ea typeface="+mj-ea"/>
              </a:rPr>
              <a:t>我的模型管理</a:t>
            </a:r>
            <a:endParaRPr lang="zh-CN" altLang="en-US" sz="2200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path path="circle">
                  <a:fillToRect t="100000" r="100000"/>
                </a:path>
              </a:gradFill>
              <a:latin typeface="+mj-ea"/>
              <a:ea typeface="+mj-ea"/>
              <a:sym typeface="HarmonyOS Sans SC Black" panose="00000A00000000000000" pitchFamily="2" charset="-122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7780912" y="4122957"/>
            <a:ext cx="3942770" cy="70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zh-CN" altLang="en-US" sz="1400" dirty="0"/>
              <a:t>集中展示用户上传的模型文件，支持下载、编辑和删除等操作，方便模型统一管理。</a:t>
            </a:r>
            <a:endParaRPr kumimoji="0" lang="zh-CN" alt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  <a:cs typeface="+mn-ea"/>
              <a:sym typeface="HarmonyOS Sans SC Black" panose="00000A00000000000000" pitchFamily="2" charset="-122"/>
            </a:endParaRPr>
          </a:p>
        </p:txBody>
      </p:sp>
      <p:sp>
        <p:nvSpPr>
          <p:cNvPr id="28" name="任意多边形: 形状 27"/>
          <p:cNvSpPr>
            <a:spLocks noChangeAspect="1"/>
          </p:cNvSpPr>
          <p:nvPr/>
        </p:nvSpPr>
        <p:spPr>
          <a:xfrm>
            <a:off x="6946808" y="4047493"/>
            <a:ext cx="437243" cy="412112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29" name="任意多边形: 形状 28"/>
          <p:cNvSpPr>
            <a:spLocks noChangeAspect="1"/>
          </p:cNvSpPr>
          <p:nvPr/>
        </p:nvSpPr>
        <p:spPr>
          <a:xfrm>
            <a:off x="6947551" y="2231905"/>
            <a:ext cx="425850" cy="412112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619180" y="3684750"/>
            <a:ext cx="5715443" cy="70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defRPr/>
            </a:pPr>
            <a:endParaRPr kumimoji="0" lang="zh-CN" alt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  <a:cs typeface="+mn-ea"/>
              <a:sym typeface="HarmonyOS Sans SC Black" panose="00000A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6608042"/>
            <a:ext cx="12192000" cy="16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B241F5C-3847-CDCD-83AF-27C95F658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02" y="1532332"/>
            <a:ext cx="6351146" cy="38368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8413DF-9C2E-7DBA-FE29-9C5B84488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72874049-E81C-D193-6F06-7A4492C485CF}"/>
              </a:ext>
            </a:extLst>
          </p:cNvPr>
          <p:cNvSpPr/>
          <p:nvPr/>
        </p:nvSpPr>
        <p:spPr>
          <a:xfrm>
            <a:off x="-1269" y="893445"/>
            <a:ext cx="12192000" cy="4599737"/>
          </a:xfrm>
          <a:prstGeom prst="rect">
            <a:avLst/>
          </a:pr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C75BC55A-7063-FBB2-46C0-4B205A1A1EFA}"/>
              </a:ext>
            </a:extLst>
          </p:cNvPr>
          <p:cNvGrpSpPr/>
          <p:nvPr/>
        </p:nvGrpSpPr>
        <p:grpSpPr>
          <a:xfrm flipH="1">
            <a:off x="11667868" y="1920874"/>
            <a:ext cx="132080" cy="1776095"/>
            <a:chOff x="574149" y="1145625"/>
            <a:chExt cx="235934" cy="2449068"/>
          </a:xfrm>
        </p:grpSpPr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1002480C-E6F2-7FDB-D6E4-EA41F551A779}"/>
                </a:ext>
              </a:extLst>
            </p:cNvPr>
            <p:cNvSpPr/>
            <p:nvPr/>
          </p:nvSpPr>
          <p:spPr>
            <a:xfrm>
              <a:off x="574149" y="2352157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4 h 36004"/>
                <a:gd name="connsiteX3" fmla="*/ 0 w 235934"/>
                <a:gd name="connsiteY3" fmla="*/ 36004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4"/>
                  </a:lnTo>
                  <a:lnTo>
                    <a:pt x="0" y="3600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3187BEE2-762A-18A1-7BE2-D8614DFB1953}"/>
                </a:ext>
              </a:extLst>
            </p:cNvPr>
            <p:cNvSpPr/>
            <p:nvPr/>
          </p:nvSpPr>
          <p:spPr>
            <a:xfrm>
              <a:off x="574149" y="2265384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1A0A956C-C6C7-6D8B-536C-3EBC052BAED4}"/>
                </a:ext>
              </a:extLst>
            </p:cNvPr>
            <p:cNvSpPr/>
            <p:nvPr/>
          </p:nvSpPr>
          <p:spPr>
            <a:xfrm>
              <a:off x="574149" y="217251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7E893E1F-E8A2-A3CE-4D64-05F51CA932CB}"/>
                </a:ext>
              </a:extLst>
            </p:cNvPr>
            <p:cNvSpPr/>
            <p:nvPr/>
          </p:nvSpPr>
          <p:spPr>
            <a:xfrm>
              <a:off x="574149" y="2079742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4701A8D0-28F7-9022-1AC2-C1FC084E7A92}"/>
                </a:ext>
              </a:extLst>
            </p:cNvPr>
            <p:cNvSpPr/>
            <p:nvPr/>
          </p:nvSpPr>
          <p:spPr>
            <a:xfrm>
              <a:off x="574149" y="1986969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AD02B888-000F-1969-C9E3-B13AFFE07F58}"/>
                </a:ext>
              </a:extLst>
            </p:cNvPr>
            <p:cNvSpPr/>
            <p:nvPr/>
          </p:nvSpPr>
          <p:spPr>
            <a:xfrm>
              <a:off x="574149" y="1894100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8C9B0A7C-8C92-694B-E9D2-FE4550EC1B58}"/>
                </a:ext>
              </a:extLst>
            </p:cNvPr>
            <p:cNvSpPr/>
            <p:nvPr/>
          </p:nvSpPr>
          <p:spPr>
            <a:xfrm>
              <a:off x="574149" y="180132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53C07162-A136-54FE-9F5E-D61FE6C97977}"/>
                </a:ext>
              </a:extLst>
            </p:cNvPr>
            <p:cNvSpPr/>
            <p:nvPr/>
          </p:nvSpPr>
          <p:spPr>
            <a:xfrm>
              <a:off x="574149" y="1708458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3816854A-A009-B1F7-F394-461BA9FE904B}"/>
                </a:ext>
              </a:extLst>
            </p:cNvPr>
            <p:cNvSpPr/>
            <p:nvPr/>
          </p:nvSpPr>
          <p:spPr>
            <a:xfrm>
              <a:off x="574149" y="1615684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D1B4EE35-6F06-D5AD-626A-CBF97E7B51F7}"/>
                </a:ext>
              </a:extLst>
            </p:cNvPr>
            <p:cNvSpPr/>
            <p:nvPr/>
          </p:nvSpPr>
          <p:spPr>
            <a:xfrm>
              <a:off x="574149" y="1522911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D699BFC6-A8EE-F1BD-1148-58FD164AE3AC}"/>
                </a:ext>
              </a:extLst>
            </p:cNvPr>
            <p:cNvSpPr/>
            <p:nvPr/>
          </p:nvSpPr>
          <p:spPr>
            <a:xfrm>
              <a:off x="574149" y="1430042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DEFFB983-31F0-BA07-6584-D6C23E5C603F}"/>
                </a:ext>
              </a:extLst>
            </p:cNvPr>
            <p:cNvSpPr/>
            <p:nvPr/>
          </p:nvSpPr>
          <p:spPr>
            <a:xfrm>
              <a:off x="574149" y="1337268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11AB3BAE-6AED-1E58-7371-4215879A7C91}"/>
                </a:ext>
              </a:extLst>
            </p:cNvPr>
            <p:cNvSpPr/>
            <p:nvPr/>
          </p:nvSpPr>
          <p:spPr>
            <a:xfrm>
              <a:off x="574149" y="1244495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E9295E75-3396-A1ED-A20E-716B445CB466}"/>
                </a:ext>
              </a:extLst>
            </p:cNvPr>
            <p:cNvSpPr/>
            <p:nvPr/>
          </p:nvSpPr>
          <p:spPr>
            <a:xfrm>
              <a:off x="574149" y="1145625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5 h 36004"/>
                <a:gd name="connsiteX3" fmla="*/ 0 w 235934"/>
                <a:gd name="connsiteY3" fmla="*/ 36005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5"/>
                  </a:lnTo>
                  <a:lnTo>
                    <a:pt x="0" y="36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0B4C720D-37D5-6B17-042E-34F53BDEA062}"/>
                </a:ext>
              </a:extLst>
            </p:cNvPr>
            <p:cNvSpPr/>
            <p:nvPr/>
          </p:nvSpPr>
          <p:spPr>
            <a:xfrm>
              <a:off x="574149" y="2451027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751E1C36-B714-EF24-7C88-551DB947D020}"/>
                </a:ext>
              </a:extLst>
            </p:cNvPr>
            <p:cNvSpPr/>
            <p:nvPr/>
          </p:nvSpPr>
          <p:spPr>
            <a:xfrm>
              <a:off x="574149" y="2543800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2C87710B-B30B-8AA7-B4E6-46EF309D71FF}"/>
                </a:ext>
              </a:extLst>
            </p:cNvPr>
            <p:cNvSpPr/>
            <p:nvPr/>
          </p:nvSpPr>
          <p:spPr>
            <a:xfrm>
              <a:off x="574149" y="2636574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2630A870-436C-33BD-0199-090388A9F527}"/>
                </a:ext>
              </a:extLst>
            </p:cNvPr>
            <p:cNvSpPr/>
            <p:nvPr/>
          </p:nvSpPr>
          <p:spPr>
            <a:xfrm>
              <a:off x="574149" y="2729442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760A3C18-3A52-D069-C14D-FFC70E7D5A7C}"/>
                </a:ext>
              </a:extLst>
            </p:cNvPr>
            <p:cNvSpPr/>
            <p:nvPr/>
          </p:nvSpPr>
          <p:spPr>
            <a:xfrm>
              <a:off x="574149" y="282221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11307CF8-6E08-0A84-7DA7-202A085ADD0E}"/>
                </a:ext>
              </a:extLst>
            </p:cNvPr>
            <p:cNvSpPr/>
            <p:nvPr/>
          </p:nvSpPr>
          <p:spPr>
            <a:xfrm>
              <a:off x="574149" y="2914989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7BD6A675-9097-5488-46A2-AD86C726C04A}"/>
                </a:ext>
              </a:extLst>
            </p:cNvPr>
            <p:cNvSpPr/>
            <p:nvPr/>
          </p:nvSpPr>
          <p:spPr>
            <a:xfrm>
              <a:off x="574149" y="3007858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7B8792B8-11A0-78C3-3728-E08E9F4A3A35}"/>
                </a:ext>
              </a:extLst>
            </p:cNvPr>
            <p:cNvSpPr/>
            <p:nvPr/>
          </p:nvSpPr>
          <p:spPr>
            <a:xfrm>
              <a:off x="574149" y="3100632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C347A7D3-0282-35E5-99DD-5FD14839E6F0}"/>
                </a:ext>
              </a:extLst>
            </p:cNvPr>
            <p:cNvSpPr/>
            <p:nvPr/>
          </p:nvSpPr>
          <p:spPr>
            <a:xfrm>
              <a:off x="574149" y="3193500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116414C9-3AFA-A185-45BF-F0327AD9F346}"/>
                </a:ext>
              </a:extLst>
            </p:cNvPr>
            <p:cNvSpPr/>
            <p:nvPr/>
          </p:nvSpPr>
          <p:spPr>
            <a:xfrm>
              <a:off x="574149" y="3286274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E2DF7450-09B0-9771-3A63-A5962F5ED1A6}"/>
                </a:ext>
              </a:extLst>
            </p:cNvPr>
            <p:cNvSpPr/>
            <p:nvPr/>
          </p:nvSpPr>
          <p:spPr>
            <a:xfrm>
              <a:off x="574149" y="3379047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3F497C21-7A9C-87C5-6711-8D8403C4CBA0}"/>
                </a:ext>
              </a:extLst>
            </p:cNvPr>
            <p:cNvSpPr/>
            <p:nvPr/>
          </p:nvSpPr>
          <p:spPr>
            <a:xfrm>
              <a:off x="574149" y="3471916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0092B298-9ABE-810F-3C14-202B09662832}"/>
                </a:ext>
              </a:extLst>
            </p:cNvPr>
            <p:cNvSpPr/>
            <p:nvPr/>
          </p:nvSpPr>
          <p:spPr>
            <a:xfrm>
              <a:off x="574149" y="3558689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4 h 36004"/>
                <a:gd name="connsiteX3" fmla="*/ 0 w 235934"/>
                <a:gd name="connsiteY3" fmla="*/ 36004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4"/>
                  </a:lnTo>
                  <a:lnTo>
                    <a:pt x="0" y="3600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C5BB582E-1A86-A4B0-7BA8-C4FE031F1BFD}"/>
              </a:ext>
            </a:extLst>
          </p:cNvPr>
          <p:cNvGrpSpPr/>
          <p:nvPr/>
        </p:nvGrpSpPr>
        <p:grpSpPr>
          <a:xfrm flipH="1">
            <a:off x="326012" y="1862296"/>
            <a:ext cx="132080" cy="1776095"/>
            <a:chOff x="574149" y="1145625"/>
            <a:chExt cx="235934" cy="2449068"/>
          </a:xfrm>
        </p:grpSpPr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73A1B7EB-41A0-D589-24BF-83A95274937C}"/>
                </a:ext>
              </a:extLst>
            </p:cNvPr>
            <p:cNvSpPr/>
            <p:nvPr/>
          </p:nvSpPr>
          <p:spPr>
            <a:xfrm>
              <a:off x="574149" y="2352157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4 h 36004"/>
                <a:gd name="connsiteX3" fmla="*/ 0 w 235934"/>
                <a:gd name="connsiteY3" fmla="*/ 36004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4"/>
                  </a:lnTo>
                  <a:lnTo>
                    <a:pt x="0" y="3600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3FC0A25-AF66-A618-54BF-6498B6F3722C}"/>
                </a:ext>
              </a:extLst>
            </p:cNvPr>
            <p:cNvSpPr/>
            <p:nvPr/>
          </p:nvSpPr>
          <p:spPr>
            <a:xfrm>
              <a:off x="574149" y="2265384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F5468962-5B52-DFEB-4144-317A5BFEF56B}"/>
                </a:ext>
              </a:extLst>
            </p:cNvPr>
            <p:cNvSpPr/>
            <p:nvPr/>
          </p:nvSpPr>
          <p:spPr>
            <a:xfrm>
              <a:off x="574149" y="217251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805BAA9-1701-977C-FBE4-C093992A6619}"/>
                </a:ext>
              </a:extLst>
            </p:cNvPr>
            <p:cNvSpPr/>
            <p:nvPr/>
          </p:nvSpPr>
          <p:spPr>
            <a:xfrm>
              <a:off x="574149" y="2079742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808A42A4-F538-3553-1AC2-96B70047342B}"/>
                </a:ext>
              </a:extLst>
            </p:cNvPr>
            <p:cNvSpPr/>
            <p:nvPr/>
          </p:nvSpPr>
          <p:spPr>
            <a:xfrm>
              <a:off x="574149" y="1986969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C856ABA5-22A9-9372-BC31-1D16EB3EF7C5}"/>
                </a:ext>
              </a:extLst>
            </p:cNvPr>
            <p:cNvSpPr/>
            <p:nvPr/>
          </p:nvSpPr>
          <p:spPr>
            <a:xfrm>
              <a:off x="574149" y="1894100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708F3392-3454-705C-14FC-00E5C8F1ACFF}"/>
                </a:ext>
              </a:extLst>
            </p:cNvPr>
            <p:cNvSpPr/>
            <p:nvPr/>
          </p:nvSpPr>
          <p:spPr>
            <a:xfrm>
              <a:off x="574149" y="180132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D9B789AA-C239-6ACA-CEC4-9B1FA47B1874}"/>
                </a:ext>
              </a:extLst>
            </p:cNvPr>
            <p:cNvSpPr/>
            <p:nvPr/>
          </p:nvSpPr>
          <p:spPr>
            <a:xfrm>
              <a:off x="574149" y="1708458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E9535960-ECFE-EDFD-F4E0-CBD811E04C14}"/>
                </a:ext>
              </a:extLst>
            </p:cNvPr>
            <p:cNvSpPr/>
            <p:nvPr/>
          </p:nvSpPr>
          <p:spPr>
            <a:xfrm>
              <a:off x="574149" y="1615684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72B26F84-003D-7E78-A16D-FF0318E1A96F}"/>
                </a:ext>
              </a:extLst>
            </p:cNvPr>
            <p:cNvSpPr/>
            <p:nvPr/>
          </p:nvSpPr>
          <p:spPr>
            <a:xfrm>
              <a:off x="574149" y="1522911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3801E50B-00EE-DEAA-6EF9-4D80514A2E7B}"/>
                </a:ext>
              </a:extLst>
            </p:cNvPr>
            <p:cNvSpPr/>
            <p:nvPr/>
          </p:nvSpPr>
          <p:spPr>
            <a:xfrm>
              <a:off x="574149" y="1430042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F0D34BA3-8F77-6626-54BD-9C51AC94B416}"/>
                </a:ext>
              </a:extLst>
            </p:cNvPr>
            <p:cNvSpPr/>
            <p:nvPr/>
          </p:nvSpPr>
          <p:spPr>
            <a:xfrm>
              <a:off x="574149" y="1337268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5FBE4A86-EA03-95C5-CE81-63664CD25D7D}"/>
                </a:ext>
              </a:extLst>
            </p:cNvPr>
            <p:cNvSpPr/>
            <p:nvPr/>
          </p:nvSpPr>
          <p:spPr>
            <a:xfrm>
              <a:off x="574149" y="1244495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D0F7BA02-DE03-29C3-1918-077EFB1F0729}"/>
                </a:ext>
              </a:extLst>
            </p:cNvPr>
            <p:cNvSpPr/>
            <p:nvPr/>
          </p:nvSpPr>
          <p:spPr>
            <a:xfrm>
              <a:off x="574149" y="1145625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5 h 36004"/>
                <a:gd name="connsiteX3" fmla="*/ 0 w 235934"/>
                <a:gd name="connsiteY3" fmla="*/ 36005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5"/>
                  </a:lnTo>
                  <a:lnTo>
                    <a:pt x="0" y="36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D9BD5A9C-BC83-0FA1-A06B-D7F84FF9AD1D}"/>
                </a:ext>
              </a:extLst>
            </p:cNvPr>
            <p:cNvSpPr/>
            <p:nvPr/>
          </p:nvSpPr>
          <p:spPr>
            <a:xfrm>
              <a:off x="574149" y="2451027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672473A2-88FC-0F90-197C-177C19B6EC57}"/>
                </a:ext>
              </a:extLst>
            </p:cNvPr>
            <p:cNvSpPr/>
            <p:nvPr/>
          </p:nvSpPr>
          <p:spPr>
            <a:xfrm>
              <a:off x="574149" y="2543800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99EEE448-99E0-AEEA-A027-10C232669A1D}"/>
                </a:ext>
              </a:extLst>
            </p:cNvPr>
            <p:cNvSpPr/>
            <p:nvPr/>
          </p:nvSpPr>
          <p:spPr>
            <a:xfrm>
              <a:off x="574149" y="2636574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BA51D527-144F-71A7-0ECF-50E8C7BBE13D}"/>
                </a:ext>
              </a:extLst>
            </p:cNvPr>
            <p:cNvSpPr/>
            <p:nvPr/>
          </p:nvSpPr>
          <p:spPr>
            <a:xfrm>
              <a:off x="574149" y="2729442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9410DCA6-4428-98CC-717B-BFFF48FD2792}"/>
                </a:ext>
              </a:extLst>
            </p:cNvPr>
            <p:cNvSpPr/>
            <p:nvPr/>
          </p:nvSpPr>
          <p:spPr>
            <a:xfrm>
              <a:off x="574149" y="282221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52275286-BDD9-3F69-4BD1-B08278D74ADF}"/>
                </a:ext>
              </a:extLst>
            </p:cNvPr>
            <p:cNvSpPr/>
            <p:nvPr/>
          </p:nvSpPr>
          <p:spPr>
            <a:xfrm>
              <a:off x="574149" y="2914989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4E265770-30C5-0CF1-64E1-EAFD5BDC1767}"/>
                </a:ext>
              </a:extLst>
            </p:cNvPr>
            <p:cNvSpPr/>
            <p:nvPr/>
          </p:nvSpPr>
          <p:spPr>
            <a:xfrm>
              <a:off x="574149" y="3007858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22D9170C-FEC2-4E1A-1B1A-A3C4D625C31D}"/>
                </a:ext>
              </a:extLst>
            </p:cNvPr>
            <p:cNvSpPr/>
            <p:nvPr/>
          </p:nvSpPr>
          <p:spPr>
            <a:xfrm>
              <a:off x="574149" y="3100632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093BCFE2-5494-B6F5-F2E0-9CA6C14D2CEC}"/>
                </a:ext>
              </a:extLst>
            </p:cNvPr>
            <p:cNvSpPr/>
            <p:nvPr/>
          </p:nvSpPr>
          <p:spPr>
            <a:xfrm>
              <a:off x="574149" y="3193500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4FEF98F3-64EA-EACA-8DBB-09100CEFE3C1}"/>
                </a:ext>
              </a:extLst>
            </p:cNvPr>
            <p:cNvSpPr/>
            <p:nvPr/>
          </p:nvSpPr>
          <p:spPr>
            <a:xfrm>
              <a:off x="574149" y="3286274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10E23AB7-0E44-ECA9-38CA-15D4AFD80647}"/>
                </a:ext>
              </a:extLst>
            </p:cNvPr>
            <p:cNvSpPr/>
            <p:nvPr/>
          </p:nvSpPr>
          <p:spPr>
            <a:xfrm>
              <a:off x="574149" y="3379047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352E9CA7-0F7D-8C3F-0FCF-D91D5FD82F09}"/>
                </a:ext>
              </a:extLst>
            </p:cNvPr>
            <p:cNvSpPr/>
            <p:nvPr/>
          </p:nvSpPr>
          <p:spPr>
            <a:xfrm>
              <a:off x="574149" y="3471916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7FACA7DB-5111-802A-5F5F-A272745B316F}"/>
                </a:ext>
              </a:extLst>
            </p:cNvPr>
            <p:cNvSpPr/>
            <p:nvPr/>
          </p:nvSpPr>
          <p:spPr>
            <a:xfrm>
              <a:off x="574149" y="3558689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4 h 36004"/>
                <a:gd name="connsiteX3" fmla="*/ 0 w 235934"/>
                <a:gd name="connsiteY3" fmla="*/ 36004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4"/>
                  </a:lnTo>
                  <a:lnTo>
                    <a:pt x="0" y="3600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5F0B4671-97C7-7E21-F6E8-8D2079F4002A}"/>
              </a:ext>
            </a:extLst>
          </p:cNvPr>
          <p:cNvSpPr txBox="1"/>
          <p:nvPr/>
        </p:nvSpPr>
        <p:spPr>
          <a:xfrm>
            <a:off x="2004001" y="2809724"/>
            <a:ext cx="81801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spc="3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HarmonyOS Sans SC" panose="00000500000000000000" charset="-122"/>
                <a:sym typeface="Arial" panose="020B0604020202020204" pitchFamily="34" charset="0"/>
              </a:rPr>
              <a:t>作品创新点</a:t>
            </a:r>
            <a:r>
              <a:rPr lang="en-US" altLang="zh-CN" sz="5400" b="1" spc="3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HarmonyOS Sans SC" panose="00000500000000000000" charset="-122"/>
                <a:sym typeface="Arial" panose="020B0604020202020204" pitchFamily="34" charset="0"/>
              </a:rPr>
              <a:t>&amp;</a:t>
            </a:r>
          </a:p>
          <a:p>
            <a:pPr algn="ctr"/>
            <a:r>
              <a:rPr lang="zh-CN" altLang="en-US" sz="5400" b="1" spc="3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HarmonyOS Sans SC" panose="00000500000000000000" charset="-122"/>
                <a:sym typeface="Arial" panose="020B0604020202020204" pitchFamily="34" charset="0"/>
              </a:rPr>
              <a:t>作品展望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1E5D18D-AF24-805B-7888-CB958BD738E0}"/>
              </a:ext>
            </a:extLst>
          </p:cNvPr>
          <p:cNvSpPr txBox="1"/>
          <p:nvPr/>
        </p:nvSpPr>
        <p:spPr>
          <a:xfrm>
            <a:off x="3465971" y="1868509"/>
            <a:ext cx="5194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300" dirty="0">
                <a:solidFill>
                  <a:schemeClr val="bg1"/>
                </a:solidFill>
                <a:latin typeface="+mj-ea"/>
                <a:ea typeface="+mj-ea"/>
                <a:cs typeface="HarmonyOS Sans SC" panose="00000500000000000000" charset="-122"/>
                <a:sym typeface="Arial" panose="020B0604020202020204" pitchFamily="34" charset="0"/>
              </a:rPr>
              <a:t>PART FOUR</a:t>
            </a:r>
            <a:endParaRPr lang="zh-CN" altLang="en-US" sz="4000" b="1" spc="300" dirty="0">
              <a:solidFill>
                <a:schemeClr val="bg1"/>
              </a:solidFill>
              <a:latin typeface="+mj-ea"/>
              <a:ea typeface="+mj-ea"/>
              <a:cs typeface="HarmonyOS Sans SC" panose="00000500000000000000" charset="-122"/>
              <a:sym typeface="Arial" panose="020B0604020202020204" pitchFamily="34" charset="0"/>
            </a:endParaRPr>
          </a:p>
        </p:txBody>
      </p:sp>
      <p:sp useBgFill="1">
        <p:nvSpPr>
          <p:cNvPr id="20" name="任意多边形: 形状 19">
            <a:extLst>
              <a:ext uri="{FF2B5EF4-FFF2-40B4-BE49-F238E27FC236}">
                <a16:creationId xmlns:a16="http://schemas.microsoft.com/office/drawing/2014/main" id="{7A4BE927-0C10-FD2B-F4F3-A9EB79A1B172}"/>
              </a:ext>
            </a:extLst>
          </p:cNvPr>
          <p:cNvSpPr/>
          <p:nvPr/>
        </p:nvSpPr>
        <p:spPr>
          <a:xfrm rot="8090993">
            <a:off x="1545207" y="-1290442"/>
            <a:ext cx="9035545" cy="9041320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E1D9845-629C-A0D6-6C0B-72E02D3C4F81}"/>
              </a:ext>
            </a:extLst>
          </p:cNvPr>
          <p:cNvGrpSpPr/>
          <p:nvPr/>
        </p:nvGrpSpPr>
        <p:grpSpPr>
          <a:xfrm>
            <a:off x="8543119" y="4868496"/>
            <a:ext cx="2874010" cy="76200"/>
            <a:chOff x="7896156" y="4853463"/>
            <a:chExt cx="2874010" cy="7620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B580CF1-77B0-7694-87C3-E5CDE29502EF}"/>
                </a:ext>
              </a:extLst>
            </p:cNvPr>
            <p:cNvSpPr/>
            <p:nvPr/>
          </p:nvSpPr>
          <p:spPr>
            <a:xfrm flipH="1">
              <a:off x="1068507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0DE992C-720B-D715-0CA6-4FC4CB37568C}"/>
                </a:ext>
              </a:extLst>
            </p:cNvPr>
            <p:cNvSpPr/>
            <p:nvPr/>
          </p:nvSpPr>
          <p:spPr>
            <a:xfrm flipH="1">
              <a:off x="789615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1577482-7C78-3F34-0453-48E9719A0CA5}"/>
                </a:ext>
              </a:extLst>
            </p:cNvPr>
            <p:cNvSpPr/>
            <p:nvPr/>
          </p:nvSpPr>
          <p:spPr>
            <a:xfrm flipH="1">
              <a:off x="882579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F6E6506-A2FC-1123-3F29-380CF4E58E77}"/>
                </a:ext>
              </a:extLst>
            </p:cNvPr>
            <p:cNvSpPr/>
            <p:nvPr/>
          </p:nvSpPr>
          <p:spPr>
            <a:xfrm flipH="1">
              <a:off x="975543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E2AD7B1-BD80-839D-C8FC-578FD7EAD605}"/>
              </a:ext>
            </a:extLst>
          </p:cNvPr>
          <p:cNvGrpSpPr/>
          <p:nvPr/>
        </p:nvGrpSpPr>
        <p:grpSpPr>
          <a:xfrm>
            <a:off x="530437" y="4815071"/>
            <a:ext cx="2874010" cy="76200"/>
            <a:chOff x="8825796" y="4853463"/>
            <a:chExt cx="2874010" cy="7620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601360B-249E-09DE-2AD4-7F21D3AC59A5}"/>
                </a:ext>
              </a:extLst>
            </p:cNvPr>
            <p:cNvSpPr/>
            <p:nvPr/>
          </p:nvSpPr>
          <p:spPr>
            <a:xfrm flipH="1">
              <a:off x="1068507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5D8039D-9D74-F7D8-A26C-BADD44246569}"/>
                </a:ext>
              </a:extLst>
            </p:cNvPr>
            <p:cNvSpPr/>
            <p:nvPr/>
          </p:nvSpPr>
          <p:spPr>
            <a:xfrm flipH="1">
              <a:off x="1161471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46AC620-E99F-282E-922F-804D95C679E9}"/>
                </a:ext>
              </a:extLst>
            </p:cNvPr>
            <p:cNvSpPr/>
            <p:nvPr/>
          </p:nvSpPr>
          <p:spPr>
            <a:xfrm flipH="1">
              <a:off x="882579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C48C9077-70C5-941E-8111-F5A642A08476}"/>
                </a:ext>
              </a:extLst>
            </p:cNvPr>
            <p:cNvSpPr/>
            <p:nvPr/>
          </p:nvSpPr>
          <p:spPr>
            <a:xfrm flipH="1">
              <a:off x="975543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</p:grpSp>
      <p:pic>
        <p:nvPicPr>
          <p:cNvPr id="6" name="图形 5" descr="放大镜 纯色填充">
            <a:extLst>
              <a:ext uri="{FF2B5EF4-FFF2-40B4-BE49-F238E27FC236}">
                <a16:creationId xmlns:a16="http://schemas.microsoft.com/office/drawing/2014/main" id="{BC0CD1E0-B671-9C36-29FF-50915FC9BD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461" y="249374"/>
            <a:ext cx="439262" cy="43926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E40322B-C3A6-A012-A5A0-4E4731861277}"/>
              </a:ext>
            </a:extLst>
          </p:cNvPr>
          <p:cNvSpPr txBox="1"/>
          <p:nvPr/>
        </p:nvSpPr>
        <p:spPr>
          <a:xfrm>
            <a:off x="586494" y="233462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蕉准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D646E981-E3A0-FBEE-270D-C3CD6ABD53C4}"/>
              </a:ext>
            </a:extLst>
          </p:cNvPr>
          <p:cNvSpPr/>
          <p:nvPr/>
        </p:nvSpPr>
        <p:spPr>
          <a:xfrm>
            <a:off x="-1269" y="6539014"/>
            <a:ext cx="12190731" cy="751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2084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1C464F-5582-0979-7BC7-7AF229CD0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任意多边形: 形状 43">
            <a:extLst>
              <a:ext uri="{FF2B5EF4-FFF2-40B4-BE49-F238E27FC236}">
                <a16:creationId xmlns:a16="http://schemas.microsoft.com/office/drawing/2014/main" id="{94B65566-00A0-E60C-86FD-D6CC29C9AADB}"/>
              </a:ext>
            </a:extLst>
          </p:cNvPr>
          <p:cNvSpPr/>
          <p:nvPr/>
        </p:nvSpPr>
        <p:spPr>
          <a:xfrm rot="18783698">
            <a:off x="2425212" y="4747082"/>
            <a:ext cx="7814664" cy="7819658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87F1469-05C4-7D25-7921-ABA157BA7843}"/>
              </a:ext>
            </a:extLst>
          </p:cNvPr>
          <p:cNvSpPr txBox="1"/>
          <p:nvPr/>
        </p:nvSpPr>
        <p:spPr>
          <a:xfrm>
            <a:off x="481864" y="122770"/>
            <a:ext cx="614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26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  <a:cs typeface="+mn-ea"/>
              </a:rPr>
              <a:t>作品创新点</a:t>
            </a:r>
            <a:endParaRPr lang="zh-CN" altLang="en-US" sz="3200" dirty="0">
              <a:gradFill>
                <a:gsLst>
                  <a:gs pos="26000">
                    <a:schemeClr val="accent1"/>
                  </a:gs>
                  <a:gs pos="100000">
                    <a:schemeClr val="accent3"/>
                  </a:gs>
                </a:gsLst>
                <a:lin ang="5400000" scaled="0"/>
              </a:gradFill>
              <a:latin typeface="+mj-ea"/>
              <a:ea typeface="+mj-ea"/>
              <a:cs typeface="+mn-ea"/>
              <a:sym typeface="HarmonyOS Sans SC" panose="00000500000000000000" charset="-122"/>
            </a:endParaRP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13955179-F150-61C1-3230-2DEDA4D3FB84}"/>
              </a:ext>
            </a:extLst>
          </p:cNvPr>
          <p:cNvCxnSpPr/>
          <p:nvPr/>
        </p:nvCxnSpPr>
        <p:spPr>
          <a:xfrm>
            <a:off x="526989" y="773358"/>
            <a:ext cx="35540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矩形 40">
            <a:extLst>
              <a:ext uri="{FF2B5EF4-FFF2-40B4-BE49-F238E27FC236}">
                <a16:creationId xmlns:a16="http://schemas.microsoft.com/office/drawing/2014/main" id="{E7427AA3-4213-8701-58AA-CC8606FD2AC1}"/>
              </a:ext>
            </a:extLst>
          </p:cNvPr>
          <p:cNvSpPr/>
          <p:nvPr/>
        </p:nvSpPr>
        <p:spPr>
          <a:xfrm>
            <a:off x="0" y="6608042"/>
            <a:ext cx="12192000" cy="16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grpSp>
        <p:nvGrpSpPr>
          <p:cNvPr id="2" name="组合 5">
            <a:extLst>
              <a:ext uri="{FF2B5EF4-FFF2-40B4-BE49-F238E27FC236}">
                <a16:creationId xmlns:a16="http://schemas.microsoft.com/office/drawing/2014/main" id="{85EB9E7C-8B17-12AB-A856-62EC28DAC23B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20936" y="828950"/>
            <a:ext cx="11950124" cy="5796555"/>
            <a:chOff x="666750" y="1272092"/>
            <a:chExt cx="10858498" cy="5267049"/>
          </a:xfrm>
        </p:grpSpPr>
        <p:grpSp>
          <p:nvGrpSpPr>
            <p:cNvPr id="3" name="组合 1">
              <a:extLst>
                <a:ext uri="{FF2B5EF4-FFF2-40B4-BE49-F238E27FC236}">
                  <a16:creationId xmlns:a16="http://schemas.microsoft.com/office/drawing/2014/main" id="{3CB80037-EF96-A640-B857-F609C329BC53}"/>
                </a:ext>
              </a:extLst>
            </p:cNvPr>
            <p:cNvGrpSpPr/>
            <p:nvPr/>
          </p:nvGrpSpPr>
          <p:grpSpPr>
            <a:xfrm>
              <a:off x="1413205" y="1274323"/>
              <a:ext cx="2114448" cy="4324056"/>
              <a:chOff x="1413205" y="1274323"/>
              <a:chExt cx="2114448" cy="4324056"/>
            </a:xfrm>
          </p:grpSpPr>
          <p:sp>
            <p:nvSpPr>
              <p:cNvPr id="28" name="1">
                <a:extLst>
                  <a:ext uri="{FF2B5EF4-FFF2-40B4-BE49-F238E27FC236}">
                    <a16:creationId xmlns:a16="http://schemas.microsoft.com/office/drawing/2014/main" id="{EF887D26-D764-E7FC-5484-C35BF8B18863}"/>
                  </a:ext>
                </a:extLst>
              </p:cNvPr>
              <p:cNvSpPr/>
              <p:nvPr/>
            </p:nvSpPr>
            <p:spPr>
              <a:xfrm>
                <a:off x="1413205" y="1274323"/>
                <a:ext cx="2114448" cy="3003617"/>
              </a:xfrm>
              <a:custGeom>
                <a:avLst/>
                <a:gdLst>
                  <a:gd name="connsiteX0" fmla="*/ 0 w 2106828"/>
                  <a:gd name="connsiteY0" fmla="*/ 0 h 4424747"/>
                  <a:gd name="connsiteX1" fmla="*/ 29272 w 2106828"/>
                  <a:gd name="connsiteY1" fmla="*/ 5703 h 4424747"/>
                  <a:gd name="connsiteX2" fmla="*/ 2018457 w 2106828"/>
                  <a:gd name="connsiteY2" fmla="*/ 265837 h 4424747"/>
                  <a:gd name="connsiteX3" fmla="*/ 2106828 w 2106828"/>
                  <a:gd name="connsiteY3" fmla="*/ 272957 h 4424747"/>
                  <a:gd name="connsiteX4" fmla="*/ 2106828 w 2106828"/>
                  <a:gd name="connsiteY4" fmla="*/ 4424747 h 4424747"/>
                  <a:gd name="connsiteX5" fmla="*/ 0 w 2106828"/>
                  <a:gd name="connsiteY5" fmla="*/ 4424747 h 4424747"/>
                  <a:gd name="connsiteX6" fmla="*/ 0 w 2106828"/>
                  <a:gd name="connsiteY6" fmla="*/ 0 h 4424747"/>
                  <a:gd name="connsiteX0" fmla="*/ 0 w 2106828"/>
                  <a:gd name="connsiteY0" fmla="*/ 0 h 4424747"/>
                  <a:gd name="connsiteX1" fmla="*/ 29272 w 2106828"/>
                  <a:gd name="connsiteY1" fmla="*/ 5703 h 4424747"/>
                  <a:gd name="connsiteX2" fmla="*/ 2018457 w 2106828"/>
                  <a:gd name="connsiteY2" fmla="*/ 265837 h 4424747"/>
                  <a:gd name="connsiteX3" fmla="*/ 2106828 w 2106828"/>
                  <a:gd name="connsiteY3" fmla="*/ 272957 h 4424747"/>
                  <a:gd name="connsiteX4" fmla="*/ 2106828 w 2106828"/>
                  <a:gd name="connsiteY4" fmla="*/ 4424747 h 4424747"/>
                  <a:gd name="connsiteX5" fmla="*/ 3810 w 2106828"/>
                  <a:gd name="connsiteY5" fmla="*/ 3003617 h 4424747"/>
                  <a:gd name="connsiteX6" fmla="*/ 0 w 2106828"/>
                  <a:gd name="connsiteY6" fmla="*/ 0 h 4424747"/>
                  <a:gd name="connsiteX0" fmla="*/ 0 w 2114448"/>
                  <a:gd name="connsiteY0" fmla="*/ 0 h 3003617"/>
                  <a:gd name="connsiteX1" fmla="*/ 29272 w 2114448"/>
                  <a:gd name="connsiteY1" fmla="*/ 5703 h 3003617"/>
                  <a:gd name="connsiteX2" fmla="*/ 2018457 w 2114448"/>
                  <a:gd name="connsiteY2" fmla="*/ 265837 h 3003617"/>
                  <a:gd name="connsiteX3" fmla="*/ 2106828 w 2114448"/>
                  <a:gd name="connsiteY3" fmla="*/ 272957 h 3003617"/>
                  <a:gd name="connsiteX4" fmla="*/ 2114448 w 2114448"/>
                  <a:gd name="connsiteY4" fmla="*/ 2980757 h 3003617"/>
                  <a:gd name="connsiteX5" fmla="*/ 3810 w 2114448"/>
                  <a:gd name="connsiteY5" fmla="*/ 3003617 h 3003617"/>
                  <a:gd name="connsiteX6" fmla="*/ 0 w 2114448"/>
                  <a:gd name="connsiteY6" fmla="*/ 0 h 300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4448" h="3003617">
                    <a:moveTo>
                      <a:pt x="0" y="0"/>
                    </a:moveTo>
                    <a:lnTo>
                      <a:pt x="29272" y="5703"/>
                    </a:lnTo>
                    <a:cubicBezTo>
                      <a:pt x="611515" y="113841"/>
                      <a:pt x="1282989" y="202271"/>
                      <a:pt x="2018457" y="265837"/>
                    </a:cubicBezTo>
                    <a:lnTo>
                      <a:pt x="2106828" y="272957"/>
                    </a:lnTo>
                    <a:lnTo>
                      <a:pt x="2114448" y="2980757"/>
                    </a:lnTo>
                    <a:lnTo>
                      <a:pt x="3810" y="3003617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>
                      <a:alpha val="42000"/>
                    </a:schemeClr>
                  </a:gs>
                  <a:gs pos="0">
                    <a:schemeClr val="bg1">
                      <a:alpha val="3000"/>
                    </a:schemeClr>
                  </a:gs>
                </a:gsLst>
                <a:lin ang="16200000" scaled="0"/>
                <a:tileRect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0"/>
                </a:gradFill>
              </a:ln>
              <a:effectLst>
                <a:outerShdw blurRad="63500" sx="102000" sy="102000" algn="ctr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  <p:cxnSp>
            <p:nvCxnSpPr>
              <p:cNvPr id="29" name="1">
                <a:extLst>
                  <a:ext uri="{FF2B5EF4-FFF2-40B4-BE49-F238E27FC236}">
                    <a16:creationId xmlns:a16="http://schemas.microsoft.com/office/drawing/2014/main" id="{C760C592-FC56-3967-12AB-795E274337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581032" y="4873131"/>
                <a:ext cx="0" cy="725248"/>
              </a:xfrm>
              <a:prstGeom prst="line">
                <a:avLst/>
              </a:prstGeom>
              <a:ln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itle-1">
                <a:extLst>
                  <a:ext uri="{FF2B5EF4-FFF2-40B4-BE49-F238E27FC236}">
                    <a16:creationId xmlns:a16="http://schemas.microsoft.com/office/drawing/2014/main" id="{1FD05379-C670-C598-7A1A-3AC2EF79ABF9}"/>
                  </a:ext>
                </a:extLst>
              </p:cNvPr>
              <p:cNvSpPr txBox="1"/>
              <p:nvPr>
                <p:custDataLst>
                  <p:tags r:id="rId13"/>
                </p:custDataLst>
              </p:nvPr>
            </p:nvSpPr>
            <p:spPr bwMode="auto">
              <a:xfrm flipH="1">
                <a:off x="1610803" y="1994484"/>
                <a:ext cx="1864420" cy="64427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71000">
                    <a:schemeClr val="accent1">
                      <a:lumMod val="75000"/>
                      <a:alpha val="51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50800">
                  <a:schemeClr val="bg1">
                    <a:alpha val="70000"/>
                  </a:scheme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>
                <a:defPPr>
                  <a:defRPr lang="en-US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zh-CN" altLang="en-US" b="1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专家纠偏闭环学习</a:t>
                </a:r>
                <a:endParaRPr lang="en-US" altLang="zh-CN" b="1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  <p:sp>
            <p:nvSpPr>
              <p:cNvPr id="32" name="Body-1">
                <a:extLst>
                  <a:ext uri="{FF2B5EF4-FFF2-40B4-BE49-F238E27FC236}">
                    <a16:creationId xmlns:a16="http://schemas.microsoft.com/office/drawing/2014/main" id="{685B0217-C933-8669-2138-9129601C8CC2}"/>
                  </a:ext>
                </a:extLst>
              </p:cNvPr>
              <p:cNvSpPr txBox="1"/>
              <p:nvPr>
                <p:custDataLst>
                  <p:tags r:id="rId14"/>
                </p:custDataLst>
              </p:nvPr>
            </p:nvSpPr>
            <p:spPr>
              <a:xfrm flipH="1">
                <a:off x="1808788" y="2675005"/>
                <a:ext cx="1352548" cy="2224344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200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对误判样本进行重标注和增量训练，持续优化模型性能</a:t>
                </a:r>
                <a:r>
                  <a:rPr lang="zh-CN" altLang="en-US" sz="1200" dirty="0"/>
                  <a:t>。</a:t>
                </a:r>
                <a:endParaRPr kumimoji="1" lang="en-US" altLang="zh-CN" sz="1200" dirty="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endParaRPr>
              </a:p>
            </p:txBody>
          </p:sp>
          <p:pic>
            <p:nvPicPr>
              <p:cNvPr id="33" name="Image-1">
                <a:extLst>
                  <a:ext uri="{FF2B5EF4-FFF2-40B4-BE49-F238E27FC236}">
                    <a16:creationId xmlns:a16="http://schemas.microsoft.com/office/drawing/2014/main" id="{5A635863-2D5C-EB39-C2C7-8CA52153807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2290428" y="1596442"/>
                <a:ext cx="360000" cy="360000"/>
              </a:xfrm>
              <a:prstGeom prst="rect">
                <a:avLst/>
              </a:prstGeom>
            </p:spPr>
          </p:pic>
        </p:grpSp>
        <p:grpSp>
          <p:nvGrpSpPr>
            <p:cNvPr id="4" name="组合 2">
              <a:extLst>
                <a:ext uri="{FF2B5EF4-FFF2-40B4-BE49-F238E27FC236}">
                  <a16:creationId xmlns:a16="http://schemas.microsoft.com/office/drawing/2014/main" id="{18D07C8F-EF50-C154-9563-007C1FCDB59A}"/>
                </a:ext>
              </a:extLst>
            </p:cNvPr>
            <p:cNvGrpSpPr/>
            <p:nvPr/>
          </p:nvGrpSpPr>
          <p:grpSpPr>
            <a:xfrm>
              <a:off x="3866947" y="1558525"/>
              <a:ext cx="2121620" cy="3868410"/>
              <a:chOff x="3866947" y="1558525"/>
              <a:chExt cx="2121620" cy="3868410"/>
            </a:xfrm>
          </p:grpSpPr>
          <p:sp>
            <p:nvSpPr>
              <p:cNvPr id="23" name="2">
                <a:extLst>
                  <a:ext uri="{FF2B5EF4-FFF2-40B4-BE49-F238E27FC236}">
                    <a16:creationId xmlns:a16="http://schemas.microsoft.com/office/drawing/2014/main" id="{0D3525C6-A69C-8188-FE37-686F3A9A4A94}"/>
                  </a:ext>
                </a:extLst>
              </p:cNvPr>
              <p:cNvSpPr/>
              <p:nvPr/>
            </p:nvSpPr>
            <p:spPr>
              <a:xfrm>
                <a:off x="3866947" y="1558525"/>
                <a:ext cx="2114448" cy="3180960"/>
              </a:xfrm>
              <a:custGeom>
                <a:avLst/>
                <a:gdLst>
                  <a:gd name="connsiteX0" fmla="*/ 0 w 2106828"/>
                  <a:gd name="connsiteY0" fmla="*/ 0 h 4125840"/>
                  <a:gd name="connsiteX1" fmla="*/ 219954 w 2106828"/>
                  <a:gd name="connsiteY1" fmla="*/ 15207 h 4125840"/>
                  <a:gd name="connsiteX2" fmla="*/ 1590833 w 2106828"/>
                  <a:gd name="connsiteY2" fmla="*/ 72339 h 4125840"/>
                  <a:gd name="connsiteX3" fmla="*/ 2106828 w 2106828"/>
                  <a:gd name="connsiteY3" fmla="*/ 77663 h 4125840"/>
                  <a:gd name="connsiteX4" fmla="*/ 2106828 w 2106828"/>
                  <a:gd name="connsiteY4" fmla="*/ 4125840 h 4125840"/>
                  <a:gd name="connsiteX5" fmla="*/ 0 w 2106828"/>
                  <a:gd name="connsiteY5" fmla="*/ 4125840 h 4125840"/>
                  <a:gd name="connsiteX6" fmla="*/ 0 w 2106828"/>
                  <a:gd name="connsiteY6" fmla="*/ 0 h 4125840"/>
                  <a:gd name="connsiteX0" fmla="*/ 0 w 2106828"/>
                  <a:gd name="connsiteY0" fmla="*/ 0 h 4125840"/>
                  <a:gd name="connsiteX1" fmla="*/ 219954 w 2106828"/>
                  <a:gd name="connsiteY1" fmla="*/ 15207 h 4125840"/>
                  <a:gd name="connsiteX2" fmla="*/ 1590833 w 2106828"/>
                  <a:gd name="connsiteY2" fmla="*/ 72339 h 4125840"/>
                  <a:gd name="connsiteX3" fmla="*/ 2106828 w 2106828"/>
                  <a:gd name="connsiteY3" fmla="*/ 77663 h 4125840"/>
                  <a:gd name="connsiteX4" fmla="*/ 2106828 w 2106828"/>
                  <a:gd name="connsiteY4" fmla="*/ 4125840 h 4125840"/>
                  <a:gd name="connsiteX5" fmla="*/ 0 w 2106828"/>
                  <a:gd name="connsiteY5" fmla="*/ 3180960 h 4125840"/>
                  <a:gd name="connsiteX6" fmla="*/ 0 w 2106828"/>
                  <a:gd name="connsiteY6" fmla="*/ 0 h 4125840"/>
                  <a:gd name="connsiteX0" fmla="*/ 0 w 2114448"/>
                  <a:gd name="connsiteY0" fmla="*/ 0 h 3180960"/>
                  <a:gd name="connsiteX1" fmla="*/ 219954 w 2114448"/>
                  <a:gd name="connsiteY1" fmla="*/ 15207 h 3180960"/>
                  <a:gd name="connsiteX2" fmla="*/ 1590833 w 2114448"/>
                  <a:gd name="connsiteY2" fmla="*/ 72339 h 3180960"/>
                  <a:gd name="connsiteX3" fmla="*/ 2106828 w 2114448"/>
                  <a:gd name="connsiteY3" fmla="*/ 77663 h 3180960"/>
                  <a:gd name="connsiteX4" fmla="*/ 2114448 w 2114448"/>
                  <a:gd name="connsiteY4" fmla="*/ 3180960 h 3180960"/>
                  <a:gd name="connsiteX5" fmla="*/ 0 w 2114448"/>
                  <a:gd name="connsiteY5" fmla="*/ 3180960 h 3180960"/>
                  <a:gd name="connsiteX6" fmla="*/ 0 w 2114448"/>
                  <a:gd name="connsiteY6" fmla="*/ 0 h 318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4448" h="3180960">
                    <a:moveTo>
                      <a:pt x="0" y="0"/>
                    </a:moveTo>
                    <a:lnTo>
                      <a:pt x="219954" y="15207"/>
                    </a:lnTo>
                    <a:cubicBezTo>
                      <a:pt x="659941" y="43172"/>
                      <a:pt x="1118471" y="62537"/>
                      <a:pt x="1590833" y="72339"/>
                    </a:cubicBezTo>
                    <a:lnTo>
                      <a:pt x="2106828" y="77663"/>
                    </a:lnTo>
                    <a:lnTo>
                      <a:pt x="2114448" y="3180960"/>
                    </a:lnTo>
                    <a:lnTo>
                      <a:pt x="0" y="318096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>
                      <a:alpha val="42000"/>
                    </a:schemeClr>
                  </a:gs>
                  <a:gs pos="0">
                    <a:schemeClr val="bg1">
                      <a:alpha val="3000"/>
                    </a:schemeClr>
                  </a:gs>
                </a:gsLst>
                <a:lin ang="16200000" scaled="0"/>
                <a:tileRect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0"/>
                </a:gradFill>
              </a:ln>
              <a:effectLst>
                <a:outerShdw blurRad="63500" sx="102000" sy="102000" algn="ctr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+mj-ea"/>
                  <a:ea typeface="+mj-ea"/>
                </a:endParaRPr>
              </a:p>
            </p:txBody>
          </p:sp>
          <p:cxnSp>
            <p:nvCxnSpPr>
              <p:cNvPr id="24" name="2">
                <a:extLst>
                  <a:ext uri="{FF2B5EF4-FFF2-40B4-BE49-F238E27FC236}">
                    <a16:creationId xmlns:a16="http://schemas.microsoft.com/office/drawing/2014/main" id="{A50CC189-96C2-F023-4C27-E59DDB15B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45060" y="4785900"/>
                <a:ext cx="0" cy="641035"/>
              </a:xfrm>
              <a:prstGeom prst="line">
                <a:avLst/>
              </a:prstGeom>
              <a:ln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itle-2">
                <a:extLst>
                  <a:ext uri="{FF2B5EF4-FFF2-40B4-BE49-F238E27FC236}">
                    <a16:creationId xmlns:a16="http://schemas.microsoft.com/office/drawing/2014/main" id="{13756E3A-1F96-6BAF-F64E-4FABE0D6122C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 bwMode="auto">
              <a:xfrm flipH="1">
                <a:off x="4040269" y="2277154"/>
                <a:ext cx="1948298" cy="634561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71000">
                    <a:schemeClr val="accent1">
                      <a:lumMod val="75000"/>
                      <a:alpha val="51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50800">
                  <a:schemeClr val="bg1">
                    <a:alpha val="70000"/>
                  </a:scheme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>
                <a:defPPr>
                  <a:defRPr lang="en-US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zh-CN" altLang="en-US" b="1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多模态检测</a:t>
                </a:r>
                <a:endParaRPr lang="en-US" altLang="zh-CN" b="1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  <p:sp>
            <p:nvSpPr>
              <p:cNvPr id="26" name="Body-2">
                <a:extLst>
                  <a:ext uri="{FF2B5EF4-FFF2-40B4-BE49-F238E27FC236}">
                    <a16:creationId xmlns:a16="http://schemas.microsoft.com/office/drawing/2014/main" id="{C41BF76E-7721-20A7-2AE6-B22233EB09A9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 flipH="1">
                <a:off x="4244090" y="2951538"/>
                <a:ext cx="1352548" cy="1023742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200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支持拍照，视频，摄像头，移动端多种检测方式</a:t>
                </a:r>
                <a:r>
                  <a:rPr lang="zh-CN" altLang="en-US" sz="1200" dirty="0"/>
                  <a:t>。</a:t>
                </a:r>
                <a:endParaRPr kumimoji="1" lang="en-US" altLang="zh-CN" sz="1200" dirty="0">
                  <a:solidFill>
                    <a:schemeClr val="tx1"/>
                  </a:solidFill>
                  <a:latin typeface="+mj-ea"/>
                  <a:ea typeface="+mj-ea"/>
                  <a:sym typeface="Arial" panose="020B0604020202020204" pitchFamily="34" charset="0"/>
                </a:endParaRPr>
              </a:p>
            </p:txBody>
          </p:sp>
          <p:pic>
            <p:nvPicPr>
              <p:cNvPr id="27" name="Image-2">
                <a:extLst>
                  <a:ext uri="{FF2B5EF4-FFF2-40B4-BE49-F238E27FC236}">
                    <a16:creationId xmlns:a16="http://schemas.microsoft.com/office/drawing/2014/main" id="{BDDB40B3-3383-501B-94A8-FA1E6509E35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4744172" y="1852333"/>
                <a:ext cx="360000" cy="360000"/>
              </a:xfrm>
              <a:prstGeom prst="rect">
                <a:avLst/>
              </a:prstGeom>
            </p:spPr>
          </p:pic>
        </p:grpSp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id="{3BB286A0-C5EC-30C6-AC58-0C0FE87D9A1D}"/>
                </a:ext>
              </a:extLst>
            </p:cNvPr>
            <p:cNvGrpSpPr/>
            <p:nvPr/>
          </p:nvGrpSpPr>
          <p:grpSpPr>
            <a:xfrm>
              <a:off x="6294012" y="1589158"/>
              <a:ext cx="2111908" cy="3892673"/>
              <a:chOff x="6294012" y="1589158"/>
              <a:chExt cx="2111908" cy="3892673"/>
            </a:xfrm>
          </p:grpSpPr>
          <p:sp>
            <p:nvSpPr>
              <p:cNvPr id="18" name="3">
                <a:extLst>
                  <a:ext uri="{FF2B5EF4-FFF2-40B4-BE49-F238E27FC236}">
                    <a16:creationId xmlns:a16="http://schemas.microsoft.com/office/drawing/2014/main" id="{CE4B85BF-FBF8-5674-0F39-9A8FEA646905}"/>
                  </a:ext>
                </a:extLst>
              </p:cNvPr>
              <p:cNvSpPr/>
              <p:nvPr/>
            </p:nvSpPr>
            <p:spPr>
              <a:xfrm>
                <a:off x="6294012" y="1589158"/>
                <a:ext cx="2111908" cy="3069613"/>
              </a:xfrm>
              <a:custGeom>
                <a:avLst/>
                <a:gdLst>
                  <a:gd name="connsiteX0" fmla="*/ 2106828 w 2106828"/>
                  <a:gd name="connsiteY0" fmla="*/ 0 h 4121173"/>
                  <a:gd name="connsiteX1" fmla="*/ 2106828 w 2106828"/>
                  <a:gd name="connsiteY1" fmla="*/ 4121173 h 4121173"/>
                  <a:gd name="connsiteX2" fmla="*/ 0 w 2106828"/>
                  <a:gd name="connsiteY2" fmla="*/ 4121173 h 4121173"/>
                  <a:gd name="connsiteX3" fmla="*/ 0 w 2106828"/>
                  <a:gd name="connsiteY3" fmla="*/ 73693 h 4121173"/>
                  <a:gd name="connsiteX4" fmla="*/ 583506 w 2106828"/>
                  <a:gd name="connsiteY4" fmla="*/ 67672 h 4121173"/>
                  <a:gd name="connsiteX5" fmla="*/ 1954385 w 2106828"/>
                  <a:gd name="connsiteY5" fmla="*/ 10540 h 4121173"/>
                  <a:gd name="connsiteX6" fmla="*/ 2106828 w 2106828"/>
                  <a:gd name="connsiteY6" fmla="*/ 0 h 4121173"/>
                  <a:gd name="connsiteX0" fmla="*/ 2106828 w 2111908"/>
                  <a:gd name="connsiteY0" fmla="*/ 0 h 4121173"/>
                  <a:gd name="connsiteX1" fmla="*/ 2111908 w 2111908"/>
                  <a:gd name="connsiteY1" fmla="*/ 3049293 h 4121173"/>
                  <a:gd name="connsiteX2" fmla="*/ 0 w 2111908"/>
                  <a:gd name="connsiteY2" fmla="*/ 4121173 h 4121173"/>
                  <a:gd name="connsiteX3" fmla="*/ 0 w 2111908"/>
                  <a:gd name="connsiteY3" fmla="*/ 73693 h 4121173"/>
                  <a:gd name="connsiteX4" fmla="*/ 583506 w 2111908"/>
                  <a:gd name="connsiteY4" fmla="*/ 67672 h 4121173"/>
                  <a:gd name="connsiteX5" fmla="*/ 1954385 w 2111908"/>
                  <a:gd name="connsiteY5" fmla="*/ 10540 h 4121173"/>
                  <a:gd name="connsiteX6" fmla="*/ 2106828 w 2111908"/>
                  <a:gd name="connsiteY6" fmla="*/ 0 h 4121173"/>
                  <a:gd name="connsiteX0" fmla="*/ 2106828 w 2111908"/>
                  <a:gd name="connsiteY0" fmla="*/ 0 h 3069613"/>
                  <a:gd name="connsiteX1" fmla="*/ 2111908 w 2111908"/>
                  <a:gd name="connsiteY1" fmla="*/ 3049293 h 3069613"/>
                  <a:gd name="connsiteX2" fmla="*/ 5080 w 2111908"/>
                  <a:gd name="connsiteY2" fmla="*/ 3069613 h 3069613"/>
                  <a:gd name="connsiteX3" fmla="*/ 0 w 2111908"/>
                  <a:gd name="connsiteY3" fmla="*/ 73693 h 3069613"/>
                  <a:gd name="connsiteX4" fmla="*/ 583506 w 2111908"/>
                  <a:gd name="connsiteY4" fmla="*/ 67672 h 3069613"/>
                  <a:gd name="connsiteX5" fmla="*/ 1954385 w 2111908"/>
                  <a:gd name="connsiteY5" fmla="*/ 10540 h 3069613"/>
                  <a:gd name="connsiteX6" fmla="*/ 2106828 w 2111908"/>
                  <a:gd name="connsiteY6" fmla="*/ 0 h 3069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1908" h="3069613">
                    <a:moveTo>
                      <a:pt x="2106828" y="0"/>
                    </a:moveTo>
                    <a:cubicBezTo>
                      <a:pt x="2108521" y="1016431"/>
                      <a:pt x="2110215" y="2032862"/>
                      <a:pt x="2111908" y="3049293"/>
                    </a:cubicBezTo>
                    <a:lnTo>
                      <a:pt x="5080" y="3069613"/>
                    </a:lnTo>
                    <a:cubicBezTo>
                      <a:pt x="3387" y="2070973"/>
                      <a:pt x="1693" y="1072333"/>
                      <a:pt x="0" y="73693"/>
                    </a:cubicBezTo>
                    <a:lnTo>
                      <a:pt x="583506" y="67672"/>
                    </a:lnTo>
                    <a:cubicBezTo>
                      <a:pt x="1055869" y="57870"/>
                      <a:pt x="1514398" y="38505"/>
                      <a:pt x="1954385" y="10540"/>
                    </a:cubicBezTo>
                    <a:lnTo>
                      <a:pt x="2106828" y="0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>
                      <a:alpha val="42000"/>
                    </a:schemeClr>
                  </a:gs>
                  <a:gs pos="0">
                    <a:schemeClr val="bg1">
                      <a:alpha val="3000"/>
                    </a:schemeClr>
                  </a:gs>
                </a:gsLst>
                <a:lin ang="16200000" scaled="0"/>
                <a:tileRect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0"/>
                </a:gradFill>
              </a:ln>
              <a:effectLst>
                <a:outerShdw blurRad="63500" sx="102000" sy="102000" algn="ctr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  <p:cxnSp>
            <p:nvCxnSpPr>
              <p:cNvPr id="19" name="3">
                <a:extLst>
                  <a:ext uri="{FF2B5EF4-FFF2-40B4-BE49-F238E27FC236}">
                    <a16:creationId xmlns:a16="http://schemas.microsoft.com/office/drawing/2014/main" id="{4AD5AC96-42F3-2CA2-5C45-E03AAEA138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77654" y="4990288"/>
                <a:ext cx="0" cy="491543"/>
              </a:xfrm>
              <a:prstGeom prst="line">
                <a:avLst/>
              </a:prstGeom>
              <a:ln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itle-3">
                <a:extLst>
                  <a:ext uri="{FF2B5EF4-FFF2-40B4-BE49-F238E27FC236}">
                    <a16:creationId xmlns:a16="http://schemas.microsoft.com/office/drawing/2014/main" id="{611DAF39-B9C9-F8E1-CF9F-39DC07F357FD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 bwMode="auto">
              <a:xfrm flipH="1">
                <a:off x="6605412" y="2383238"/>
                <a:ext cx="1495063" cy="564281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71000">
                    <a:schemeClr val="accent1">
                      <a:lumMod val="75000"/>
                      <a:alpha val="51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50800">
                  <a:schemeClr val="bg1">
                    <a:alpha val="70000"/>
                  </a:scheme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>
                <a:defPPr>
                  <a:defRPr lang="en-US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zh-CN" altLang="en-US" b="1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模型灵活切换</a:t>
                </a:r>
                <a:endParaRPr lang="en-US" altLang="zh-CN" b="1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  <p:sp>
            <p:nvSpPr>
              <p:cNvPr id="21" name="Body-3">
                <a:extLst>
                  <a:ext uri="{FF2B5EF4-FFF2-40B4-BE49-F238E27FC236}">
                    <a16:creationId xmlns:a16="http://schemas.microsoft.com/office/drawing/2014/main" id="{681A6BE0-C65A-3702-8C9D-B92EBD377906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 flipH="1">
                <a:off x="6688079" y="2951538"/>
                <a:ext cx="1352548" cy="1023742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200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支持多模型加载、切换与更新，</a:t>
                </a:r>
                <a:br>
                  <a:rPr lang="zh-CN" altLang="en-US" sz="1200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</a:br>
                <a:r>
                  <a:rPr lang="zh-CN" altLang="en-US" sz="1200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可根据不同任务选择合适模型。</a:t>
                </a:r>
                <a:endParaRPr lang="en-US" altLang="zh-CN" sz="1200" dirty="0"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endParaRPr>
              </a:p>
            </p:txBody>
          </p:sp>
          <p:pic>
            <p:nvPicPr>
              <p:cNvPr id="22" name="Image-3">
                <a:extLst>
                  <a:ext uri="{FF2B5EF4-FFF2-40B4-BE49-F238E27FC236}">
                    <a16:creationId xmlns:a16="http://schemas.microsoft.com/office/drawing/2014/main" id="{A2C05B17-D4B5-CE21-2877-66C603269CD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7197655" y="1916414"/>
                <a:ext cx="360000" cy="360000"/>
              </a:xfrm>
              <a:prstGeom prst="rect">
                <a:avLst/>
              </a:prstGeom>
            </p:spPr>
          </p:pic>
        </p:grpSp>
        <p:grpSp>
          <p:nvGrpSpPr>
            <p:cNvPr id="6" name="组合 4">
              <a:extLst>
                <a:ext uri="{FF2B5EF4-FFF2-40B4-BE49-F238E27FC236}">
                  <a16:creationId xmlns:a16="http://schemas.microsoft.com/office/drawing/2014/main" id="{C5693FD2-7191-3BD1-2981-9833A75927F6}"/>
                </a:ext>
              </a:extLst>
            </p:cNvPr>
            <p:cNvGrpSpPr/>
            <p:nvPr/>
          </p:nvGrpSpPr>
          <p:grpSpPr>
            <a:xfrm>
              <a:off x="8754925" y="1272092"/>
              <a:ext cx="2106828" cy="4269513"/>
              <a:chOff x="8754925" y="1272092"/>
              <a:chExt cx="2106828" cy="4269513"/>
            </a:xfrm>
          </p:grpSpPr>
          <p:sp>
            <p:nvSpPr>
              <p:cNvPr id="13" name="4">
                <a:extLst>
                  <a:ext uri="{FF2B5EF4-FFF2-40B4-BE49-F238E27FC236}">
                    <a16:creationId xmlns:a16="http://schemas.microsoft.com/office/drawing/2014/main" id="{D5832434-5993-DFF2-75CE-21C136CF9313}"/>
                  </a:ext>
                </a:extLst>
              </p:cNvPr>
              <p:cNvSpPr/>
              <p:nvPr/>
            </p:nvSpPr>
            <p:spPr>
              <a:xfrm>
                <a:off x="8754925" y="1272092"/>
                <a:ext cx="2106828" cy="3450219"/>
              </a:xfrm>
              <a:custGeom>
                <a:avLst/>
                <a:gdLst>
                  <a:gd name="connsiteX0" fmla="*/ 2106828 w 2106828"/>
                  <a:gd name="connsiteY0" fmla="*/ 0 h 4412274"/>
                  <a:gd name="connsiteX1" fmla="*/ 2106828 w 2106828"/>
                  <a:gd name="connsiteY1" fmla="*/ 4412274 h 4412274"/>
                  <a:gd name="connsiteX2" fmla="*/ 0 w 2106828"/>
                  <a:gd name="connsiteY2" fmla="*/ 4412274 h 4412274"/>
                  <a:gd name="connsiteX3" fmla="*/ 0 w 2106828"/>
                  <a:gd name="connsiteY3" fmla="*/ 265925 h 4412274"/>
                  <a:gd name="connsiteX4" fmla="*/ 155883 w 2106828"/>
                  <a:gd name="connsiteY4" fmla="*/ 253365 h 4412274"/>
                  <a:gd name="connsiteX5" fmla="*/ 1890146 w 2106828"/>
                  <a:gd name="connsiteY5" fmla="*/ 38354 h 4412274"/>
                  <a:gd name="connsiteX6" fmla="*/ 2106828 w 2106828"/>
                  <a:gd name="connsiteY6" fmla="*/ 0 h 4412274"/>
                  <a:gd name="connsiteX0" fmla="*/ 2106828 w 2106828"/>
                  <a:gd name="connsiteY0" fmla="*/ 0 h 4412274"/>
                  <a:gd name="connsiteX1" fmla="*/ 2106828 w 2106828"/>
                  <a:gd name="connsiteY1" fmla="*/ 4412274 h 4412274"/>
                  <a:gd name="connsiteX2" fmla="*/ 6096 w 2106828"/>
                  <a:gd name="connsiteY2" fmla="*/ 3333282 h 4412274"/>
                  <a:gd name="connsiteX3" fmla="*/ 0 w 2106828"/>
                  <a:gd name="connsiteY3" fmla="*/ 265925 h 4412274"/>
                  <a:gd name="connsiteX4" fmla="*/ 155883 w 2106828"/>
                  <a:gd name="connsiteY4" fmla="*/ 253365 h 4412274"/>
                  <a:gd name="connsiteX5" fmla="*/ 1890146 w 2106828"/>
                  <a:gd name="connsiteY5" fmla="*/ 38354 h 4412274"/>
                  <a:gd name="connsiteX6" fmla="*/ 2106828 w 2106828"/>
                  <a:gd name="connsiteY6" fmla="*/ 0 h 4412274"/>
                  <a:gd name="connsiteX0" fmla="*/ 2106828 w 2106828"/>
                  <a:gd name="connsiteY0" fmla="*/ 0 h 3339378"/>
                  <a:gd name="connsiteX1" fmla="*/ 2100732 w 2106828"/>
                  <a:gd name="connsiteY1" fmla="*/ 3339378 h 3339378"/>
                  <a:gd name="connsiteX2" fmla="*/ 6096 w 2106828"/>
                  <a:gd name="connsiteY2" fmla="*/ 3333282 h 3339378"/>
                  <a:gd name="connsiteX3" fmla="*/ 0 w 2106828"/>
                  <a:gd name="connsiteY3" fmla="*/ 265925 h 3339378"/>
                  <a:gd name="connsiteX4" fmla="*/ 155883 w 2106828"/>
                  <a:gd name="connsiteY4" fmla="*/ 253365 h 3339378"/>
                  <a:gd name="connsiteX5" fmla="*/ 1890146 w 2106828"/>
                  <a:gd name="connsiteY5" fmla="*/ 38354 h 3339378"/>
                  <a:gd name="connsiteX6" fmla="*/ 2106828 w 2106828"/>
                  <a:gd name="connsiteY6" fmla="*/ 0 h 3339378"/>
                  <a:gd name="connsiteX0" fmla="*/ 2106828 w 2106828"/>
                  <a:gd name="connsiteY0" fmla="*/ 0 h 3339378"/>
                  <a:gd name="connsiteX1" fmla="*/ 2100732 w 2106828"/>
                  <a:gd name="connsiteY1" fmla="*/ 3339378 h 3339378"/>
                  <a:gd name="connsiteX2" fmla="*/ 6096 w 2106828"/>
                  <a:gd name="connsiteY2" fmla="*/ 3180882 h 3339378"/>
                  <a:gd name="connsiteX3" fmla="*/ 0 w 2106828"/>
                  <a:gd name="connsiteY3" fmla="*/ 265925 h 3339378"/>
                  <a:gd name="connsiteX4" fmla="*/ 155883 w 2106828"/>
                  <a:gd name="connsiteY4" fmla="*/ 253365 h 3339378"/>
                  <a:gd name="connsiteX5" fmla="*/ 1890146 w 2106828"/>
                  <a:gd name="connsiteY5" fmla="*/ 38354 h 3339378"/>
                  <a:gd name="connsiteX6" fmla="*/ 2106828 w 2106828"/>
                  <a:gd name="connsiteY6" fmla="*/ 0 h 3339378"/>
                  <a:gd name="connsiteX0" fmla="*/ 2106828 w 2106828"/>
                  <a:gd name="connsiteY0" fmla="*/ 0 h 3180882"/>
                  <a:gd name="connsiteX1" fmla="*/ 2100732 w 2106828"/>
                  <a:gd name="connsiteY1" fmla="*/ 3180882 h 3180882"/>
                  <a:gd name="connsiteX2" fmla="*/ 6096 w 2106828"/>
                  <a:gd name="connsiteY2" fmla="*/ 3180882 h 3180882"/>
                  <a:gd name="connsiteX3" fmla="*/ 0 w 2106828"/>
                  <a:gd name="connsiteY3" fmla="*/ 265925 h 3180882"/>
                  <a:gd name="connsiteX4" fmla="*/ 155883 w 2106828"/>
                  <a:gd name="connsiteY4" fmla="*/ 253365 h 3180882"/>
                  <a:gd name="connsiteX5" fmla="*/ 1890146 w 2106828"/>
                  <a:gd name="connsiteY5" fmla="*/ 38354 h 3180882"/>
                  <a:gd name="connsiteX6" fmla="*/ 2106828 w 2106828"/>
                  <a:gd name="connsiteY6" fmla="*/ 0 h 3180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06828" h="3180882">
                    <a:moveTo>
                      <a:pt x="2106828" y="0"/>
                    </a:moveTo>
                    <a:lnTo>
                      <a:pt x="2100732" y="3180882"/>
                    </a:lnTo>
                    <a:lnTo>
                      <a:pt x="6096" y="3180882"/>
                    </a:lnTo>
                    <a:lnTo>
                      <a:pt x="0" y="265925"/>
                    </a:lnTo>
                    <a:lnTo>
                      <a:pt x="155883" y="253365"/>
                    </a:lnTo>
                    <a:cubicBezTo>
                      <a:pt x="786285" y="198880"/>
                      <a:pt x="1369669" y="126127"/>
                      <a:pt x="1890146" y="38354"/>
                    </a:cubicBezTo>
                    <a:lnTo>
                      <a:pt x="2106828" y="0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>
                      <a:alpha val="42000"/>
                    </a:schemeClr>
                  </a:gs>
                  <a:gs pos="0">
                    <a:schemeClr val="bg1">
                      <a:alpha val="3000"/>
                    </a:schemeClr>
                  </a:gs>
                </a:gsLst>
                <a:lin ang="16200000" scaled="0"/>
                <a:tileRect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0"/>
                </a:gradFill>
              </a:ln>
              <a:effectLst>
                <a:outerShdw blurRad="63500" sx="102000" sy="102000" algn="ctr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latin typeface="+mj-ea"/>
                  <a:ea typeface="+mj-ea"/>
                </a:endParaRPr>
              </a:p>
            </p:txBody>
          </p:sp>
          <p:cxnSp>
            <p:nvCxnSpPr>
              <p:cNvPr id="14" name="4">
                <a:extLst>
                  <a:ext uri="{FF2B5EF4-FFF2-40B4-BE49-F238E27FC236}">
                    <a16:creationId xmlns:a16="http://schemas.microsoft.com/office/drawing/2014/main" id="{2F54595B-736B-BAD6-3FEB-E3056E6EFD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883496" y="4816357"/>
                <a:ext cx="0" cy="725248"/>
              </a:xfrm>
              <a:prstGeom prst="line">
                <a:avLst/>
              </a:prstGeom>
              <a:ln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itle-4">
                <a:extLst>
                  <a:ext uri="{FF2B5EF4-FFF2-40B4-BE49-F238E27FC236}">
                    <a16:creationId xmlns:a16="http://schemas.microsoft.com/office/drawing/2014/main" id="{EB3B1262-1304-BAF6-536C-556CFBFE56EE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 bwMode="auto">
              <a:xfrm flipH="1">
                <a:off x="9013330" y="2185645"/>
                <a:ext cx="1590018" cy="56068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71000">
                    <a:schemeClr val="accent1">
                      <a:lumMod val="75000"/>
                      <a:alpha val="51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innerShdw blurRad="50800">
                  <a:schemeClr val="bg1">
                    <a:alpha val="70000"/>
                  </a:scheme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>
                <a:defPPr>
                  <a:defRPr lang="en-US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zh-CN" altLang="en-US" b="1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复杂场景数据增强</a:t>
                </a:r>
                <a:endParaRPr lang="en-US" altLang="zh-CN" b="1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  <p:sp>
            <p:nvSpPr>
              <p:cNvPr id="16" name="Body-4">
                <a:extLst>
                  <a:ext uri="{FF2B5EF4-FFF2-40B4-BE49-F238E27FC236}">
                    <a16:creationId xmlns:a16="http://schemas.microsoft.com/office/drawing/2014/main" id="{12735426-FBCF-F323-0863-BC00887EB394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 flipH="1">
                <a:off x="9132067" y="2714978"/>
                <a:ext cx="1352548" cy="1023742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200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针对光照变化、遮挡等复杂情况进行增强训练，</a:t>
                </a:r>
                <a:br>
                  <a:rPr lang="zh-CN" altLang="en-US" sz="1200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</a:br>
                <a:r>
                  <a:rPr lang="zh-CN" altLang="en-US" sz="1200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提升模型稳定性和检测准确率。 </a:t>
                </a:r>
                <a:endParaRPr lang="zh-CN" altLang="zh-CN" sz="1200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  <p:pic>
            <p:nvPicPr>
              <p:cNvPr id="17" name="Image-4">
                <a:extLst>
                  <a:ext uri="{FF2B5EF4-FFF2-40B4-BE49-F238E27FC236}">
                    <a16:creationId xmlns:a16="http://schemas.microsoft.com/office/drawing/2014/main" id="{9678A965-DF6E-E2B7-D499-9DA6A29C974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9628339" y="1754506"/>
                <a:ext cx="360000" cy="360000"/>
              </a:xfrm>
              <a:prstGeom prst="rect">
                <a:avLst/>
              </a:prstGeom>
            </p:spPr>
          </p:pic>
        </p:grpSp>
        <p:grpSp>
          <p:nvGrpSpPr>
            <p:cNvPr id="7" name="组合 0">
              <a:extLst>
                <a:ext uri="{FF2B5EF4-FFF2-40B4-BE49-F238E27FC236}">
                  <a16:creationId xmlns:a16="http://schemas.microsoft.com/office/drawing/2014/main" id="{267B3C09-34DF-9700-EE31-463CD912750E}"/>
                </a:ext>
              </a:extLst>
            </p:cNvPr>
            <p:cNvGrpSpPr/>
            <p:nvPr/>
          </p:nvGrpSpPr>
          <p:grpSpPr>
            <a:xfrm>
              <a:off x="666750" y="4156566"/>
              <a:ext cx="10858498" cy="2382575"/>
              <a:chOff x="666750" y="4175617"/>
              <a:chExt cx="10858498" cy="2382575"/>
            </a:xfrm>
          </p:grpSpPr>
          <p:sp>
            <p:nvSpPr>
              <p:cNvPr id="8" name="0">
                <a:extLst>
                  <a:ext uri="{FF2B5EF4-FFF2-40B4-BE49-F238E27FC236}">
                    <a16:creationId xmlns:a16="http://schemas.microsoft.com/office/drawing/2014/main" id="{934713D4-8140-7391-43C1-5AB74B5EE605}"/>
                  </a:ext>
                </a:extLst>
              </p:cNvPr>
              <p:cNvSpPr/>
              <p:nvPr/>
            </p:nvSpPr>
            <p:spPr>
              <a:xfrm>
                <a:off x="666750" y="5198032"/>
                <a:ext cx="10858498" cy="1360160"/>
              </a:xfrm>
              <a:custGeom>
                <a:avLst/>
                <a:gdLst>
                  <a:gd name="connsiteX0" fmla="*/ 11117580 w 11117580"/>
                  <a:gd name="connsiteY0" fmla="*/ 846651 h 1693301"/>
                  <a:gd name="connsiteX1" fmla="*/ 5558790 w 11117580"/>
                  <a:gd name="connsiteY1" fmla="*/ 1693302 h 1693301"/>
                  <a:gd name="connsiteX2" fmla="*/ 0 w 11117580"/>
                  <a:gd name="connsiteY2" fmla="*/ 846651 h 1693301"/>
                  <a:gd name="connsiteX3" fmla="*/ 5558790 w 11117580"/>
                  <a:gd name="connsiteY3" fmla="*/ 0 h 1693301"/>
                  <a:gd name="connsiteX4" fmla="*/ 11117580 w 11117580"/>
                  <a:gd name="connsiteY4" fmla="*/ 846651 h 1693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17580" h="1693301">
                    <a:moveTo>
                      <a:pt x="11117580" y="846651"/>
                    </a:moveTo>
                    <a:cubicBezTo>
                      <a:pt x="11117580" y="1314243"/>
                      <a:pt x="8628824" y="1693302"/>
                      <a:pt x="5558790" y="1693302"/>
                    </a:cubicBezTo>
                    <a:cubicBezTo>
                      <a:pt x="2488755" y="1693302"/>
                      <a:pt x="0" y="1314243"/>
                      <a:pt x="0" y="846651"/>
                    </a:cubicBezTo>
                    <a:cubicBezTo>
                      <a:pt x="0" y="379058"/>
                      <a:pt x="2488755" y="0"/>
                      <a:pt x="5558790" y="0"/>
                    </a:cubicBezTo>
                    <a:cubicBezTo>
                      <a:pt x="8628824" y="0"/>
                      <a:pt x="11117580" y="379058"/>
                      <a:pt x="11117580" y="846651"/>
                    </a:cubicBezTo>
                    <a:close/>
                  </a:path>
                </a:pathLst>
              </a:custGeom>
              <a:gradFill flip="none" rotWithShape="1">
                <a:gsLst>
                  <a:gs pos="10000">
                    <a:schemeClr val="accent1">
                      <a:alpha val="0"/>
                    </a:schemeClr>
                  </a:gs>
                  <a:gs pos="90000">
                    <a:schemeClr val="accent1">
                      <a:alpha val="5000"/>
                    </a:schemeClr>
                  </a:gs>
                </a:gsLst>
                <a:lin ang="5400000" scaled="1"/>
                <a:tileRect/>
              </a:gradFill>
              <a:ln w="6350">
                <a:gradFill>
                  <a:gsLst>
                    <a:gs pos="2000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5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  <a:latin typeface="+mj-ea"/>
                  <a:ea typeface="+mj-ea"/>
                  <a:cs typeface="+mn-ea"/>
                </a:endParaRPr>
              </a:p>
            </p:txBody>
          </p:sp>
          <p:sp>
            <p:nvSpPr>
              <p:cNvPr id="9" name="0">
                <a:extLst>
                  <a:ext uri="{FF2B5EF4-FFF2-40B4-BE49-F238E27FC236}">
                    <a16:creationId xmlns:a16="http://schemas.microsoft.com/office/drawing/2014/main" id="{987F1FC7-4CAD-BED5-810E-3E93D32D0A0F}"/>
                  </a:ext>
                </a:extLst>
              </p:cNvPr>
              <p:cNvSpPr/>
              <p:nvPr/>
            </p:nvSpPr>
            <p:spPr>
              <a:xfrm>
                <a:off x="2591839" y="5151617"/>
                <a:ext cx="7008324" cy="64912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  <a:gs pos="14000">
                    <a:schemeClr val="accent1">
                      <a:lumMod val="20000"/>
                      <a:lumOff val="80000"/>
                      <a:alpha val="14000"/>
                    </a:schemeClr>
                  </a:gs>
                  <a:gs pos="85000">
                    <a:schemeClr val="accent1">
                      <a:alpha val="62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latin typeface="+mj-ea"/>
                  <a:ea typeface="+mj-ea"/>
                </a:endParaRPr>
              </a:p>
            </p:txBody>
          </p:sp>
          <p:sp>
            <p:nvSpPr>
              <p:cNvPr id="10" name="0">
                <a:extLst>
                  <a:ext uri="{FF2B5EF4-FFF2-40B4-BE49-F238E27FC236}">
                    <a16:creationId xmlns:a16="http://schemas.microsoft.com/office/drawing/2014/main" id="{49904D2F-4F28-91EB-CA89-631E57AA7822}"/>
                  </a:ext>
                </a:extLst>
              </p:cNvPr>
              <p:cNvSpPr/>
              <p:nvPr/>
            </p:nvSpPr>
            <p:spPr>
              <a:xfrm>
                <a:off x="1370674" y="5151617"/>
                <a:ext cx="9351409" cy="1084083"/>
              </a:xfrm>
              <a:custGeom>
                <a:avLst/>
                <a:gdLst>
                  <a:gd name="connsiteX0" fmla="*/ 9574530 w 9574530"/>
                  <a:gd name="connsiteY0" fmla="*/ 726424 h 1455378"/>
                  <a:gd name="connsiteX1" fmla="*/ 4787265 w 9574530"/>
                  <a:gd name="connsiteY1" fmla="*/ 1455379 h 1455378"/>
                  <a:gd name="connsiteX2" fmla="*/ 0 w 9574530"/>
                  <a:gd name="connsiteY2" fmla="*/ 726424 h 1455378"/>
                  <a:gd name="connsiteX3" fmla="*/ 4351973 w 9574530"/>
                  <a:gd name="connsiteY3" fmla="*/ 0 h 1455378"/>
                  <a:gd name="connsiteX4" fmla="*/ 524828 w 9574530"/>
                  <a:gd name="connsiteY4" fmla="*/ 596073 h 1455378"/>
                  <a:gd name="connsiteX5" fmla="*/ 4787265 w 9574530"/>
                  <a:gd name="connsiteY5" fmla="*/ 1194676 h 1455378"/>
                  <a:gd name="connsiteX6" fmla="*/ 9048750 w 9574530"/>
                  <a:gd name="connsiteY6" fmla="*/ 596073 h 1455378"/>
                  <a:gd name="connsiteX7" fmla="*/ 5222558 w 9574530"/>
                  <a:gd name="connsiteY7" fmla="*/ 0 h 1455378"/>
                  <a:gd name="connsiteX8" fmla="*/ 9574530 w 9574530"/>
                  <a:gd name="connsiteY8" fmla="*/ 726424 h 145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74530" h="1455378">
                    <a:moveTo>
                      <a:pt x="9574530" y="726424"/>
                    </a:moveTo>
                    <a:cubicBezTo>
                      <a:pt x="9574530" y="1128868"/>
                      <a:pt x="7431405" y="1455379"/>
                      <a:pt x="4787265" y="1455379"/>
                    </a:cubicBezTo>
                    <a:cubicBezTo>
                      <a:pt x="2143125" y="1455379"/>
                      <a:pt x="0" y="1128868"/>
                      <a:pt x="0" y="726424"/>
                    </a:cubicBezTo>
                    <a:cubicBezTo>
                      <a:pt x="0" y="346760"/>
                      <a:pt x="1911667" y="34170"/>
                      <a:pt x="4351973" y="0"/>
                    </a:cubicBezTo>
                    <a:cubicBezTo>
                      <a:pt x="2202180" y="31639"/>
                      <a:pt x="524828" y="286014"/>
                      <a:pt x="524828" y="596073"/>
                    </a:cubicBezTo>
                    <a:cubicBezTo>
                      <a:pt x="524828" y="926380"/>
                      <a:pt x="2432685" y="1194676"/>
                      <a:pt x="4787265" y="1194676"/>
                    </a:cubicBezTo>
                    <a:cubicBezTo>
                      <a:pt x="7141845" y="1194676"/>
                      <a:pt x="9048750" y="926380"/>
                      <a:pt x="9048750" y="596073"/>
                    </a:cubicBezTo>
                    <a:cubicBezTo>
                      <a:pt x="9048750" y="286014"/>
                      <a:pt x="7371398" y="30373"/>
                      <a:pt x="5222558" y="0"/>
                    </a:cubicBezTo>
                    <a:cubicBezTo>
                      <a:pt x="7661910" y="34170"/>
                      <a:pt x="9574530" y="346760"/>
                      <a:pt x="9574530" y="726424"/>
                    </a:cubicBezTo>
                    <a:close/>
                  </a:path>
                </a:pathLst>
              </a:custGeom>
              <a:gradFill flip="none" rotWithShape="1">
                <a:gsLst>
                  <a:gs pos="495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15000"/>
                    </a:schemeClr>
                  </a:gs>
                  <a:gs pos="0">
                    <a:schemeClr val="accent1">
                      <a:alpha val="15000"/>
                    </a:schemeClr>
                  </a:gs>
                </a:gsLst>
                <a:lin ang="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11" name="Title-0">
                <a:extLst>
                  <a:ext uri="{FF2B5EF4-FFF2-40B4-BE49-F238E27FC236}">
                    <a16:creationId xmlns:a16="http://schemas.microsoft.com/office/drawing/2014/main" id="{6ACC2C26-F811-D772-DC03-8A43BB247456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5355610" y="5274543"/>
                <a:ext cx="1480780" cy="34288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b="1" dirty="0">
                    <a:gradFill>
                      <a:gsLst>
                        <a:gs pos="4800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  <a:latin typeface="+mj-ea"/>
                    <a:ea typeface="+mj-ea"/>
                    <a:cs typeface="Arial" panose="020B0604020202020204" pitchFamily="34" charset="0"/>
                  </a:rPr>
                  <a:t>核心创新点</a:t>
                </a:r>
              </a:p>
            </p:txBody>
          </p:sp>
          <p:sp>
            <p:nvSpPr>
              <p:cNvPr id="12" name="Index-0">
                <a:extLst>
                  <a:ext uri="{FF2B5EF4-FFF2-40B4-BE49-F238E27FC236}">
                    <a16:creationId xmlns:a16="http://schemas.microsoft.com/office/drawing/2014/main" id="{8A396FF2-AF6B-263D-127E-A3DDDF225DC7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5355610" y="4175617"/>
                <a:ext cx="1480780" cy="1098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8000" b="1" dirty="0">
                    <a:ln w="12700">
                      <a:solidFill>
                        <a:schemeClr val="bg1"/>
                      </a:solidFill>
                    </a:ln>
                    <a:gradFill>
                      <a:gsLst>
                        <a:gs pos="4800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  <a:effectLst>
                      <a:outerShdw blurRad="38100" algn="ctr" rotWithShape="0">
                        <a:schemeClr val="accent1">
                          <a:lumMod val="75000"/>
                          <a:alpha val="60000"/>
                        </a:schemeClr>
                      </a:outerShdw>
                    </a:effectLst>
                    <a:latin typeface="+mj-ea"/>
                    <a:ea typeface="+mj-ea"/>
                    <a:cs typeface="Arial" panose="020B0604020202020204" pitchFamily="34" charset="0"/>
                  </a:rPr>
                  <a:t>04</a:t>
                </a:r>
                <a:endParaRPr lang="zh-CN" altLang="en-US" sz="8000" b="1" dirty="0">
                  <a:ln w="12700">
                    <a:solidFill>
                      <a:schemeClr val="bg1"/>
                    </a:solidFill>
                  </a:ln>
                  <a:gradFill>
                    <a:gsLst>
                      <a:gs pos="48000">
                        <a:schemeClr val="accent1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  <a:effectLst>
                    <a:outerShdw blurRad="38100" algn="ctr" rotWithShape="0">
                      <a:schemeClr val="accent1">
                        <a:lumMod val="75000"/>
                        <a:alpha val="60000"/>
                      </a:schemeClr>
                    </a:outerShdw>
                  </a:effectLst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3649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任意多边形: 形状 58">
            <a:extLst>
              <a:ext uri="{FF2B5EF4-FFF2-40B4-BE49-F238E27FC236}">
                <a16:creationId xmlns:a16="http://schemas.microsoft.com/office/drawing/2014/main" id="{BF05E89D-8216-4CEE-41A5-E02B7B52501A}"/>
              </a:ext>
            </a:extLst>
          </p:cNvPr>
          <p:cNvSpPr/>
          <p:nvPr/>
        </p:nvSpPr>
        <p:spPr>
          <a:xfrm rot="2768590">
            <a:off x="2188668" y="5044954"/>
            <a:ext cx="7814664" cy="7819658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-1269191" y="455949"/>
            <a:ext cx="5336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gradFill>
                  <a:gsLst>
                    <a:gs pos="26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  <a:cs typeface="+mn-ea"/>
                <a:sym typeface="HarmonyOS Sans SC" panose="00000500000000000000" charset="-122"/>
              </a:rPr>
              <a:t>作品展望</a:t>
            </a: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579120" y="1106958"/>
            <a:ext cx="35540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矩形: 圆角 2"/>
          <p:cNvSpPr/>
          <p:nvPr/>
        </p:nvSpPr>
        <p:spPr>
          <a:xfrm>
            <a:off x="731520" y="1145613"/>
            <a:ext cx="10805159" cy="4046186"/>
          </a:xfrm>
          <a:prstGeom prst="roundRect">
            <a:avLst>
              <a:gd name="adj" fmla="val 1910"/>
            </a:avLst>
          </a:prstGeom>
          <a:solidFill>
            <a:schemeClr val="accent1">
              <a:lumMod val="20000"/>
              <a:lumOff val="80000"/>
              <a:alpha val="15079"/>
            </a:schemeClr>
          </a:solidFill>
          <a:ln w="15875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HarmonyOS Sans SC" panose="00000500000000000000" charset="-122"/>
              <a:cs typeface="+mn-ea"/>
              <a:sym typeface="+mn-lt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0" y="6608042"/>
            <a:ext cx="12192000" cy="16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F2BF0306-022B-0266-C1E8-423488906383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31520" y="1314621"/>
            <a:ext cx="10805159" cy="3630248"/>
            <a:chOff x="1787605" y="1576578"/>
            <a:chExt cx="8616790" cy="4468658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96646AC0-AD21-2028-2D68-C1D6DF9AD487}"/>
                </a:ext>
              </a:extLst>
            </p:cNvPr>
            <p:cNvGrpSpPr/>
            <p:nvPr/>
          </p:nvGrpSpPr>
          <p:grpSpPr>
            <a:xfrm>
              <a:off x="1787605" y="1576578"/>
              <a:ext cx="8616790" cy="903642"/>
              <a:chOff x="1595598" y="696200"/>
              <a:chExt cx="8616790" cy="903642"/>
            </a:xfrm>
          </p:grpSpPr>
          <p:sp>
            <p:nvSpPr>
              <p:cNvPr id="56" name="Index-1">
                <a:extLst>
                  <a:ext uri="{FF2B5EF4-FFF2-40B4-BE49-F238E27FC236}">
                    <a16:creationId xmlns:a16="http://schemas.microsoft.com/office/drawing/2014/main" id="{3523F1B0-24C3-9BB6-1CBB-F3EF1A4D86BE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666875" y="696200"/>
                <a:ext cx="676436" cy="434100"/>
              </a:xfrm>
              <a:prstGeom prst="parallelogram">
                <a:avLst>
                  <a:gd name="adj" fmla="val 20262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i="1" dirty="0">
                    <a:solidFill>
                      <a:schemeClr val="bg1"/>
                    </a:solidFill>
                  </a:rPr>
                  <a:t>01</a:t>
                </a:r>
                <a:endParaRPr lang="zh-CN" altLang="en-US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itle-1">
                <a:extLst>
                  <a:ext uri="{FF2B5EF4-FFF2-40B4-BE49-F238E27FC236}">
                    <a16:creationId xmlns:a16="http://schemas.microsoft.com/office/drawing/2014/main" id="{25BBB32F-58AE-EBB6-67F4-77223666A22C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2343312" y="696200"/>
                <a:ext cx="3271676" cy="434100"/>
              </a:xfrm>
              <a:prstGeom prst="parallelogram">
                <a:avLst>
                  <a:gd name="adj" fmla="val 20262"/>
                </a:avLst>
              </a:prstGeom>
              <a:solidFill>
                <a:schemeClr val="bg1"/>
              </a:solidFill>
              <a:ln>
                <a:gradFill flip="none" rotWithShape="1"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dirty="0">
                    <a:solidFill>
                      <a:schemeClr val="tx1"/>
                    </a:solidFill>
                  </a:rPr>
                  <a:t>突破单模态限制</a:t>
                </a:r>
                <a:endParaRPr lang="zh-CN" altLang="en-US" b="1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Body-1">
                <a:extLst>
                  <a:ext uri="{FF2B5EF4-FFF2-40B4-BE49-F238E27FC236}">
                    <a16:creationId xmlns:a16="http://schemas.microsoft.com/office/drawing/2014/main" id="{E14C17AF-BBCE-4774-4CD0-754A8315E0FC}"/>
                  </a:ext>
                </a:extLst>
              </p:cNvPr>
              <p:cNvSpPr>
                <a:spLocks/>
              </p:cNvSpPr>
              <p:nvPr>
                <p:custDataLst>
                  <p:tags r:id="rId13"/>
                </p:custDataLst>
              </p:nvPr>
            </p:nvSpPr>
            <p:spPr>
              <a:xfrm>
                <a:off x="1595598" y="1128971"/>
                <a:ext cx="8616790" cy="47087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defTabSz="913765">
                  <a:lnSpc>
                    <a:spcPct val="130000"/>
                  </a:lnSpc>
                  <a:buSzPct val="100000"/>
                  <a:defRPr/>
                </a:pPr>
                <a:r>
                  <a:rPr lang="zh-CN" alt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+mn-ea"/>
                  </a:rPr>
                  <a:t>打破单一视觉检测局限，拟引入近红外光谱、电化学传感等多源异构信息，构建多模态协同检测机制。</a:t>
                </a:r>
                <a:endParaRPr lang="en-GB" altLang="zh-CN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6C176F02-B176-F9AC-C99C-5CCD6A2118CC}"/>
                </a:ext>
              </a:extLst>
            </p:cNvPr>
            <p:cNvGrpSpPr/>
            <p:nvPr/>
          </p:nvGrpSpPr>
          <p:grpSpPr>
            <a:xfrm>
              <a:off x="1787605" y="2764917"/>
              <a:ext cx="8616790" cy="903642"/>
              <a:chOff x="1595598" y="696200"/>
              <a:chExt cx="8616790" cy="903642"/>
            </a:xfrm>
          </p:grpSpPr>
          <p:sp>
            <p:nvSpPr>
              <p:cNvPr id="53" name="Index-2">
                <a:extLst>
                  <a:ext uri="{FF2B5EF4-FFF2-40B4-BE49-F238E27FC236}">
                    <a16:creationId xmlns:a16="http://schemas.microsoft.com/office/drawing/2014/main" id="{C8A1F1AF-BDDF-E54A-142A-78687F1A81E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666875" y="696200"/>
                <a:ext cx="676436" cy="434100"/>
              </a:xfrm>
              <a:prstGeom prst="parallelogram">
                <a:avLst>
                  <a:gd name="adj" fmla="val 20262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i="1" dirty="0">
                    <a:solidFill>
                      <a:schemeClr val="bg1"/>
                    </a:solidFill>
                  </a:rPr>
                  <a:t>02</a:t>
                </a:r>
                <a:endParaRPr lang="zh-CN" altLang="en-US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itle-2">
                <a:extLst>
                  <a:ext uri="{FF2B5EF4-FFF2-40B4-BE49-F238E27FC236}">
                    <a16:creationId xmlns:a16="http://schemas.microsoft.com/office/drawing/2014/main" id="{B760EA01-571E-749E-5DDA-E5240234C43E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2343312" y="696200"/>
                <a:ext cx="3271676" cy="434100"/>
              </a:xfrm>
              <a:prstGeom prst="parallelogram">
                <a:avLst>
                  <a:gd name="adj" fmla="val 20262"/>
                </a:avLst>
              </a:prstGeom>
              <a:solidFill>
                <a:schemeClr val="bg1"/>
              </a:solidFill>
              <a:ln>
                <a:gradFill flip="none" rotWithShape="1"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00000">
                      <a:schemeClr val="accent2"/>
                    </a:gs>
                  </a:gsLst>
                  <a:lin ang="108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dirty="0">
                    <a:solidFill>
                      <a:schemeClr val="tx1"/>
                    </a:solidFill>
                  </a:rPr>
                  <a:t>实现品质深度评估</a:t>
                </a:r>
                <a:endParaRPr lang="zh-CN" altLang="en-US" b="1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Body-2">
                <a:extLst>
                  <a:ext uri="{FF2B5EF4-FFF2-40B4-BE49-F238E27FC236}">
                    <a16:creationId xmlns:a16="http://schemas.microsoft.com/office/drawing/2014/main" id="{1E9AF6D9-B2CE-22C5-26D4-043E529F11AB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>
              <a:xfrm>
                <a:off x="1595598" y="1128971"/>
                <a:ext cx="8616790" cy="47087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defTabSz="913765">
                  <a:lnSpc>
                    <a:spcPct val="130000"/>
                  </a:lnSpc>
                  <a:buSzPct val="100000"/>
                  <a:defRPr/>
                </a:pPr>
                <a:r>
                  <a:rPr lang="zh-CN" alt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+mn-ea"/>
                  </a:rPr>
                  <a:t>通过多维度生理生化指标融合，完成从 “外部表型识别” 到 “内在品质定量评估” 的范式跃迁与深度转化。</a:t>
                </a:r>
                <a:endParaRPr lang="en-GB" altLang="zh-CN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</p:grp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EF8423DA-D006-7D77-6FAB-DEAECAC27A4C}"/>
                </a:ext>
              </a:extLst>
            </p:cNvPr>
            <p:cNvGrpSpPr/>
            <p:nvPr/>
          </p:nvGrpSpPr>
          <p:grpSpPr>
            <a:xfrm>
              <a:off x="1787605" y="3953256"/>
              <a:ext cx="8616790" cy="903642"/>
              <a:chOff x="1595598" y="696200"/>
              <a:chExt cx="8616790" cy="903642"/>
            </a:xfrm>
          </p:grpSpPr>
          <p:sp>
            <p:nvSpPr>
              <p:cNvPr id="50" name="Index-3">
                <a:extLst>
                  <a:ext uri="{FF2B5EF4-FFF2-40B4-BE49-F238E27FC236}">
                    <a16:creationId xmlns:a16="http://schemas.microsoft.com/office/drawing/2014/main" id="{F5F8556A-2B89-F033-7C6E-35753469151B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1666875" y="696200"/>
                <a:ext cx="676436" cy="434100"/>
              </a:xfrm>
              <a:prstGeom prst="parallelogram">
                <a:avLst>
                  <a:gd name="adj" fmla="val 20262"/>
                </a:avLst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i="1" dirty="0">
                    <a:solidFill>
                      <a:schemeClr val="bg1"/>
                    </a:solidFill>
                  </a:rPr>
                  <a:t>03</a:t>
                </a:r>
                <a:endParaRPr lang="zh-CN" altLang="en-US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Title-3">
                <a:extLst>
                  <a:ext uri="{FF2B5EF4-FFF2-40B4-BE49-F238E27FC236}">
                    <a16:creationId xmlns:a16="http://schemas.microsoft.com/office/drawing/2014/main" id="{F1B1001E-E3C1-F7DB-0451-13E15276FA88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2343312" y="696200"/>
                <a:ext cx="3271676" cy="434100"/>
              </a:xfrm>
              <a:prstGeom prst="parallelogram">
                <a:avLst>
                  <a:gd name="adj" fmla="val 20262"/>
                </a:avLst>
              </a:prstGeom>
              <a:solidFill>
                <a:schemeClr val="bg1"/>
              </a:solidFill>
              <a:ln>
                <a:gradFill flip="none" rotWithShape="1"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accent3"/>
                    </a:gs>
                  </a:gsLst>
                  <a:lin ang="108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dirty="0">
                    <a:solidFill>
                      <a:schemeClr val="tx1"/>
                    </a:solidFill>
                  </a:rPr>
                  <a:t>轻量化模型边缘部署</a:t>
                </a:r>
                <a:endParaRPr lang="zh-CN" altLang="en-US" b="1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Body-3">
                <a:extLst>
                  <a:ext uri="{FF2B5EF4-FFF2-40B4-BE49-F238E27FC236}">
                    <a16:creationId xmlns:a16="http://schemas.microsoft.com/office/drawing/2014/main" id="{82093BF4-64E1-E35F-EC01-D29D18AD7088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>
              <a:xfrm>
                <a:off x="1595598" y="1128971"/>
                <a:ext cx="8616790" cy="47087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defTabSz="913765">
                  <a:lnSpc>
                    <a:spcPct val="130000"/>
                  </a:lnSpc>
                  <a:buSzPct val="100000"/>
                  <a:defRPr/>
                </a:pPr>
                <a:r>
                  <a:rPr lang="zh-CN" alt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+mn-ea"/>
                  </a:rPr>
                  <a:t>应用知识蒸馏、结构剪枝等压缩技术，持续探索轻量级模型优化方案，实现算法向边缘侧终端高效下沉。</a:t>
                </a:r>
                <a:endParaRPr lang="en-GB" altLang="zh-CN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</p:grp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2D83094A-C410-D4D0-D16F-0EF6022F6B06}"/>
                </a:ext>
              </a:extLst>
            </p:cNvPr>
            <p:cNvGrpSpPr/>
            <p:nvPr/>
          </p:nvGrpSpPr>
          <p:grpSpPr>
            <a:xfrm>
              <a:off x="1787605" y="5141594"/>
              <a:ext cx="8616790" cy="903642"/>
              <a:chOff x="1595598" y="696200"/>
              <a:chExt cx="8616790" cy="903642"/>
            </a:xfrm>
          </p:grpSpPr>
          <p:sp>
            <p:nvSpPr>
              <p:cNvPr id="47" name="Index-4">
                <a:extLst>
                  <a:ext uri="{FF2B5EF4-FFF2-40B4-BE49-F238E27FC236}">
                    <a16:creationId xmlns:a16="http://schemas.microsoft.com/office/drawing/2014/main" id="{CD6D30D3-BDB5-D23B-2D7E-C4E8FC85991C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1666875" y="696200"/>
                <a:ext cx="676436" cy="434100"/>
              </a:xfrm>
              <a:prstGeom prst="parallelogram">
                <a:avLst>
                  <a:gd name="adj" fmla="val 20262"/>
                </a:avLst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i="1" dirty="0">
                    <a:solidFill>
                      <a:schemeClr val="bg1"/>
                    </a:solidFill>
                  </a:rPr>
                  <a:t>04</a:t>
                </a:r>
                <a:endParaRPr lang="zh-CN" altLang="en-US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Title-4">
                <a:extLst>
                  <a:ext uri="{FF2B5EF4-FFF2-40B4-BE49-F238E27FC236}">
                    <a16:creationId xmlns:a16="http://schemas.microsoft.com/office/drawing/2014/main" id="{974D018C-B941-092D-A062-F3233819FCE0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2343312" y="696200"/>
                <a:ext cx="3271676" cy="434100"/>
              </a:xfrm>
              <a:prstGeom prst="parallelogram">
                <a:avLst>
                  <a:gd name="adj" fmla="val 20262"/>
                </a:avLst>
              </a:prstGeom>
              <a:solidFill>
                <a:schemeClr val="bg1"/>
              </a:solidFill>
              <a:ln>
                <a:gradFill flip="none" rotWithShape="1"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/>
                    </a:gs>
                  </a:gsLst>
                  <a:lin ang="108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dirty="0">
                    <a:solidFill>
                      <a:schemeClr val="tx1"/>
                    </a:solidFill>
                  </a:rPr>
                  <a:t>赋能智慧农业跨越</a:t>
                </a:r>
                <a:endParaRPr lang="zh-CN" altLang="en-US" b="1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Body-4">
                <a:extLst>
                  <a:ext uri="{FF2B5EF4-FFF2-40B4-BE49-F238E27FC236}">
                    <a16:creationId xmlns:a16="http://schemas.microsoft.com/office/drawing/2014/main" id="{367D9E36-6B4B-0DEF-B1F6-EA4AB3AFD6E8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>
              <a:xfrm>
                <a:off x="1595598" y="1128971"/>
                <a:ext cx="8616790" cy="47087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3765">
                  <a:lnSpc>
                    <a:spcPct val="130000"/>
                  </a:lnSpc>
                  <a:buSzPct val="100000"/>
                  <a:defRPr/>
                </a:pPr>
                <a:r>
                  <a:rPr lang="zh-CN" alt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+mn-ea"/>
                  </a:rPr>
                  <a:t>搭建低延迟、离线化的现场检测环境，适配农业实际部署瓶颈，助力农业产业数字化向智能化、跨越式演进。</a:t>
                </a:r>
                <a:endParaRPr lang="en-GB" altLang="zh-CN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ECE07-9DBA-ED92-C76D-E2E29FA7C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9BDAE926-54EE-12E9-CA5E-F32DEE8DA758}"/>
              </a:ext>
            </a:extLst>
          </p:cNvPr>
          <p:cNvSpPr/>
          <p:nvPr/>
        </p:nvSpPr>
        <p:spPr>
          <a:xfrm>
            <a:off x="-1269" y="893445"/>
            <a:ext cx="12192000" cy="4599737"/>
          </a:xfrm>
          <a:prstGeom prst="rect">
            <a:avLst/>
          </a:pr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E3ACBDF0-7410-B165-1640-0393DB9A1043}"/>
              </a:ext>
            </a:extLst>
          </p:cNvPr>
          <p:cNvGrpSpPr/>
          <p:nvPr/>
        </p:nvGrpSpPr>
        <p:grpSpPr>
          <a:xfrm flipH="1">
            <a:off x="11667868" y="1920874"/>
            <a:ext cx="132080" cy="1776095"/>
            <a:chOff x="574149" y="1145625"/>
            <a:chExt cx="235934" cy="2449068"/>
          </a:xfrm>
        </p:grpSpPr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C56458FE-6956-70B6-F05D-E740CBDD1D62}"/>
                </a:ext>
              </a:extLst>
            </p:cNvPr>
            <p:cNvSpPr/>
            <p:nvPr/>
          </p:nvSpPr>
          <p:spPr>
            <a:xfrm>
              <a:off x="574149" y="2352157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4 h 36004"/>
                <a:gd name="connsiteX3" fmla="*/ 0 w 235934"/>
                <a:gd name="connsiteY3" fmla="*/ 36004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4"/>
                  </a:lnTo>
                  <a:lnTo>
                    <a:pt x="0" y="3600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77F02B78-DCCF-4295-0BE3-AE48E88A53C8}"/>
                </a:ext>
              </a:extLst>
            </p:cNvPr>
            <p:cNvSpPr/>
            <p:nvPr/>
          </p:nvSpPr>
          <p:spPr>
            <a:xfrm>
              <a:off x="574149" y="2265384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D35459A8-853D-5560-D84F-375F1124B4F1}"/>
                </a:ext>
              </a:extLst>
            </p:cNvPr>
            <p:cNvSpPr/>
            <p:nvPr/>
          </p:nvSpPr>
          <p:spPr>
            <a:xfrm>
              <a:off x="574149" y="217251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170157DB-A226-446D-BC28-4B4B4DB09DCB}"/>
                </a:ext>
              </a:extLst>
            </p:cNvPr>
            <p:cNvSpPr/>
            <p:nvPr/>
          </p:nvSpPr>
          <p:spPr>
            <a:xfrm>
              <a:off x="574149" y="2079742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B296B78C-5B1B-C322-79B4-E975AD804AB1}"/>
                </a:ext>
              </a:extLst>
            </p:cNvPr>
            <p:cNvSpPr/>
            <p:nvPr/>
          </p:nvSpPr>
          <p:spPr>
            <a:xfrm>
              <a:off x="574149" y="1986969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D251600F-376B-8348-8A48-33C5DE625D9E}"/>
                </a:ext>
              </a:extLst>
            </p:cNvPr>
            <p:cNvSpPr/>
            <p:nvPr/>
          </p:nvSpPr>
          <p:spPr>
            <a:xfrm>
              <a:off x="574149" y="1894100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44749E85-37FA-AFD9-EFE6-A12342D81A7F}"/>
                </a:ext>
              </a:extLst>
            </p:cNvPr>
            <p:cNvSpPr/>
            <p:nvPr/>
          </p:nvSpPr>
          <p:spPr>
            <a:xfrm>
              <a:off x="574149" y="180132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CA4AE16C-674A-3213-FEE8-54C9DD9EAF3D}"/>
                </a:ext>
              </a:extLst>
            </p:cNvPr>
            <p:cNvSpPr/>
            <p:nvPr/>
          </p:nvSpPr>
          <p:spPr>
            <a:xfrm>
              <a:off x="574149" y="1708458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59EEB288-F2F9-EDE8-FF61-0EFB2C902F0C}"/>
                </a:ext>
              </a:extLst>
            </p:cNvPr>
            <p:cNvSpPr/>
            <p:nvPr/>
          </p:nvSpPr>
          <p:spPr>
            <a:xfrm>
              <a:off x="574149" y="1615684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73D72F6A-1EDA-133E-488E-547270A2F6C5}"/>
                </a:ext>
              </a:extLst>
            </p:cNvPr>
            <p:cNvSpPr/>
            <p:nvPr/>
          </p:nvSpPr>
          <p:spPr>
            <a:xfrm>
              <a:off x="574149" y="1522911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4593A90A-7584-E76E-4D02-DF6C1E8841D9}"/>
                </a:ext>
              </a:extLst>
            </p:cNvPr>
            <p:cNvSpPr/>
            <p:nvPr/>
          </p:nvSpPr>
          <p:spPr>
            <a:xfrm>
              <a:off x="574149" y="1430042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C4348B11-8E34-5F46-8354-34C7BB0DA998}"/>
                </a:ext>
              </a:extLst>
            </p:cNvPr>
            <p:cNvSpPr/>
            <p:nvPr/>
          </p:nvSpPr>
          <p:spPr>
            <a:xfrm>
              <a:off x="574149" y="1337268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F6EE8771-392F-4E29-E381-5C5260DCF8AE}"/>
                </a:ext>
              </a:extLst>
            </p:cNvPr>
            <p:cNvSpPr/>
            <p:nvPr/>
          </p:nvSpPr>
          <p:spPr>
            <a:xfrm>
              <a:off x="574149" y="1244495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77EE611D-76EA-57C2-6AB1-034F394F3EDE}"/>
                </a:ext>
              </a:extLst>
            </p:cNvPr>
            <p:cNvSpPr/>
            <p:nvPr/>
          </p:nvSpPr>
          <p:spPr>
            <a:xfrm>
              <a:off x="574149" y="1145625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5 h 36004"/>
                <a:gd name="connsiteX3" fmla="*/ 0 w 235934"/>
                <a:gd name="connsiteY3" fmla="*/ 36005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5"/>
                  </a:lnTo>
                  <a:lnTo>
                    <a:pt x="0" y="36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18AF0AFF-F48A-2EA2-8C27-F97EE4CC84B2}"/>
                </a:ext>
              </a:extLst>
            </p:cNvPr>
            <p:cNvSpPr/>
            <p:nvPr/>
          </p:nvSpPr>
          <p:spPr>
            <a:xfrm>
              <a:off x="574149" y="2451027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3F7C1C1B-89D7-4EB2-EAE1-B264DBB788F9}"/>
                </a:ext>
              </a:extLst>
            </p:cNvPr>
            <p:cNvSpPr/>
            <p:nvPr/>
          </p:nvSpPr>
          <p:spPr>
            <a:xfrm>
              <a:off x="574149" y="2543800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50100B08-76A8-E942-8FE4-B8AD54D7459B}"/>
                </a:ext>
              </a:extLst>
            </p:cNvPr>
            <p:cNvSpPr/>
            <p:nvPr/>
          </p:nvSpPr>
          <p:spPr>
            <a:xfrm>
              <a:off x="574149" y="2636574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7C3F083B-54D6-8A86-0106-D0EB0D02C393}"/>
                </a:ext>
              </a:extLst>
            </p:cNvPr>
            <p:cNvSpPr/>
            <p:nvPr/>
          </p:nvSpPr>
          <p:spPr>
            <a:xfrm>
              <a:off x="574149" y="2729442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75F81DC3-774D-54B1-688B-B69E4E7458FF}"/>
                </a:ext>
              </a:extLst>
            </p:cNvPr>
            <p:cNvSpPr/>
            <p:nvPr/>
          </p:nvSpPr>
          <p:spPr>
            <a:xfrm>
              <a:off x="574149" y="282221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CF1D00B4-48C1-0F43-5F6B-D3522FF06251}"/>
                </a:ext>
              </a:extLst>
            </p:cNvPr>
            <p:cNvSpPr/>
            <p:nvPr/>
          </p:nvSpPr>
          <p:spPr>
            <a:xfrm>
              <a:off x="574149" y="2914989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B19B0E45-21D8-8A93-90E7-C1BA8F305C09}"/>
                </a:ext>
              </a:extLst>
            </p:cNvPr>
            <p:cNvSpPr/>
            <p:nvPr/>
          </p:nvSpPr>
          <p:spPr>
            <a:xfrm>
              <a:off x="574149" y="3007858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35ECF4C-D3EB-A99C-78AF-DA1EC0813EC8}"/>
                </a:ext>
              </a:extLst>
            </p:cNvPr>
            <p:cNvSpPr/>
            <p:nvPr/>
          </p:nvSpPr>
          <p:spPr>
            <a:xfrm>
              <a:off x="574149" y="3100632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FFA34C76-D681-952E-6966-C3E8DD2CC380}"/>
                </a:ext>
              </a:extLst>
            </p:cNvPr>
            <p:cNvSpPr/>
            <p:nvPr/>
          </p:nvSpPr>
          <p:spPr>
            <a:xfrm>
              <a:off x="574149" y="3193500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8E04E391-AF23-12A8-E9E1-5100A062B4A4}"/>
                </a:ext>
              </a:extLst>
            </p:cNvPr>
            <p:cNvSpPr/>
            <p:nvPr/>
          </p:nvSpPr>
          <p:spPr>
            <a:xfrm>
              <a:off x="574149" y="3286274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FDEBE486-C729-6FE7-120D-F78F039BCD77}"/>
                </a:ext>
              </a:extLst>
            </p:cNvPr>
            <p:cNvSpPr/>
            <p:nvPr/>
          </p:nvSpPr>
          <p:spPr>
            <a:xfrm>
              <a:off x="574149" y="3379047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5BABE3CE-3710-9767-91A4-397EDE5120CF}"/>
                </a:ext>
              </a:extLst>
            </p:cNvPr>
            <p:cNvSpPr/>
            <p:nvPr/>
          </p:nvSpPr>
          <p:spPr>
            <a:xfrm>
              <a:off x="574149" y="3471916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78C0B869-CA2C-0A80-AF09-B09BD2B90AB4}"/>
                </a:ext>
              </a:extLst>
            </p:cNvPr>
            <p:cNvSpPr/>
            <p:nvPr/>
          </p:nvSpPr>
          <p:spPr>
            <a:xfrm>
              <a:off x="574149" y="3558689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4 h 36004"/>
                <a:gd name="connsiteX3" fmla="*/ 0 w 235934"/>
                <a:gd name="connsiteY3" fmla="*/ 36004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4"/>
                  </a:lnTo>
                  <a:lnTo>
                    <a:pt x="0" y="3600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95B7146D-B38B-D91B-6C04-8CCD4DD6901A}"/>
              </a:ext>
            </a:extLst>
          </p:cNvPr>
          <p:cNvGrpSpPr/>
          <p:nvPr/>
        </p:nvGrpSpPr>
        <p:grpSpPr>
          <a:xfrm flipH="1">
            <a:off x="326012" y="1862296"/>
            <a:ext cx="132080" cy="1776095"/>
            <a:chOff x="574149" y="1145625"/>
            <a:chExt cx="235934" cy="2449068"/>
          </a:xfrm>
        </p:grpSpPr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9651AAF6-D867-B6F1-BD94-A581B9C23F27}"/>
                </a:ext>
              </a:extLst>
            </p:cNvPr>
            <p:cNvSpPr/>
            <p:nvPr/>
          </p:nvSpPr>
          <p:spPr>
            <a:xfrm>
              <a:off x="574149" y="2352157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4 h 36004"/>
                <a:gd name="connsiteX3" fmla="*/ 0 w 235934"/>
                <a:gd name="connsiteY3" fmla="*/ 36004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4"/>
                  </a:lnTo>
                  <a:lnTo>
                    <a:pt x="0" y="3600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C8F3546C-DD04-07D5-588E-C647A0EEC937}"/>
                </a:ext>
              </a:extLst>
            </p:cNvPr>
            <p:cNvSpPr/>
            <p:nvPr/>
          </p:nvSpPr>
          <p:spPr>
            <a:xfrm>
              <a:off x="574149" y="2265384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B09290A3-8E9E-0802-6F49-B22FF04298FE}"/>
                </a:ext>
              </a:extLst>
            </p:cNvPr>
            <p:cNvSpPr/>
            <p:nvPr/>
          </p:nvSpPr>
          <p:spPr>
            <a:xfrm>
              <a:off x="574149" y="217251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42488095-06DD-F766-A72A-DE8CA470E604}"/>
                </a:ext>
              </a:extLst>
            </p:cNvPr>
            <p:cNvSpPr/>
            <p:nvPr/>
          </p:nvSpPr>
          <p:spPr>
            <a:xfrm>
              <a:off x="574149" y="2079742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1A19A677-9FEE-3C65-209E-DCC94E16B8B1}"/>
                </a:ext>
              </a:extLst>
            </p:cNvPr>
            <p:cNvSpPr/>
            <p:nvPr/>
          </p:nvSpPr>
          <p:spPr>
            <a:xfrm>
              <a:off x="574149" y="1986969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4FFAB8E8-159E-B372-8529-99F7AFE25C9B}"/>
                </a:ext>
              </a:extLst>
            </p:cNvPr>
            <p:cNvSpPr/>
            <p:nvPr/>
          </p:nvSpPr>
          <p:spPr>
            <a:xfrm>
              <a:off x="574149" y="1894100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6825CD17-2646-3C02-A03F-4C1F31969316}"/>
                </a:ext>
              </a:extLst>
            </p:cNvPr>
            <p:cNvSpPr/>
            <p:nvPr/>
          </p:nvSpPr>
          <p:spPr>
            <a:xfrm>
              <a:off x="574149" y="180132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97130A05-AFAF-0BC5-2355-14A67AE0CE46}"/>
                </a:ext>
              </a:extLst>
            </p:cNvPr>
            <p:cNvSpPr/>
            <p:nvPr/>
          </p:nvSpPr>
          <p:spPr>
            <a:xfrm>
              <a:off x="574149" y="1708458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6A2B91FE-CED0-4C89-A98E-4014F597D4ED}"/>
                </a:ext>
              </a:extLst>
            </p:cNvPr>
            <p:cNvSpPr/>
            <p:nvPr/>
          </p:nvSpPr>
          <p:spPr>
            <a:xfrm>
              <a:off x="574149" y="1615684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AE75E0D4-11D0-2B34-E6CF-2FBD2919E872}"/>
                </a:ext>
              </a:extLst>
            </p:cNvPr>
            <p:cNvSpPr/>
            <p:nvPr/>
          </p:nvSpPr>
          <p:spPr>
            <a:xfrm>
              <a:off x="574149" y="1522911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890CB4B0-42FD-F11D-EB66-D585C0BBFE54}"/>
                </a:ext>
              </a:extLst>
            </p:cNvPr>
            <p:cNvSpPr/>
            <p:nvPr/>
          </p:nvSpPr>
          <p:spPr>
            <a:xfrm>
              <a:off x="574149" y="1430042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3F79D37C-76BD-2FDE-5329-9B7475E7BFA1}"/>
                </a:ext>
              </a:extLst>
            </p:cNvPr>
            <p:cNvSpPr/>
            <p:nvPr/>
          </p:nvSpPr>
          <p:spPr>
            <a:xfrm>
              <a:off x="574149" y="1337268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07447295-7E52-3CB7-BAF2-301579CE7F2B}"/>
                </a:ext>
              </a:extLst>
            </p:cNvPr>
            <p:cNvSpPr/>
            <p:nvPr/>
          </p:nvSpPr>
          <p:spPr>
            <a:xfrm>
              <a:off x="574149" y="1244495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DBE09DD7-34A5-2159-694F-611672104472}"/>
                </a:ext>
              </a:extLst>
            </p:cNvPr>
            <p:cNvSpPr/>
            <p:nvPr/>
          </p:nvSpPr>
          <p:spPr>
            <a:xfrm>
              <a:off x="574149" y="1145625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5 h 36004"/>
                <a:gd name="connsiteX3" fmla="*/ 0 w 235934"/>
                <a:gd name="connsiteY3" fmla="*/ 36005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5"/>
                  </a:lnTo>
                  <a:lnTo>
                    <a:pt x="0" y="36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14F412C8-104D-6E27-5B9A-4B30C302BB2B}"/>
                </a:ext>
              </a:extLst>
            </p:cNvPr>
            <p:cNvSpPr/>
            <p:nvPr/>
          </p:nvSpPr>
          <p:spPr>
            <a:xfrm>
              <a:off x="574149" y="2451027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15C6D0EF-A9B0-95DA-B049-4D2C3C672D7D}"/>
                </a:ext>
              </a:extLst>
            </p:cNvPr>
            <p:cNvSpPr/>
            <p:nvPr/>
          </p:nvSpPr>
          <p:spPr>
            <a:xfrm>
              <a:off x="574149" y="2543800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CC8EC610-6589-F65F-CBBD-451D54F6774E}"/>
                </a:ext>
              </a:extLst>
            </p:cNvPr>
            <p:cNvSpPr/>
            <p:nvPr/>
          </p:nvSpPr>
          <p:spPr>
            <a:xfrm>
              <a:off x="574149" y="2636574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7CE4503D-02EE-D4BD-C6CE-77DA8DC9C0CF}"/>
                </a:ext>
              </a:extLst>
            </p:cNvPr>
            <p:cNvSpPr/>
            <p:nvPr/>
          </p:nvSpPr>
          <p:spPr>
            <a:xfrm>
              <a:off x="574149" y="2729442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4702F25F-1F3A-3782-E130-136110FD525B}"/>
                </a:ext>
              </a:extLst>
            </p:cNvPr>
            <p:cNvSpPr/>
            <p:nvPr/>
          </p:nvSpPr>
          <p:spPr>
            <a:xfrm>
              <a:off x="574149" y="282221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E4D631E1-5E96-B593-4486-5EEF7B82733D}"/>
                </a:ext>
              </a:extLst>
            </p:cNvPr>
            <p:cNvSpPr/>
            <p:nvPr/>
          </p:nvSpPr>
          <p:spPr>
            <a:xfrm>
              <a:off x="574149" y="2914989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E4A9A69C-8A71-A375-030F-7A3B07CB1F04}"/>
                </a:ext>
              </a:extLst>
            </p:cNvPr>
            <p:cNvSpPr/>
            <p:nvPr/>
          </p:nvSpPr>
          <p:spPr>
            <a:xfrm>
              <a:off x="574149" y="3007858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4C5B99CE-C221-66C7-80A4-EB3B46CF20B4}"/>
                </a:ext>
              </a:extLst>
            </p:cNvPr>
            <p:cNvSpPr/>
            <p:nvPr/>
          </p:nvSpPr>
          <p:spPr>
            <a:xfrm>
              <a:off x="574149" y="3100632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90B7C7D1-4980-7B47-A92F-82C186EC1AB3}"/>
                </a:ext>
              </a:extLst>
            </p:cNvPr>
            <p:cNvSpPr/>
            <p:nvPr/>
          </p:nvSpPr>
          <p:spPr>
            <a:xfrm>
              <a:off x="574149" y="3193500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9AF410AE-6436-6E57-756B-10FE74734F88}"/>
                </a:ext>
              </a:extLst>
            </p:cNvPr>
            <p:cNvSpPr/>
            <p:nvPr/>
          </p:nvSpPr>
          <p:spPr>
            <a:xfrm>
              <a:off x="574149" y="3286274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1A6FA015-9FF7-1D47-76E9-22651B80638E}"/>
                </a:ext>
              </a:extLst>
            </p:cNvPr>
            <p:cNvSpPr/>
            <p:nvPr/>
          </p:nvSpPr>
          <p:spPr>
            <a:xfrm>
              <a:off x="574149" y="3379047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0BB795DF-17C4-BB1B-F36A-0A5F63551F21}"/>
                </a:ext>
              </a:extLst>
            </p:cNvPr>
            <p:cNvSpPr/>
            <p:nvPr/>
          </p:nvSpPr>
          <p:spPr>
            <a:xfrm>
              <a:off x="574149" y="3471916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41747FAB-3865-032B-3AE6-57A924BC3852}"/>
                </a:ext>
              </a:extLst>
            </p:cNvPr>
            <p:cNvSpPr/>
            <p:nvPr/>
          </p:nvSpPr>
          <p:spPr>
            <a:xfrm>
              <a:off x="574149" y="3558689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4 h 36004"/>
                <a:gd name="connsiteX3" fmla="*/ 0 w 235934"/>
                <a:gd name="connsiteY3" fmla="*/ 36004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4"/>
                  </a:lnTo>
                  <a:lnTo>
                    <a:pt x="0" y="3600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BC55512A-E603-2D8E-484F-D41F64278752}"/>
              </a:ext>
            </a:extLst>
          </p:cNvPr>
          <p:cNvSpPr txBox="1"/>
          <p:nvPr/>
        </p:nvSpPr>
        <p:spPr>
          <a:xfrm>
            <a:off x="2004001" y="2809724"/>
            <a:ext cx="81801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spc="3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HarmonyOS Sans SC" panose="00000500000000000000" charset="-122"/>
                <a:sym typeface="Arial" panose="020B0604020202020204" pitchFamily="34" charset="0"/>
              </a:rPr>
              <a:t>感谢观看</a:t>
            </a:r>
            <a:br>
              <a:rPr lang="en-US" altLang="zh-CN" sz="5400" b="1" spc="3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HarmonyOS Sans SC" panose="00000500000000000000" charset="-122"/>
                <a:sym typeface="Arial" panose="020B0604020202020204" pitchFamily="34" charset="0"/>
              </a:rPr>
            </a:br>
            <a:r>
              <a:rPr lang="zh-CN" altLang="en-US" sz="2800" b="1" spc="3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HarmonyOS Sans SC" panose="00000500000000000000" charset="-122"/>
                <a:sym typeface="Arial" panose="020B0604020202020204" pitchFamily="34" charset="0"/>
              </a:rPr>
              <a:t>汇报人：李碧锦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78C94E6-9AEE-BE89-6FED-F357702BB4CD}"/>
              </a:ext>
            </a:extLst>
          </p:cNvPr>
          <p:cNvSpPr txBox="1"/>
          <p:nvPr/>
        </p:nvSpPr>
        <p:spPr>
          <a:xfrm>
            <a:off x="3465971" y="1868509"/>
            <a:ext cx="5194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300" dirty="0">
                <a:solidFill>
                  <a:schemeClr val="bg1"/>
                </a:solidFill>
                <a:latin typeface="+mj-ea"/>
                <a:ea typeface="+mj-ea"/>
                <a:cs typeface="HarmonyOS Sans SC" panose="00000500000000000000" charset="-122"/>
                <a:sym typeface="Arial" panose="020B0604020202020204" pitchFamily="34" charset="0"/>
              </a:rPr>
              <a:t>END</a:t>
            </a:r>
            <a:endParaRPr lang="zh-CN" altLang="en-US" sz="4000" b="1" spc="300" dirty="0">
              <a:solidFill>
                <a:schemeClr val="bg1"/>
              </a:solidFill>
              <a:latin typeface="+mj-ea"/>
              <a:ea typeface="+mj-ea"/>
              <a:cs typeface="HarmonyOS Sans SC" panose="00000500000000000000" charset="-122"/>
              <a:sym typeface="Arial" panose="020B0604020202020204" pitchFamily="34" charset="0"/>
            </a:endParaRPr>
          </a:p>
        </p:txBody>
      </p:sp>
      <p:sp useBgFill="1">
        <p:nvSpPr>
          <p:cNvPr id="20" name="任意多边形: 形状 19">
            <a:extLst>
              <a:ext uri="{FF2B5EF4-FFF2-40B4-BE49-F238E27FC236}">
                <a16:creationId xmlns:a16="http://schemas.microsoft.com/office/drawing/2014/main" id="{0F437D66-E829-07FA-11C4-C9AD0FB87591}"/>
              </a:ext>
            </a:extLst>
          </p:cNvPr>
          <p:cNvSpPr/>
          <p:nvPr/>
        </p:nvSpPr>
        <p:spPr>
          <a:xfrm rot="7961450">
            <a:off x="1545207" y="-1290442"/>
            <a:ext cx="9035545" cy="9041320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C6F85CE-02A3-080D-90B2-5BE532E2575D}"/>
              </a:ext>
            </a:extLst>
          </p:cNvPr>
          <p:cNvGrpSpPr/>
          <p:nvPr/>
        </p:nvGrpSpPr>
        <p:grpSpPr>
          <a:xfrm>
            <a:off x="8543119" y="4868496"/>
            <a:ext cx="2874010" cy="76200"/>
            <a:chOff x="7896156" y="4853463"/>
            <a:chExt cx="2874010" cy="7620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A937DFA-E02B-8134-7AB1-52E6141B32D1}"/>
                </a:ext>
              </a:extLst>
            </p:cNvPr>
            <p:cNvSpPr/>
            <p:nvPr/>
          </p:nvSpPr>
          <p:spPr>
            <a:xfrm flipH="1">
              <a:off x="1068507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8204BB6-D53C-5304-64BD-B0E04C08B477}"/>
                </a:ext>
              </a:extLst>
            </p:cNvPr>
            <p:cNvSpPr/>
            <p:nvPr/>
          </p:nvSpPr>
          <p:spPr>
            <a:xfrm flipH="1">
              <a:off x="789615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D08A5EF-EFCD-9EE1-D156-5F3FBB0471FD}"/>
                </a:ext>
              </a:extLst>
            </p:cNvPr>
            <p:cNvSpPr/>
            <p:nvPr/>
          </p:nvSpPr>
          <p:spPr>
            <a:xfrm flipH="1">
              <a:off x="882579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0F49694-5091-900A-C34C-6C6C0E3D74AE}"/>
                </a:ext>
              </a:extLst>
            </p:cNvPr>
            <p:cNvSpPr/>
            <p:nvPr/>
          </p:nvSpPr>
          <p:spPr>
            <a:xfrm flipH="1">
              <a:off x="975543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3212ADD-69B0-C6AE-A719-F8F3FCE30837}"/>
              </a:ext>
            </a:extLst>
          </p:cNvPr>
          <p:cNvGrpSpPr/>
          <p:nvPr/>
        </p:nvGrpSpPr>
        <p:grpSpPr>
          <a:xfrm>
            <a:off x="530437" y="4815071"/>
            <a:ext cx="2874010" cy="76200"/>
            <a:chOff x="8825796" y="4853463"/>
            <a:chExt cx="2874010" cy="7620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3A106D3-DB4E-D044-632F-A996793B660E}"/>
                </a:ext>
              </a:extLst>
            </p:cNvPr>
            <p:cNvSpPr/>
            <p:nvPr/>
          </p:nvSpPr>
          <p:spPr>
            <a:xfrm flipH="1">
              <a:off x="1068507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B0C0711-EA36-A1BA-D3F4-274C6F12BB0C}"/>
                </a:ext>
              </a:extLst>
            </p:cNvPr>
            <p:cNvSpPr/>
            <p:nvPr/>
          </p:nvSpPr>
          <p:spPr>
            <a:xfrm flipH="1">
              <a:off x="1161471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1C0CAE2-820F-A23D-B687-29B740FF3FE8}"/>
                </a:ext>
              </a:extLst>
            </p:cNvPr>
            <p:cNvSpPr/>
            <p:nvPr/>
          </p:nvSpPr>
          <p:spPr>
            <a:xfrm flipH="1">
              <a:off x="882579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12892F79-2CBF-B9B8-74D6-0A277E5CEAEA}"/>
                </a:ext>
              </a:extLst>
            </p:cNvPr>
            <p:cNvSpPr/>
            <p:nvPr/>
          </p:nvSpPr>
          <p:spPr>
            <a:xfrm flipH="1">
              <a:off x="975543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</p:grpSp>
      <p:pic>
        <p:nvPicPr>
          <p:cNvPr id="6" name="图形 5" descr="放大镜 纯色填充">
            <a:extLst>
              <a:ext uri="{FF2B5EF4-FFF2-40B4-BE49-F238E27FC236}">
                <a16:creationId xmlns:a16="http://schemas.microsoft.com/office/drawing/2014/main" id="{D7865274-127F-F4DE-5D67-C5E6575924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461" y="249374"/>
            <a:ext cx="439262" cy="43926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C4E75090-2EE0-7BAB-26CA-FF9258D04FBC}"/>
              </a:ext>
            </a:extLst>
          </p:cNvPr>
          <p:cNvSpPr txBox="1"/>
          <p:nvPr/>
        </p:nvSpPr>
        <p:spPr>
          <a:xfrm>
            <a:off x="586494" y="233462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蕉准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8534B38E-E45C-17D1-3D17-03580DFFB804}"/>
              </a:ext>
            </a:extLst>
          </p:cNvPr>
          <p:cNvSpPr/>
          <p:nvPr/>
        </p:nvSpPr>
        <p:spPr>
          <a:xfrm>
            <a:off x="-1269" y="6539014"/>
            <a:ext cx="12190731" cy="751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3432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7264B3-6824-3487-16C9-A050E239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>
            <a:extLst>
              <a:ext uri="{FF2B5EF4-FFF2-40B4-BE49-F238E27FC236}">
                <a16:creationId xmlns:a16="http://schemas.microsoft.com/office/drawing/2014/main" id="{83C87453-51CA-23F2-5932-C8975279364A}"/>
              </a:ext>
            </a:extLst>
          </p:cNvPr>
          <p:cNvGrpSpPr/>
          <p:nvPr/>
        </p:nvGrpSpPr>
        <p:grpSpPr>
          <a:xfrm>
            <a:off x="4660906" y="3539483"/>
            <a:ext cx="4357136" cy="923330"/>
            <a:chOff x="814621" y="509101"/>
            <a:chExt cx="4357136" cy="923330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D97D0FD-45B3-4319-EE08-4DE78976E73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14621" y="579540"/>
              <a:ext cx="744220" cy="744220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HarmonyOS Sans SC" panose="00000500000000000000" charset="-122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5F03CC44-C96A-B414-4CEB-B150E1BEA33C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987742" y="509101"/>
              <a:ext cx="41840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fontAlgn="auto">
                <a:lnSpc>
                  <a:spcPct val="100000"/>
                </a:lnSpc>
              </a:pPr>
              <a:r>
                <a:rPr lang="en-US" altLang="zh-CN" sz="5400" dirty="0">
                  <a:solidFill>
                    <a:schemeClr val="bg1"/>
                  </a:solidFill>
                  <a:latin typeface="+mj-ea"/>
                  <a:ea typeface="+mj-ea"/>
                  <a:cs typeface="HarmonyOS Sans SC Black" panose="00000A00000000000000" pitchFamily="2" charset="-122"/>
                  <a:sym typeface="+mn-ea"/>
                </a:rPr>
                <a:t>C</a:t>
              </a:r>
              <a:r>
                <a:rPr lang="en-US" altLang="zh-CN" sz="5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HarmonyOS Sans SC Black" panose="00000A00000000000000" pitchFamily="2" charset="-122"/>
                  <a:sym typeface="+mn-ea"/>
                </a:rPr>
                <a:t>ontents</a:t>
              </a:r>
            </a:p>
          </p:txBody>
        </p:sp>
      </p:grpSp>
      <p:sp useBgFill="1">
        <p:nvSpPr>
          <p:cNvPr id="38" name="任意多边形: 形状 37">
            <a:extLst>
              <a:ext uri="{FF2B5EF4-FFF2-40B4-BE49-F238E27FC236}">
                <a16:creationId xmlns:a16="http://schemas.microsoft.com/office/drawing/2014/main" id="{216A13B9-1D8C-478D-9210-1C4C597228B8}"/>
              </a:ext>
            </a:extLst>
          </p:cNvPr>
          <p:cNvSpPr/>
          <p:nvPr/>
        </p:nvSpPr>
        <p:spPr>
          <a:xfrm rot="18794374">
            <a:off x="2797554" y="128448"/>
            <a:ext cx="6596885" cy="6601102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41846C2-C126-0F03-6200-47DAF07E7B2B}"/>
              </a:ext>
            </a:extLst>
          </p:cNvPr>
          <p:cNvSpPr txBox="1"/>
          <p:nvPr/>
        </p:nvSpPr>
        <p:spPr>
          <a:xfrm>
            <a:off x="5007795" y="2659870"/>
            <a:ext cx="2176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latin typeface="+mj-ea"/>
                <a:ea typeface="+mj-ea"/>
              </a:rPr>
              <a:t>目录</a:t>
            </a:r>
          </a:p>
        </p:txBody>
      </p:sp>
      <p:pic>
        <p:nvPicPr>
          <p:cNvPr id="36" name="图片 35" descr="图示&#10;&#10;AI 生成的内容可能不正确。">
            <a:extLst>
              <a:ext uri="{FF2B5EF4-FFF2-40B4-BE49-F238E27FC236}">
                <a16:creationId xmlns:a16="http://schemas.microsoft.com/office/drawing/2014/main" id="{7709745B-D912-FB24-FA23-FE6AB794E72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3" y="5222144"/>
            <a:ext cx="4267153" cy="2133577"/>
          </a:xfrm>
          <a:prstGeom prst="rect">
            <a:avLst/>
          </a:prstGeom>
        </p:spPr>
      </p:pic>
      <p:pic>
        <p:nvPicPr>
          <p:cNvPr id="40" name="图片 39" descr="图示&#10;&#10;AI 生成的内容可能不正确。">
            <a:extLst>
              <a:ext uri="{FF2B5EF4-FFF2-40B4-BE49-F238E27FC236}">
                <a16:creationId xmlns:a16="http://schemas.microsoft.com/office/drawing/2014/main" id="{3C2BFAFD-522D-4F5B-A10D-562AF23BF09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295" y="5310480"/>
            <a:ext cx="4267153" cy="2133577"/>
          </a:xfrm>
          <a:prstGeom prst="rect">
            <a:avLst/>
          </a:prstGeom>
        </p:spPr>
      </p:pic>
      <p:pic>
        <p:nvPicPr>
          <p:cNvPr id="41" name="图片 40" descr="图示&#10;&#10;AI 生成的内容可能不正确。">
            <a:extLst>
              <a:ext uri="{FF2B5EF4-FFF2-40B4-BE49-F238E27FC236}">
                <a16:creationId xmlns:a16="http://schemas.microsoft.com/office/drawing/2014/main" id="{FB634558-0C88-1154-8DE7-8FF5EFF7518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541" y="5284361"/>
            <a:ext cx="4267153" cy="2133577"/>
          </a:xfrm>
          <a:prstGeom prst="rect">
            <a:avLst/>
          </a:prstGeom>
        </p:spPr>
      </p:pic>
      <p:pic>
        <p:nvPicPr>
          <p:cNvPr id="42" name="图片 41" descr="图示&#10;&#10;AI 生成的内容可能不正确。">
            <a:extLst>
              <a:ext uri="{FF2B5EF4-FFF2-40B4-BE49-F238E27FC236}">
                <a16:creationId xmlns:a16="http://schemas.microsoft.com/office/drawing/2014/main" id="{13C2B60A-5F7F-C99B-71D8-FCC4AD55C05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536" y="5275976"/>
            <a:ext cx="4267153" cy="213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75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图示&#10;&#10;AI 生成的内容可能不正确。"/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3" y="5222144"/>
            <a:ext cx="4267153" cy="2133577"/>
          </a:xfrm>
          <a:prstGeom prst="rect">
            <a:avLst/>
          </a:prstGeom>
        </p:spPr>
      </p:pic>
      <p:pic>
        <p:nvPicPr>
          <p:cNvPr id="40" name="图片 39" descr="图示&#10;&#10;AI 生成的内容可能不正确。"/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295" y="5310480"/>
            <a:ext cx="4267153" cy="2133577"/>
          </a:xfrm>
          <a:prstGeom prst="rect">
            <a:avLst/>
          </a:prstGeom>
        </p:spPr>
      </p:pic>
      <p:pic>
        <p:nvPicPr>
          <p:cNvPr id="41" name="图片 40" descr="图示&#10;&#10;AI 生成的内容可能不正确。"/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541" y="5284361"/>
            <a:ext cx="4267153" cy="2133577"/>
          </a:xfrm>
          <a:prstGeom prst="rect">
            <a:avLst/>
          </a:prstGeom>
        </p:spPr>
      </p:pic>
      <p:pic>
        <p:nvPicPr>
          <p:cNvPr id="42" name="图片 41" descr="图示&#10;&#10;AI 生成的内容可能不正确。"/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536" y="5275976"/>
            <a:ext cx="4267153" cy="2133577"/>
          </a:xfrm>
          <a:prstGeom prst="rect">
            <a:avLst/>
          </a:prstGeom>
        </p:spPr>
      </p:pic>
      <p:sp useBgFill="1">
        <p:nvSpPr>
          <p:cNvPr id="38" name="任意多边形: 形状 37">
            <a:extLst>
              <a:ext uri="{FF2B5EF4-FFF2-40B4-BE49-F238E27FC236}">
                <a16:creationId xmlns:a16="http://schemas.microsoft.com/office/drawing/2014/main" id="{09E3C67F-A79B-99EA-E681-4236866D405C}"/>
              </a:ext>
            </a:extLst>
          </p:cNvPr>
          <p:cNvSpPr/>
          <p:nvPr/>
        </p:nvSpPr>
        <p:spPr>
          <a:xfrm rot="2641234">
            <a:off x="-4758898" y="225455"/>
            <a:ext cx="6596885" cy="6601102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320262" y="1369705"/>
            <a:ext cx="10912475" cy="3853815"/>
            <a:chOff x="1501" y="2664"/>
            <a:chExt cx="17185" cy="6069"/>
          </a:xfrm>
        </p:grpSpPr>
        <p:sp>
          <p:nvSpPr>
            <p:cNvPr id="3" name="任意多边形: 形状 2"/>
            <p:cNvSpPr/>
            <p:nvPr>
              <p:custDataLst>
                <p:tags r:id="rId3"/>
              </p:custDataLst>
            </p:nvPr>
          </p:nvSpPr>
          <p:spPr>
            <a:xfrm rot="16200000">
              <a:off x="8507" y="2664"/>
              <a:ext cx="1867" cy="1867"/>
            </a:xfrm>
            <a:custGeom>
              <a:avLst/>
              <a:gdLst>
                <a:gd name="connsiteX0" fmla="*/ 1455992 w 1455991"/>
                <a:gd name="connsiteY0" fmla="*/ 727996 h 1455991"/>
                <a:gd name="connsiteX1" fmla="*/ 727996 w 1455991"/>
                <a:gd name="connsiteY1" fmla="*/ 1455992 h 1455991"/>
                <a:gd name="connsiteX2" fmla="*/ 0 w 1455991"/>
                <a:gd name="connsiteY2" fmla="*/ 727996 h 1455991"/>
                <a:gd name="connsiteX3" fmla="*/ 727996 w 1455991"/>
                <a:gd name="connsiteY3" fmla="*/ 0 h 1455991"/>
                <a:gd name="connsiteX4" fmla="*/ 1455992 w 1455991"/>
                <a:gd name="connsiteY4" fmla="*/ 727996 h 1455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5991" h="1455991">
                  <a:moveTo>
                    <a:pt x="1455992" y="727996"/>
                  </a:moveTo>
                  <a:cubicBezTo>
                    <a:pt x="1455992" y="1130057"/>
                    <a:pt x="1130057" y="1455992"/>
                    <a:pt x="727996" y="1455992"/>
                  </a:cubicBezTo>
                  <a:cubicBezTo>
                    <a:pt x="325935" y="1455992"/>
                    <a:pt x="0" y="1130057"/>
                    <a:pt x="0" y="727996"/>
                  </a:cubicBezTo>
                  <a:cubicBezTo>
                    <a:pt x="0" y="325935"/>
                    <a:pt x="325935" y="0"/>
                    <a:pt x="727996" y="0"/>
                  </a:cubicBezTo>
                  <a:cubicBezTo>
                    <a:pt x="1130057" y="0"/>
                    <a:pt x="1455992" y="325935"/>
                    <a:pt x="1455992" y="727996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38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21594000" scaled="0"/>
            </a:gradFill>
            <a:ln w="9525" cap="flat">
              <a:noFill/>
              <a:prstDash val="solid"/>
              <a:miter/>
            </a:ln>
            <a:effectLst>
              <a:softEdge rad="254000"/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 dirty="0">
                <a:cs typeface="HarmonyOS Sans SC" panose="00000500000000000000" charset="-122"/>
              </a:endParaRPr>
            </a:p>
          </p:txBody>
        </p:sp>
        <p:sp>
          <p:nvSpPr>
            <p:cNvPr id="4" name="任意多边形: 形状 3"/>
            <p:cNvSpPr/>
            <p:nvPr>
              <p:custDataLst>
                <p:tags r:id="rId4"/>
              </p:custDataLst>
            </p:nvPr>
          </p:nvSpPr>
          <p:spPr>
            <a:xfrm rot="16200000">
              <a:off x="12663" y="2664"/>
              <a:ext cx="1867" cy="1867"/>
            </a:xfrm>
            <a:custGeom>
              <a:avLst/>
              <a:gdLst>
                <a:gd name="connsiteX0" fmla="*/ 1455992 w 1455991"/>
                <a:gd name="connsiteY0" fmla="*/ 727996 h 1455991"/>
                <a:gd name="connsiteX1" fmla="*/ 727996 w 1455991"/>
                <a:gd name="connsiteY1" fmla="*/ 1455992 h 1455991"/>
                <a:gd name="connsiteX2" fmla="*/ 0 w 1455991"/>
                <a:gd name="connsiteY2" fmla="*/ 727996 h 1455991"/>
                <a:gd name="connsiteX3" fmla="*/ 727996 w 1455991"/>
                <a:gd name="connsiteY3" fmla="*/ 0 h 1455991"/>
                <a:gd name="connsiteX4" fmla="*/ 1455992 w 1455991"/>
                <a:gd name="connsiteY4" fmla="*/ 727996 h 1455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5991" h="1455991">
                  <a:moveTo>
                    <a:pt x="1455992" y="727996"/>
                  </a:moveTo>
                  <a:cubicBezTo>
                    <a:pt x="1455992" y="1130057"/>
                    <a:pt x="1130057" y="1455992"/>
                    <a:pt x="727996" y="1455992"/>
                  </a:cubicBezTo>
                  <a:cubicBezTo>
                    <a:pt x="325935" y="1455992"/>
                    <a:pt x="0" y="1130057"/>
                    <a:pt x="0" y="727996"/>
                  </a:cubicBezTo>
                  <a:cubicBezTo>
                    <a:pt x="0" y="325935"/>
                    <a:pt x="325935" y="0"/>
                    <a:pt x="727996" y="0"/>
                  </a:cubicBezTo>
                  <a:cubicBezTo>
                    <a:pt x="1130057" y="0"/>
                    <a:pt x="1455992" y="325935"/>
                    <a:pt x="1455992" y="727996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38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21594000" scaled="0"/>
            </a:gradFill>
            <a:ln w="9525" cap="flat">
              <a:noFill/>
              <a:prstDash val="solid"/>
              <a:miter/>
            </a:ln>
            <a:effectLst>
              <a:softEdge rad="254000"/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 dirty="0">
                <a:cs typeface="HarmonyOS Sans SC" panose="00000500000000000000" charset="-122"/>
              </a:endParaRPr>
            </a:p>
          </p:txBody>
        </p:sp>
        <p:sp>
          <p:nvSpPr>
            <p:cNvPr id="5" name="任意多边形: 形状 4"/>
            <p:cNvSpPr/>
            <p:nvPr>
              <p:custDataLst>
                <p:tags r:id="rId5"/>
              </p:custDataLst>
            </p:nvPr>
          </p:nvSpPr>
          <p:spPr>
            <a:xfrm rot="16200000">
              <a:off x="16819" y="2664"/>
              <a:ext cx="1867" cy="1867"/>
            </a:xfrm>
            <a:custGeom>
              <a:avLst/>
              <a:gdLst>
                <a:gd name="connsiteX0" fmla="*/ 1455992 w 1455991"/>
                <a:gd name="connsiteY0" fmla="*/ 727996 h 1455991"/>
                <a:gd name="connsiteX1" fmla="*/ 727996 w 1455991"/>
                <a:gd name="connsiteY1" fmla="*/ 1455992 h 1455991"/>
                <a:gd name="connsiteX2" fmla="*/ 0 w 1455991"/>
                <a:gd name="connsiteY2" fmla="*/ 727996 h 1455991"/>
                <a:gd name="connsiteX3" fmla="*/ 727996 w 1455991"/>
                <a:gd name="connsiteY3" fmla="*/ 0 h 1455991"/>
                <a:gd name="connsiteX4" fmla="*/ 1455992 w 1455991"/>
                <a:gd name="connsiteY4" fmla="*/ 727996 h 1455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5991" h="1455991">
                  <a:moveTo>
                    <a:pt x="1455992" y="727996"/>
                  </a:moveTo>
                  <a:cubicBezTo>
                    <a:pt x="1455992" y="1130057"/>
                    <a:pt x="1130057" y="1455992"/>
                    <a:pt x="727996" y="1455992"/>
                  </a:cubicBezTo>
                  <a:cubicBezTo>
                    <a:pt x="325935" y="1455992"/>
                    <a:pt x="0" y="1130057"/>
                    <a:pt x="0" y="727996"/>
                  </a:cubicBezTo>
                  <a:cubicBezTo>
                    <a:pt x="0" y="325935"/>
                    <a:pt x="325935" y="0"/>
                    <a:pt x="727996" y="0"/>
                  </a:cubicBezTo>
                  <a:cubicBezTo>
                    <a:pt x="1130057" y="0"/>
                    <a:pt x="1455992" y="325935"/>
                    <a:pt x="1455992" y="727996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38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21594000" scaled="0"/>
            </a:gradFill>
            <a:ln w="9525" cap="flat">
              <a:noFill/>
              <a:prstDash val="solid"/>
              <a:miter/>
            </a:ln>
            <a:effectLst>
              <a:softEdge rad="254000"/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 dirty="0">
                <a:cs typeface="HarmonyOS Sans SC" panose="00000500000000000000" charset="-122"/>
              </a:endParaRPr>
            </a:p>
          </p:txBody>
        </p:sp>
        <p:sp>
          <p:nvSpPr>
            <p:cNvPr id="6" name="任意多边形: 形状 5"/>
            <p:cNvSpPr/>
            <p:nvPr>
              <p:custDataLst>
                <p:tags r:id="rId6"/>
              </p:custDataLst>
            </p:nvPr>
          </p:nvSpPr>
          <p:spPr>
            <a:xfrm rot="16200000">
              <a:off x="4351" y="2664"/>
              <a:ext cx="1867" cy="1867"/>
            </a:xfrm>
            <a:custGeom>
              <a:avLst/>
              <a:gdLst>
                <a:gd name="connsiteX0" fmla="*/ 1455992 w 1455991"/>
                <a:gd name="connsiteY0" fmla="*/ 727996 h 1455991"/>
                <a:gd name="connsiteX1" fmla="*/ 727996 w 1455991"/>
                <a:gd name="connsiteY1" fmla="*/ 1455992 h 1455991"/>
                <a:gd name="connsiteX2" fmla="*/ 0 w 1455991"/>
                <a:gd name="connsiteY2" fmla="*/ 727996 h 1455991"/>
                <a:gd name="connsiteX3" fmla="*/ 727996 w 1455991"/>
                <a:gd name="connsiteY3" fmla="*/ 0 h 1455991"/>
                <a:gd name="connsiteX4" fmla="*/ 1455992 w 1455991"/>
                <a:gd name="connsiteY4" fmla="*/ 727996 h 1455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5991" h="1455991">
                  <a:moveTo>
                    <a:pt x="1455992" y="727996"/>
                  </a:moveTo>
                  <a:cubicBezTo>
                    <a:pt x="1455992" y="1130057"/>
                    <a:pt x="1130057" y="1455992"/>
                    <a:pt x="727996" y="1455992"/>
                  </a:cubicBezTo>
                  <a:cubicBezTo>
                    <a:pt x="325935" y="1455992"/>
                    <a:pt x="0" y="1130057"/>
                    <a:pt x="0" y="727996"/>
                  </a:cubicBezTo>
                  <a:cubicBezTo>
                    <a:pt x="0" y="325935"/>
                    <a:pt x="325935" y="0"/>
                    <a:pt x="727996" y="0"/>
                  </a:cubicBezTo>
                  <a:cubicBezTo>
                    <a:pt x="1130057" y="0"/>
                    <a:pt x="1455992" y="325935"/>
                    <a:pt x="1455992" y="727996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38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21594000" scaled="0"/>
            </a:gradFill>
            <a:ln w="9525" cap="flat">
              <a:noFill/>
              <a:prstDash val="solid"/>
              <a:miter/>
            </a:ln>
            <a:effectLst>
              <a:softEdge rad="254000"/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 dirty="0">
                <a:cs typeface="HarmonyOS Sans SC" panose="00000500000000000000" charset="-122"/>
              </a:endParaRPr>
            </a:p>
          </p:txBody>
        </p:sp>
        <p:grpSp>
          <p:nvGrpSpPr>
            <p:cNvPr id="7" name="组合 6"/>
            <p:cNvGrpSpPr/>
            <p:nvPr>
              <p:custDataLst>
                <p:tags r:id="rId7"/>
              </p:custDataLst>
            </p:nvPr>
          </p:nvGrpSpPr>
          <p:grpSpPr>
            <a:xfrm>
              <a:off x="1501" y="3428"/>
              <a:ext cx="16369" cy="5305"/>
              <a:chOff x="1499" y="3653"/>
              <a:chExt cx="16369" cy="5305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1499" y="3653"/>
                <a:ext cx="3906" cy="5305"/>
                <a:chOff x="1499" y="3653"/>
                <a:chExt cx="3906" cy="5305"/>
              </a:xfrm>
            </p:grpSpPr>
            <p:sp>
              <p:nvSpPr>
                <p:cNvPr id="27" name="矩形 26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1499" y="3653"/>
                  <a:ext cx="3906" cy="5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342900" dist="38100" algn="l" rotWithShape="0">
                    <a:srgbClr val="089FD0">
                      <a:alpha val="15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>
                    <a:solidFill>
                      <a:prstClr val="white"/>
                    </a:solidFill>
                    <a:latin typeface="HarmonyOS Sans SC" panose="00000500000000000000" charset="-122"/>
                    <a:ea typeface="HarmonyOS Sans SC" panose="00000500000000000000" charset="-122"/>
                    <a:cs typeface="HarmonyOS Sans SC" panose="00000500000000000000" charset="-122"/>
                  </a:endParaRPr>
                </a:p>
              </p:txBody>
            </p:sp>
            <p:sp>
              <p:nvSpPr>
                <p:cNvPr id="28" name="文本框 27"/>
                <p:cNvSpPr txBox="1"/>
                <p:nvPr>
                  <p:custDataLst>
                    <p:tags r:id="rId24"/>
                  </p:custDataLst>
                </p:nvPr>
              </p:nvSpPr>
              <p:spPr>
                <a:xfrm>
                  <a:off x="1808" y="5679"/>
                  <a:ext cx="3288" cy="15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ea"/>
                      <a:ea typeface="+mj-ea"/>
                      <a:cs typeface="HarmonyOS Sans SC Black" panose="00000A00000000000000" pitchFamily="2" charset="-122"/>
                      <a:sym typeface="+mn-ea"/>
                    </a:rPr>
                    <a:t>研究背景</a:t>
                  </a:r>
                  <a:r>
                    <a:rPr lang="en-US" altLang="zh-CN" sz="2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ea"/>
                      <a:ea typeface="+mj-ea"/>
                      <a:cs typeface="HarmonyOS Sans SC Black" panose="00000A00000000000000" pitchFamily="2" charset="-122"/>
                      <a:sym typeface="+mn-ea"/>
                    </a:rPr>
                    <a:t>&amp;</a:t>
                  </a:r>
                </a:p>
                <a:p>
                  <a:pPr algn="ctr"/>
                  <a:r>
                    <a:rPr lang="zh-CN" altLang="en-US" sz="2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ea"/>
                      <a:ea typeface="+mj-ea"/>
                      <a:cs typeface="HarmonyOS Sans SC Black" panose="00000A00000000000000" pitchFamily="2" charset="-122"/>
                      <a:sym typeface="+mn-ea"/>
                    </a:rPr>
                    <a:t>项目概述</a:t>
                  </a:r>
                  <a:endParaRPr lang="zh-CN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HarmonyOS Sans SC Black" panose="00000A00000000000000" pitchFamily="2" charset="-122"/>
                    <a:sym typeface="+mn-ea"/>
                  </a:endParaRPr>
                </a:p>
              </p:txBody>
            </p:sp>
            <p:sp>
              <p:nvSpPr>
                <p:cNvPr id="29" name="文本框 28"/>
                <p:cNvSpPr txBox="1"/>
                <p:nvPr>
                  <p:custDataLst>
                    <p:tags r:id="rId25"/>
                  </p:custDataLst>
                </p:nvPr>
              </p:nvSpPr>
              <p:spPr>
                <a:xfrm>
                  <a:off x="2534" y="4224"/>
                  <a:ext cx="1836" cy="1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1" lang="en-US" altLang="zh-CN" sz="5400" b="0" i="0" u="none" strike="noStrike" kern="1200" cap="none" spc="0" normalizeH="0" baseline="0" noProof="0" dirty="0">
                      <a:ln>
                        <a:noFill/>
                      </a:ln>
                      <a:gradFill>
                        <a:gsLst>
                          <a:gs pos="0">
                            <a:schemeClr val="accent1"/>
                          </a:gs>
                          <a:gs pos="100000">
                            <a:schemeClr val="accent2"/>
                          </a:gs>
                        </a:gsLst>
                        <a:lin ang="2700000" scaled="0"/>
                      </a:gradFill>
                      <a:effectLst/>
                      <a:uLnTx/>
                      <a:uFillTx/>
                      <a:latin typeface="+mj-ea"/>
                      <a:ea typeface="+mj-ea"/>
                      <a:cs typeface="HarmonyOS Sans SC" panose="00000500000000000000" charset="-122"/>
                    </a:rPr>
                    <a:t>01</a:t>
                  </a:r>
                </a:p>
              </p:txBody>
            </p:sp>
            <p:sp>
              <p:nvSpPr>
                <p:cNvPr id="30" name="矩形 29"/>
                <p:cNvSpPr>
                  <a:spLocks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1992" y="7700"/>
                  <a:ext cx="3031" cy="703"/>
                </a:xfrm>
                <a:prstGeom prst="rect">
                  <a:avLst/>
                </a:prstGeom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n w="12" cap="flat">
                  <a:noFill/>
                  <a:prstDash val="solid"/>
                  <a:miter lim="800000"/>
                </a:ln>
              </p:spPr>
              <p:txBody>
                <a:bodyPr vert="horz" wrap="square" lIns="91380" tIns="45691" rIns="91380" bIns="45691" numCol="1" anchor="t" anchorCtr="0" compatLnSpc="1"/>
                <a:lstStyle/>
                <a:p>
                  <a:pPr defTabSz="91376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800">
                    <a:gradFill>
                      <a:gsLst>
                        <a:gs pos="15000">
                          <a:srgbClr val="089FD0"/>
                        </a:gs>
                        <a:gs pos="100000">
                          <a:srgbClr val="43C5F4"/>
                        </a:gs>
                      </a:gsLst>
                      <a:lin ang="2700000" scaled="0"/>
                    </a:gra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文本框 31"/>
                <p:cNvSpPr txBox="1"/>
                <p:nvPr>
                  <p:custDataLst>
                    <p:tags r:id="rId27"/>
                  </p:custDataLst>
                </p:nvPr>
              </p:nvSpPr>
              <p:spPr>
                <a:xfrm>
                  <a:off x="1998" y="7761"/>
                  <a:ext cx="3018" cy="628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>
                  <a:defPPr>
                    <a:defRPr lang="zh-CN"/>
                  </a:defPPr>
                  <a:lvl1pPr algn="ctr">
                    <a:defRPr kumimoji="1" sz="2000">
                      <a:ln>
                        <a:solidFill>
                          <a:schemeClr val="bg1"/>
                        </a:solidFill>
                      </a:ln>
                      <a:noFill/>
                      <a:effectLst/>
                      <a:uLnTx/>
                      <a:uFillTx/>
                      <a:latin typeface="Aharoni" pitchFamily="2" charset="-79"/>
                      <a:ea typeface="思源黑体 CN Heavy" panose="020B0A00000000000000" charset="-122"/>
                      <a:cs typeface="Aharoni" pitchFamily="2" charset="-79"/>
                    </a:defRPr>
                  </a:lvl1pPr>
                </a:lstStyle>
                <a:p>
                  <a:r>
                    <a:rPr lang="en-US" altLang="zh-CN" dirty="0">
                      <a:latin typeface="+mj-ea"/>
                      <a:ea typeface="+mj-ea"/>
                      <a:cs typeface="HarmonyOS Sans SC" panose="00000500000000000000" charset="-122"/>
                      <a:sym typeface="+mn-ea"/>
                    </a:rPr>
                    <a:t>PART ONE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5653" y="3653"/>
                <a:ext cx="3906" cy="5305"/>
                <a:chOff x="5653" y="3653"/>
                <a:chExt cx="3906" cy="5305"/>
              </a:xfrm>
            </p:grpSpPr>
            <p:sp>
              <p:nvSpPr>
                <p:cNvPr id="22" name="矩形 21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5653" y="3653"/>
                  <a:ext cx="3906" cy="5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342900" dist="38100" algn="l" rotWithShape="0">
                    <a:srgbClr val="089FD0">
                      <a:alpha val="15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>
                    <a:solidFill>
                      <a:prstClr val="white"/>
                    </a:solidFill>
                    <a:latin typeface="HarmonyOS Sans SC" panose="00000500000000000000" charset="-122"/>
                    <a:ea typeface="HarmonyOS Sans SC" panose="00000500000000000000" charset="-122"/>
                    <a:cs typeface="HarmonyOS Sans SC" panose="00000500000000000000" charset="-122"/>
                  </a:endParaRPr>
                </a:p>
              </p:txBody>
            </p:sp>
            <p:sp>
              <p:nvSpPr>
                <p:cNvPr id="23" name="文本框 22"/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5963" y="5679"/>
                  <a:ext cx="3288" cy="8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ea"/>
                      <a:ea typeface="+mj-ea"/>
                      <a:cs typeface="HarmonyOS Sans SC Black" panose="00000A00000000000000" pitchFamily="2" charset="-122"/>
                      <a:sym typeface="+mn-ea"/>
                    </a:rPr>
                    <a:t>技术实现</a:t>
                  </a:r>
                  <a:endParaRPr lang="zh-CN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HarmonyOS Sans SC Black" panose="00000A00000000000000" pitchFamily="2" charset="-122"/>
                    <a:sym typeface="+mn-ea"/>
                  </a:endParaRPr>
                </a:p>
              </p:txBody>
            </p:sp>
            <p:sp>
              <p:nvSpPr>
                <p:cNvPr id="24" name="文本框 23"/>
                <p:cNvSpPr txBox="1"/>
                <p:nvPr>
                  <p:custDataLst>
                    <p:tags r:id="rId20"/>
                  </p:custDataLst>
                </p:nvPr>
              </p:nvSpPr>
              <p:spPr>
                <a:xfrm>
                  <a:off x="6688" y="4224"/>
                  <a:ext cx="1836" cy="1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1" sz="5400" b="0" i="0" u="none" strike="noStrike" cap="none" spc="0" normalizeH="0" baseline="0">
                      <a:ln>
                        <a:noFill/>
                      </a:ln>
                      <a:gradFill>
                        <a:gsLst>
                          <a:gs pos="0">
                            <a:schemeClr val="accent1"/>
                          </a:gs>
                          <a:gs pos="100000">
                            <a:schemeClr val="accent2"/>
                          </a:gs>
                        </a:gsLst>
                        <a:lin ang="2700000" scaled="0"/>
                      </a:gra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阿里巴巴普惠体" panose="00020600040101010101" charset="-122"/>
                    </a:defRPr>
                  </a:lvl1pPr>
                </a:lstStyle>
                <a:p>
                  <a:r>
                    <a:rPr lang="en-US" altLang="zh-CN" dirty="0">
                      <a:latin typeface="+mj-ea"/>
                      <a:ea typeface="+mj-ea"/>
                      <a:cs typeface="HarmonyOS Sans SC" panose="00000500000000000000" charset="-122"/>
                    </a:rPr>
                    <a:t>02</a:t>
                  </a:r>
                </a:p>
              </p:txBody>
            </p:sp>
            <p:sp>
              <p:nvSpPr>
                <p:cNvPr id="25" name="矩形 24"/>
                <p:cNvSpPr>
                  <a:spLocks noChangeArrowheads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6091" y="7700"/>
                  <a:ext cx="3031" cy="703"/>
                </a:xfrm>
                <a:prstGeom prst="rect">
                  <a:avLst/>
                </a:prstGeom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n w="12" cap="flat">
                  <a:noFill/>
                  <a:prstDash val="solid"/>
                  <a:miter lim="800000"/>
                </a:ln>
              </p:spPr>
              <p:txBody>
                <a:bodyPr vert="horz" wrap="square" lIns="91380" tIns="45691" rIns="91380" bIns="45691" numCol="1" anchor="t" anchorCtr="0" compatLnSpc="1"/>
                <a:lstStyle/>
                <a:p>
                  <a:pPr defTabSz="91376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800">
                    <a:gradFill>
                      <a:gsLst>
                        <a:gs pos="15000">
                          <a:srgbClr val="089FD0"/>
                        </a:gs>
                        <a:gs pos="100000">
                          <a:srgbClr val="43C5F4"/>
                        </a:gs>
                      </a:gsLst>
                      <a:lin ang="2700000" scaled="0"/>
                    </a:gradFill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文本框 25"/>
                <p:cNvSpPr txBox="1"/>
                <p:nvPr>
                  <p:custDataLst>
                    <p:tags r:id="rId22"/>
                  </p:custDataLst>
                </p:nvPr>
              </p:nvSpPr>
              <p:spPr>
                <a:xfrm>
                  <a:off x="6089" y="7761"/>
                  <a:ext cx="3018" cy="63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>
                  <a:defPPr>
                    <a:defRPr lang="zh-CN"/>
                  </a:defPPr>
                  <a:lvl1pPr algn="ctr">
                    <a:defRPr kumimoji="1" sz="2000">
                      <a:ln>
                        <a:solidFill>
                          <a:schemeClr val="bg1"/>
                        </a:solidFill>
                      </a:ln>
                      <a:noFill/>
                      <a:effectLst/>
                      <a:uLnTx/>
                      <a:uFillTx/>
                      <a:latin typeface="Aharoni" pitchFamily="2" charset="-79"/>
                      <a:ea typeface="思源黑体 CN Heavy" panose="020B0A00000000000000" charset="-122"/>
                      <a:cs typeface="Aharoni" pitchFamily="2" charset="-79"/>
                    </a:defRPr>
                  </a:lvl1pPr>
                </a:lstStyle>
                <a:p>
                  <a:r>
                    <a:rPr lang="en-US" altLang="zh-CN" dirty="0">
                      <a:latin typeface="+mj-ea"/>
                      <a:ea typeface="+mj-ea"/>
                      <a:cs typeface="HarmonyOS Sans SC" panose="00000500000000000000" charset="-122"/>
                      <a:sym typeface="+mn-ea"/>
                    </a:rPr>
                    <a:t>PART TWO</a:t>
                  </a:r>
                </a:p>
              </p:txBody>
            </p:sp>
          </p:grpSp>
          <p:grpSp>
            <p:nvGrpSpPr>
              <p:cNvPr id="10" name="组合 9"/>
              <p:cNvGrpSpPr/>
              <p:nvPr/>
            </p:nvGrpSpPr>
            <p:grpSpPr>
              <a:xfrm>
                <a:off x="9808" y="3653"/>
                <a:ext cx="3906" cy="5305"/>
                <a:chOff x="9808" y="3653"/>
                <a:chExt cx="3906" cy="5305"/>
              </a:xfrm>
            </p:grpSpPr>
            <p:sp>
              <p:nvSpPr>
                <p:cNvPr id="17" name="矩形 16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9808" y="3653"/>
                  <a:ext cx="3906" cy="5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342900" dist="38100" algn="l" rotWithShape="0">
                    <a:srgbClr val="089FD0">
                      <a:alpha val="15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>
                    <a:solidFill>
                      <a:prstClr val="white"/>
                    </a:solidFill>
                    <a:latin typeface="HarmonyOS Sans SC" panose="00000500000000000000" charset="-122"/>
                    <a:ea typeface="HarmonyOS Sans SC" panose="00000500000000000000" charset="-122"/>
                    <a:cs typeface="HarmonyOS Sans SC" panose="00000500000000000000" charset="-122"/>
                  </a:endParaRPr>
                </a:p>
              </p:txBody>
            </p:sp>
            <p:sp>
              <p:nvSpPr>
                <p:cNvPr id="18" name="文本框 17"/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10117" y="5679"/>
                  <a:ext cx="3288" cy="8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ea"/>
                      <a:ea typeface="+mj-ea"/>
                      <a:cs typeface="HarmonyOS Sans SC Black" panose="00000A00000000000000" pitchFamily="2" charset="-122"/>
                      <a:sym typeface="+mn-ea"/>
                    </a:rPr>
                    <a:t>系统设计</a:t>
                  </a:r>
                  <a:endParaRPr lang="zh-CN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HarmonyOS Sans SC Black" panose="00000A00000000000000" pitchFamily="2" charset="-122"/>
                    <a:sym typeface="+mn-ea"/>
                  </a:endParaRPr>
                </a:p>
              </p:txBody>
            </p:sp>
            <p:sp>
              <p:nvSpPr>
                <p:cNvPr id="19" name="文本框 18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10843" y="4224"/>
                  <a:ext cx="1836" cy="1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1" sz="5400" b="0" i="0" u="none" strike="noStrike" cap="none" spc="0" normalizeH="0" baseline="0">
                      <a:ln>
                        <a:noFill/>
                      </a:ln>
                      <a:gradFill>
                        <a:gsLst>
                          <a:gs pos="0">
                            <a:schemeClr val="accent1"/>
                          </a:gs>
                          <a:gs pos="100000">
                            <a:schemeClr val="accent2"/>
                          </a:gs>
                        </a:gsLst>
                        <a:lin ang="2700000" scaled="0"/>
                      </a:gra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阿里巴巴普惠体" panose="00020600040101010101" charset="-122"/>
                    </a:defRPr>
                  </a:lvl1pPr>
                </a:lstStyle>
                <a:p>
                  <a:r>
                    <a:rPr lang="en-US" altLang="zh-CN" dirty="0">
                      <a:latin typeface="+mj-ea"/>
                      <a:ea typeface="+mj-ea"/>
                      <a:cs typeface="HarmonyOS Sans SC" panose="00000500000000000000" charset="-122"/>
                    </a:rPr>
                    <a:t>03</a:t>
                  </a:r>
                </a:p>
              </p:txBody>
            </p:sp>
            <p:sp>
              <p:nvSpPr>
                <p:cNvPr id="20" name="矩形 19"/>
                <p:cNvSpPr>
                  <a:spLocks noChangeArrowheads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10189" y="7700"/>
                  <a:ext cx="3031" cy="703"/>
                </a:xfrm>
                <a:prstGeom prst="rect">
                  <a:avLst/>
                </a:prstGeom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n w="12" cap="flat">
                  <a:noFill/>
                  <a:prstDash val="solid"/>
                  <a:miter lim="800000"/>
                </a:ln>
              </p:spPr>
              <p:txBody>
                <a:bodyPr vert="horz" wrap="square" lIns="91380" tIns="45691" rIns="91380" bIns="45691" numCol="1" anchor="t" anchorCtr="0" compatLnSpc="1"/>
                <a:lstStyle/>
                <a:p>
                  <a:pPr defTabSz="91376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800">
                    <a:gradFill>
                      <a:gsLst>
                        <a:gs pos="15000">
                          <a:srgbClr val="089FD0"/>
                        </a:gs>
                        <a:gs pos="100000">
                          <a:srgbClr val="43C5F4"/>
                        </a:gs>
                      </a:gsLst>
                      <a:lin ang="2700000" scaled="0"/>
                    </a:gra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文本框 20"/>
                <p:cNvSpPr txBox="1"/>
                <p:nvPr>
                  <p:custDataLst>
                    <p:tags r:id="rId17"/>
                  </p:custDataLst>
                </p:nvPr>
              </p:nvSpPr>
              <p:spPr>
                <a:xfrm>
                  <a:off x="10027" y="7778"/>
                  <a:ext cx="3317" cy="628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>
                  <a:defPPr>
                    <a:defRPr lang="zh-CN"/>
                  </a:defPPr>
                  <a:lvl1pPr algn="ctr">
                    <a:defRPr kumimoji="1" sz="2000">
                      <a:ln>
                        <a:solidFill>
                          <a:schemeClr val="bg1"/>
                        </a:solidFill>
                      </a:ln>
                      <a:noFill/>
                      <a:effectLst/>
                      <a:uLnTx/>
                      <a:uFillTx/>
                      <a:latin typeface="Aharoni" pitchFamily="2" charset="-79"/>
                      <a:ea typeface="思源黑体 CN Heavy" panose="020B0A00000000000000" charset="-122"/>
                      <a:cs typeface="Aharoni" pitchFamily="2" charset="-79"/>
                    </a:defRPr>
                  </a:lvl1pPr>
                </a:lstStyle>
                <a:p>
                  <a:r>
                    <a:rPr lang="en-US" altLang="zh-CN" dirty="0">
                      <a:latin typeface="+mj-ea"/>
                      <a:ea typeface="+mj-ea"/>
                      <a:cs typeface="HarmonyOS Sans SC" panose="00000500000000000000" charset="-122"/>
                      <a:sym typeface="+mn-ea"/>
                    </a:rPr>
                    <a:t>PART THREE</a:t>
                  </a:r>
                </a:p>
              </p:txBody>
            </p:sp>
          </p:grpSp>
          <p:grpSp>
            <p:nvGrpSpPr>
              <p:cNvPr id="11" name="组合 10"/>
              <p:cNvGrpSpPr/>
              <p:nvPr/>
            </p:nvGrpSpPr>
            <p:grpSpPr>
              <a:xfrm>
                <a:off x="13962" y="3653"/>
                <a:ext cx="3906" cy="5305"/>
                <a:chOff x="13962" y="3653"/>
                <a:chExt cx="3906" cy="5305"/>
              </a:xfrm>
            </p:grpSpPr>
            <p:sp>
              <p:nvSpPr>
                <p:cNvPr id="12" name="矩形 11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3962" y="3653"/>
                  <a:ext cx="3906" cy="5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342900" dist="38100" algn="l" rotWithShape="0">
                    <a:srgbClr val="089FD0">
                      <a:alpha val="15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>
                    <a:solidFill>
                      <a:prstClr val="white"/>
                    </a:solidFill>
                    <a:latin typeface="HarmonyOS Sans SC" panose="00000500000000000000" charset="-122"/>
                    <a:ea typeface="HarmonyOS Sans SC" panose="00000500000000000000" charset="-122"/>
                    <a:cs typeface="HarmonyOS Sans SC" panose="00000500000000000000" charset="-122"/>
                  </a:endParaRPr>
                </a:p>
              </p:txBody>
            </p:sp>
            <p:sp>
              <p:nvSpPr>
                <p:cNvPr id="13" name="文本框 12"/>
                <p:cNvSpPr txBox="1"/>
                <p:nvPr>
                  <p:custDataLst>
                    <p:tags r:id="rId9"/>
                  </p:custDataLst>
                </p:nvPr>
              </p:nvSpPr>
              <p:spPr>
                <a:xfrm>
                  <a:off x="14200" y="5642"/>
                  <a:ext cx="3288" cy="8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8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ea"/>
                      <a:ea typeface="+mj-ea"/>
                      <a:cs typeface="HarmonyOS Sans SC Black" panose="00000A00000000000000" pitchFamily="2" charset="-122"/>
                      <a:sym typeface="+mn-ea"/>
                    </a:rPr>
                    <a:t>创新点</a:t>
                  </a:r>
                  <a:endParaRPr lang="en-US" altLang="zh-CN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  <a:cs typeface="HarmonyOS Sans SC Black" panose="00000A00000000000000" pitchFamily="2" charset="-122"/>
                    <a:sym typeface="+mn-ea"/>
                  </a:endParaRPr>
                </a:p>
              </p:txBody>
            </p:sp>
            <p:sp>
              <p:nvSpPr>
                <p:cNvPr id="14" name="文本框 13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14997" y="4224"/>
                  <a:ext cx="1836" cy="1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1" sz="5400" b="0" i="0" u="none" strike="noStrike" cap="none" spc="0" normalizeH="0" baseline="0">
                      <a:ln>
                        <a:noFill/>
                      </a:ln>
                      <a:gradFill>
                        <a:gsLst>
                          <a:gs pos="0">
                            <a:schemeClr val="accent1"/>
                          </a:gs>
                          <a:gs pos="100000">
                            <a:schemeClr val="accent2"/>
                          </a:gs>
                        </a:gsLst>
                        <a:lin ang="2700000" scaled="0"/>
                      </a:gra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阿里巴巴普惠体" panose="00020600040101010101" charset="-122"/>
                    </a:defRPr>
                  </a:lvl1pPr>
                </a:lstStyle>
                <a:p>
                  <a:r>
                    <a:rPr lang="en-US" altLang="zh-CN" dirty="0">
                      <a:latin typeface="+mj-ea"/>
                      <a:ea typeface="+mj-ea"/>
                      <a:cs typeface="HarmonyOS Sans SC" panose="00000500000000000000" charset="-122"/>
                    </a:rPr>
                    <a:t>04</a:t>
                  </a:r>
                </a:p>
              </p:txBody>
            </p:sp>
            <p:sp>
              <p:nvSpPr>
                <p:cNvPr id="15" name="矩形 14"/>
                <p:cNvSpPr>
                  <a:spLocks noChangeArrowheads="1"/>
                </p:cNvSpPr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14288" y="7700"/>
                  <a:ext cx="3031" cy="703"/>
                </a:xfrm>
                <a:prstGeom prst="rect">
                  <a:avLst/>
                </a:prstGeom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n w="12" cap="flat">
                  <a:noFill/>
                  <a:prstDash val="solid"/>
                  <a:miter lim="800000"/>
                </a:ln>
              </p:spPr>
              <p:txBody>
                <a:bodyPr vert="horz" wrap="square" lIns="91380" tIns="45691" rIns="91380" bIns="45691" numCol="1" anchor="t" anchorCtr="0" compatLnSpc="1"/>
                <a:lstStyle/>
                <a:p>
                  <a:pPr defTabSz="91376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800">
                    <a:gradFill>
                      <a:gsLst>
                        <a:gs pos="15000">
                          <a:srgbClr val="089FD0"/>
                        </a:gs>
                        <a:gs pos="100000">
                          <a:srgbClr val="43C5F4"/>
                        </a:gs>
                      </a:gsLst>
                      <a:lin ang="2700000" scaled="0"/>
                    </a:gradFill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文本框 15"/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14271" y="7778"/>
                  <a:ext cx="3018" cy="63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kumimoji="1" lang="en-US" altLang="zh-CN" sz="2000" noProof="0" dirty="0">
                      <a:ln>
                        <a:solidFill>
                          <a:schemeClr val="bg1"/>
                        </a:solidFill>
                      </a:ln>
                      <a:noFill/>
                      <a:effectLst/>
                      <a:uLnTx/>
                      <a:uFillTx/>
                      <a:latin typeface="+mj-ea"/>
                      <a:ea typeface="+mj-ea"/>
                      <a:cs typeface="HarmonyOS Sans SC" panose="00000500000000000000" charset="-122"/>
                      <a:sym typeface="+mn-ea"/>
                    </a:rPr>
                    <a:t>PART FOUR</a:t>
                  </a:r>
                </a:p>
              </p:txBody>
            </p:sp>
          </p:grpSp>
        </p:grp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D91F5296-867D-D4C4-B528-80AD4FD06DA3}"/>
              </a:ext>
            </a:extLst>
          </p:cNvPr>
          <p:cNvGrpSpPr/>
          <p:nvPr/>
        </p:nvGrpSpPr>
        <p:grpSpPr>
          <a:xfrm>
            <a:off x="1393517" y="454687"/>
            <a:ext cx="4357136" cy="923330"/>
            <a:chOff x="814621" y="509101"/>
            <a:chExt cx="4357136" cy="923330"/>
          </a:xfrm>
        </p:grpSpPr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964D9426-11CA-88DA-09A5-3931EECA7ED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14621" y="579540"/>
              <a:ext cx="744220" cy="744220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HarmonyOS Sans SC" panose="00000500000000000000" charset="-122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3ACF650D-870C-6683-CCF3-2AA1097CCD1E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987742" y="509101"/>
              <a:ext cx="41840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fontAlgn="auto">
                <a:lnSpc>
                  <a:spcPct val="100000"/>
                </a:lnSpc>
              </a:pPr>
              <a:r>
                <a:rPr lang="en-US" altLang="zh-CN" sz="5400" dirty="0">
                  <a:solidFill>
                    <a:schemeClr val="bg1"/>
                  </a:solidFill>
                  <a:latin typeface="+mj-ea"/>
                  <a:ea typeface="+mj-ea"/>
                  <a:cs typeface="HarmonyOS Sans SC Black" panose="00000A00000000000000" pitchFamily="2" charset="-122"/>
                  <a:sym typeface="+mn-ea"/>
                </a:rPr>
                <a:t>C</a:t>
              </a:r>
              <a:r>
                <a:rPr lang="en-US" altLang="zh-CN" sz="5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HarmonyOS Sans SC Black" panose="00000A00000000000000" pitchFamily="2" charset="-122"/>
                  <a:sym typeface="+mn-ea"/>
                </a:rPr>
                <a:t>ontents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1269" y="893445"/>
            <a:ext cx="12192000" cy="4599737"/>
          </a:xfrm>
          <a:prstGeom prst="rect">
            <a:avLst/>
          </a:pr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grpSp>
        <p:nvGrpSpPr>
          <p:cNvPr id="57" name="组合 56"/>
          <p:cNvGrpSpPr/>
          <p:nvPr/>
        </p:nvGrpSpPr>
        <p:grpSpPr>
          <a:xfrm flipH="1">
            <a:off x="11667868" y="1920874"/>
            <a:ext cx="132080" cy="1776095"/>
            <a:chOff x="574149" y="1145625"/>
            <a:chExt cx="235934" cy="2449068"/>
          </a:xfrm>
        </p:grpSpPr>
        <p:sp>
          <p:nvSpPr>
            <p:cNvPr id="58" name="任意多边形: 形状 57"/>
            <p:cNvSpPr/>
            <p:nvPr/>
          </p:nvSpPr>
          <p:spPr>
            <a:xfrm>
              <a:off x="574149" y="2352157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4 h 36004"/>
                <a:gd name="connsiteX3" fmla="*/ 0 w 235934"/>
                <a:gd name="connsiteY3" fmla="*/ 36004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4"/>
                  </a:lnTo>
                  <a:lnTo>
                    <a:pt x="0" y="3600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574149" y="2265384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574149" y="217251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574149" y="2079742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574149" y="1986969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574149" y="1894100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574149" y="180132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574149" y="1708458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574149" y="1615684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574149" y="1522911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574149" y="1430042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574149" y="1337268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574149" y="1244495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574149" y="1145625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5 h 36004"/>
                <a:gd name="connsiteX3" fmla="*/ 0 w 235934"/>
                <a:gd name="connsiteY3" fmla="*/ 36005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5"/>
                  </a:lnTo>
                  <a:lnTo>
                    <a:pt x="0" y="36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574149" y="2451027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574149" y="2543800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574149" y="2636574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574149" y="2729442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574149" y="282221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574149" y="2914989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574149" y="3007858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574149" y="3100632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574149" y="3193500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574149" y="3286274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574149" y="3379047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3" name="任意多边形: 形状 82"/>
            <p:cNvSpPr/>
            <p:nvPr/>
          </p:nvSpPr>
          <p:spPr>
            <a:xfrm>
              <a:off x="574149" y="3471916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4" name="任意多边形: 形状 83"/>
            <p:cNvSpPr/>
            <p:nvPr/>
          </p:nvSpPr>
          <p:spPr>
            <a:xfrm>
              <a:off x="574149" y="3558689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4 h 36004"/>
                <a:gd name="connsiteX3" fmla="*/ 0 w 235934"/>
                <a:gd name="connsiteY3" fmla="*/ 36004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4"/>
                  </a:lnTo>
                  <a:lnTo>
                    <a:pt x="0" y="3600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 flipH="1">
            <a:off x="326012" y="1862296"/>
            <a:ext cx="132080" cy="1776095"/>
            <a:chOff x="574149" y="1145625"/>
            <a:chExt cx="235934" cy="2449068"/>
          </a:xfrm>
        </p:grpSpPr>
        <p:sp>
          <p:nvSpPr>
            <p:cNvPr id="86" name="任意多边形: 形状 85"/>
            <p:cNvSpPr/>
            <p:nvPr/>
          </p:nvSpPr>
          <p:spPr>
            <a:xfrm>
              <a:off x="574149" y="2352157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4 h 36004"/>
                <a:gd name="connsiteX3" fmla="*/ 0 w 235934"/>
                <a:gd name="connsiteY3" fmla="*/ 36004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4"/>
                  </a:lnTo>
                  <a:lnTo>
                    <a:pt x="0" y="3600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7" name="任意多边形: 形状 86"/>
            <p:cNvSpPr/>
            <p:nvPr/>
          </p:nvSpPr>
          <p:spPr>
            <a:xfrm>
              <a:off x="574149" y="2265384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8" name="任意多边形: 形状 87"/>
            <p:cNvSpPr/>
            <p:nvPr/>
          </p:nvSpPr>
          <p:spPr>
            <a:xfrm>
              <a:off x="574149" y="217251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9" name="任意多边形: 形状 88"/>
            <p:cNvSpPr/>
            <p:nvPr/>
          </p:nvSpPr>
          <p:spPr>
            <a:xfrm>
              <a:off x="574149" y="2079742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0" name="任意多边形: 形状 89"/>
            <p:cNvSpPr/>
            <p:nvPr/>
          </p:nvSpPr>
          <p:spPr>
            <a:xfrm>
              <a:off x="574149" y="1986969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1" name="任意多边形: 形状 90"/>
            <p:cNvSpPr/>
            <p:nvPr/>
          </p:nvSpPr>
          <p:spPr>
            <a:xfrm>
              <a:off x="574149" y="1894100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2" name="任意多边形: 形状 91"/>
            <p:cNvSpPr/>
            <p:nvPr/>
          </p:nvSpPr>
          <p:spPr>
            <a:xfrm>
              <a:off x="574149" y="180132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3" name="任意多边形: 形状 92"/>
            <p:cNvSpPr/>
            <p:nvPr/>
          </p:nvSpPr>
          <p:spPr>
            <a:xfrm>
              <a:off x="574149" y="1708458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4" name="任意多边形: 形状 93"/>
            <p:cNvSpPr/>
            <p:nvPr/>
          </p:nvSpPr>
          <p:spPr>
            <a:xfrm>
              <a:off x="574149" y="1615684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5" name="任意多边形: 形状 94"/>
            <p:cNvSpPr/>
            <p:nvPr/>
          </p:nvSpPr>
          <p:spPr>
            <a:xfrm>
              <a:off x="574149" y="1522911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6" name="任意多边形: 形状 95"/>
            <p:cNvSpPr/>
            <p:nvPr/>
          </p:nvSpPr>
          <p:spPr>
            <a:xfrm>
              <a:off x="574149" y="1430042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7" name="任意多边形: 形状 96"/>
            <p:cNvSpPr/>
            <p:nvPr/>
          </p:nvSpPr>
          <p:spPr>
            <a:xfrm>
              <a:off x="574149" y="1337268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8" name="任意多边形: 形状 97"/>
            <p:cNvSpPr/>
            <p:nvPr/>
          </p:nvSpPr>
          <p:spPr>
            <a:xfrm>
              <a:off x="574149" y="1244495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9" name="任意多边形: 形状 98"/>
            <p:cNvSpPr/>
            <p:nvPr/>
          </p:nvSpPr>
          <p:spPr>
            <a:xfrm>
              <a:off x="574149" y="1145625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5 h 36004"/>
                <a:gd name="connsiteX3" fmla="*/ 0 w 235934"/>
                <a:gd name="connsiteY3" fmla="*/ 36005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5"/>
                  </a:lnTo>
                  <a:lnTo>
                    <a:pt x="0" y="36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0" name="任意多边形: 形状 99"/>
            <p:cNvSpPr/>
            <p:nvPr/>
          </p:nvSpPr>
          <p:spPr>
            <a:xfrm>
              <a:off x="574149" y="2451027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1" name="任意多边形: 形状 100"/>
            <p:cNvSpPr/>
            <p:nvPr/>
          </p:nvSpPr>
          <p:spPr>
            <a:xfrm>
              <a:off x="574149" y="2543800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2" name="任意多边形: 形状 101"/>
            <p:cNvSpPr/>
            <p:nvPr/>
          </p:nvSpPr>
          <p:spPr>
            <a:xfrm>
              <a:off x="574149" y="2636574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3" name="任意多边形: 形状 102"/>
            <p:cNvSpPr/>
            <p:nvPr/>
          </p:nvSpPr>
          <p:spPr>
            <a:xfrm>
              <a:off x="574149" y="2729442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4" name="任意多边形: 形状 103"/>
            <p:cNvSpPr/>
            <p:nvPr/>
          </p:nvSpPr>
          <p:spPr>
            <a:xfrm>
              <a:off x="574149" y="282221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5" name="任意多边形: 形状 104"/>
            <p:cNvSpPr/>
            <p:nvPr/>
          </p:nvSpPr>
          <p:spPr>
            <a:xfrm>
              <a:off x="574149" y="2914989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6" name="任意多边形: 形状 105"/>
            <p:cNvSpPr/>
            <p:nvPr/>
          </p:nvSpPr>
          <p:spPr>
            <a:xfrm>
              <a:off x="574149" y="3007858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7" name="任意多边形: 形状 106"/>
            <p:cNvSpPr/>
            <p:nvPr/>
          </p:nvSpPr>
          <p:spPr>
            <a:xfrm>
              <a:off x="574149" y="3100632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8" name="任意多边形: 形状 107"/>
            <p:cNvSpPr/>
            <p:nvPr/>
          </p:nvSpPr>
          <p:spPr>
            <a:xfrm>
              <a:off x="574149" y="3193500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9" name="任意多边形: 形状 108"/>
            <p:cNvSpPr/>
            <p:nvPr/>
          </p:nvSpPr>
          <p:spPr>
            <a:xfrm>
              <a:off x="574149" y="3286274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10" name="任意多边形: 形状 109"/>
            <p:cNvSpPr/>
            <p:nvPr/>
          </p:nvSpPr>
          <p:spPr>
            <a:xfrm>
              <a:off x="574149" y="3379047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11" name="任意多边形: 形状 110"/>
            <p:cNvSpPr/>
            <p:nvPr/>
          </p:nvSpPr>
          <p:spPr>
            <a:xfrm>
              <a:off x="574149" y="3471916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12" name="任意多边形: 形状 111"/>
            <p:cNvSpPr/>
            <p:nvPr/>
          </p:nvSpPr>
          <p:spPr>
            <a:xfrm>
              <a:off x="574149" y="3558689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4 h 36004"/>
                <a:gd name="connsiteX3" fmla="*/ 0 w 235934"/>
                <a:gd name="connsiteY3" fmla="*/ 36004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4"/>
                  </a:lnTo>
                  <a:lnTo>
                    <a:pt x="0" y="3600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078564" y="2453768"/>
            <a:ext cx="81801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spc="3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HarmonyOS Sans SC" panose="00000500000000000000" charset="-122"/>
                <a:sym typeface="Arial" panose="020B0604020202020204" pitchFamily="34" charset="0"/>
              </a:rPr>
              <a:t>研究背景</a:t>
            </a:r>
            <a:r>
              <a:rPr lang="en-US" altLang="zh-CN" sz="5400" b="1" spc="3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HarmonyOS Sans SC" panose="00000500000000000000" charset="-122"/>
                <a:sym typeface="Arial" panose="020B0604020202020204" pitchFamily="34" charset="0"/>
              </a:rPr>
              <a:t>&amp;</a:t>
            </a:r>
          </a:p>
          <a:p>
            <a:pPr algn="ctr"/>
            <a:r>
              <a:rPr lang="zh-CN" altLang="en-US" sz="5400" b="1" spc="3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HarmonyOS Sans SC" panose="00000500000000000000" charset="-122"/>
                <a:sym typeface="Arial" panose="020B0604020202020204" pitchFamily="34" charset="0"/>
              </a:rPr>
              <a:t>项目概述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465971" y="1868509"/>
            <a:ext cx="5194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300" dirty="0">
                <a:solidFill>
                  <a:schemeClr val="bg1"/>
                </a:solidFill>
                <a:latin typeface="+mj-ea"/>
                <a:ea typeface="+mj-ea"/>
                <a:cs typeface="HarmonyOS Sans SC" panose="00000500000000000000" charset="-122"/>
                <a:sym typeface="Arial" panose="020B0604020202020204" pitchFamily="34" charset="0"/>
              </a:rPr>
              <a:t>PART ONE</a:t>
            </a:r>
            <a:endParaRPr lang="zh-CN" altLang="en-US" sz="4000" b="1" spc="300" dirty="0">
              <a:solidFill>
                <a:schemeClr val="bg1"/>
              </a:solidFill>
              <a:latin typeface="+mj-ea"/>
              <a:ea typeface="+mj-ea"/>
              <a:cs typeface="HarmonyOS Sans SC" panose="00000500000000000000" charset="-122"/>
              <a:sym typeface="Arial" panose="020B0604020202020204" pitchFamily="34" charset="0"/>
            </a:endParaRPr>
          </a:p>
        </p:txBody>
      </p:sp>
      <p:sp useBgFill="1">
        <p:nvSpPr>
          <p:cNvPr id="20" name="任意多边形: 形状 19">
            <a:extLst>
              <a:ext uri="{FF2B5EF4-FFF2-40B4-BE49-F238E27FC236}">
                <a16:creationId xmlns:a16="http://schemas.microsoft.com/office/drawing/2014/main" id="{26D37578-34C1-5EA1-3FF5-AB370ADC9741}"/>
              </a:ext>
            </a:extLst>
          </p:cNvPr>
          <p:cNvSpPr/>
          <p:nvPr/>
        </p:nvSpPr>
        <p:spPr>
          <a:xfrm rot="8090993">
            <a:off x="1545207" y="-1290442"/>
            <a:ext cx="9035545" cy="9041320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369CA02-0420-5643-D3BE-C19186157936}"/>
              </a:ext>
            </a:extLst>
          </p:cNvPr>
          <p:cNvGrpSpPr/>
          <p:nvPr/>
        </p:nvGrpSpPr>
        <p:grpSpPr>
          <a:xfrm>
            <a:off x="8543119" y="4868496"/>
            <a:ext cx="2874010" cy="76200"/>
            <a:chOff x="7896156" y="4853463"/>
            <a:chExt cx="2874010" cy="7620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11EDA86-B239-83D0-C8DA-C8CB118AC013}"/>
                </a:ext>
              </a:extLst>
            </p:cNvPr>
            <p:cNvSpPr/>
            <p:nvPr/>
          </p:nvSpPr>
          <p:spPr>
            <a:xfrm flipH="1">
              <a:off x="1068507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A905A2C-B9C1-14B7-1329-C0E1951B9E6A}"/>
                </a:ext>
              </a:extLst>
            </p:cNvPr>
            <p:cNvSpPr/>
            <p:nvPr/>
          </p:nvSpPr>
          <p:spPr>
            <a:xfrm flipH="1">
              <a:off x="789615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58F8D7E-2EE8-B249-B4F1-B1B82816605E}"/>
                </a:ext>
              </a:extLst>
            </p:cNvPr>
            <p:cNvSpPr/>
            <p:nvPr/>
          </p:nvSpPr>
          <p:spPr>
            <a:xfrm flipH="1">
              <a:off x="882579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023FCDA-085D-9B67-F283-BF98F34FE41A}"/>
                </a:ext>
              </a:extLst>
            </p:cNvPr>
            <p:cNvSpPr/>
            <p:nvPr/>
          </p:nvSpPr>
          <p:spPr>
            <a:xfrm flipH="1">
              <a:off x="975543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65214C9-87CD-8C76-6AD7-E08A1246DE14}"/>
              </a:ext>
            </a:extLst>
          </p:cNvPr>
          <p:cNvGrpSpPr/>
          <p:nvPr/>
        </p:nvGrpSpPr>
        <p:grpSpPr>
          <a:xfrm>
            <a:off x="530437" y="4815071"/>
            <a:ext cx="2874010" cy="76200"/>
            <a:chOff x="8825796" y="4853463"/>
            <a:chExt cx="2874010" cy="7620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E8188B7D-860B-C89D-A88B-85D76168F2A8}"/>
                </a:ext>
              </a:extLst>
            </p:cNvPr>
            <p:cNvSpPr/>
            <p:nvPr/>
          </p:nvSpPr>
          <p:spPr>
            <a:xfrm flipH="1">
              <a:off x="1068507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7A4DC84-B646-415B-1F65-3FE0D9CD7056}"/>
                </a:ext>
              </a:extLst>
            </p:cNvPr>
            <p:cNvSpPr/>
            <p:nvPr/>
          </p:nvSpPr>
          <p:spPr>
            <a:xfrm flipH="1">
              <a:off x="1161471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E531322A-E7F7-CA44-9701-23EFB67D7765}"/>
                </a:ext>
              </a:extLst>
            </p:cNvPr>
            <p:cNvSpPr/>
            <p:nvPr/>
          </p:nvSpPr>
          <p:spPr>
            <a:xfrm flipH="1">
              <a:off x="882579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231B6C1-C97C-9E46-E0B4-29038F1B48E9}"/>
                </a:ext>
              </a:extLst>
            </p:cNvPr>
            <p:cNvSpPr/>
            <p:nvPr/>
          </p:nvSpPr>
          <p:spPr>
            <a:xfrm flipH="1">
              <a:off x="975543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</p:grpSp>
      <p:pic>
        <p:nvPicPr>
          <p:cNvPr id="6" name="图形 5" descr="放大镜 纯色填充">
            <a:extLst>
              <a:ext uri="{FF2B5EF4-FFF2-40B4-BE49-F238E27FC236}">
                <a16:creationId xmlns:a16="http://schemas.microsoft.com/office/drawing/2014/main" id="{6B6513E7-4296-CA5B-6222-E149F8912D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461" y="249374"/>
            <a:ext cx="439262" cy="43926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33C206B-548C-DE11-699D-141DF4751A24}"/>
              </a:ext>
            </a:extLst>
          </p:cNvPr>
          <p:cNvSpPr txBox="1"/>
          <p:nvPr/>
        </p:nvSpPr>
        <p:spPr>
          <a:xfrm>
            <a:off x="586494" y="233462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蕉准</a:t>
            </a:r>
          </a:p>
        </p:txBody>
      </p:sp>
      <p:sp>
        <p:nvSpPr>
          <p:cNvPr id="54" name="矩形 53"/>
          <p:cNvSpPr/>
          <p:nvPr/>
        </p:nvSpPr>
        <p:spPr>
          <a:xfrm>
            <a:off x="-1269" y="6539014"/>
            <a:ext cx="12190731" cy="751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任意多边形: 形状 28">
            <a:extLst>
              <a:ext uri="{FF2B5EF4-FFF2-40B4-BE49-F238E27FC236}">
                <a16:creationId xmlns:a16="http://schemas.microsoft.com/office/drawing/2014/main" id="{D520ADE2-1195-2D22-79AA-3CD05B48FBA9}"/>
              </a:ext>
            </a:extLst>
          </p:cNvPr>
          <p:cNvSpPr/>
          <p:nvPr/>
        </p:nvSpPr>
        <p:spPr>
          <a:xfrm rot="13410185">
            <a:off x="10268969" y="-636273"/>
            <a:ext cx="7814664" cy="7819658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-548112" y="517664"/>
            <a:ext cx="3992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gradFill>
                  <a:gsLst>
                    <a:gs pos="26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  <a:cs typeface="+mn-ea"/>
                <a:sym typeface="HarmonyOS Sans SC" panose="00000500000000000000" charset="-122"/>
              </a:rPr>
              <a:t>研究背景</a:t>
            </a: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579120" y="1152678"/>
            <a:ext cx="35540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矩形: 圆角 1"/>
          <p:cNvSpPr/>
          <p:nvPr/>
        </p:nvSpPr>
        <p:spPr>
          <a:xfrm>
            <a:off x="4846321" y="1059482"/>
            <a:ext cx="7058932" cy="5029200"/>
          </a:xfrm>
          <a:prstGeom prst="roundRect">
            <a:avLst>
              <a:gd name="adj" fmla="val 3637"/>
            </a:avLst>
          </a:prstGeom>
          <a:gradFill>
            <a:gsLst>
              <a:gs pos="12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HarmonyOS Sans SC" panose="0000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18664" y="1397386"/>
            <a:ext cx="1782164" cy="48747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HarmonyOS Sans SC" panose="00000500000000000000" charset="-122"/>
                <a:sym typeface="HarmonyOS Sans SC Black" panose="00000A00000000000000" pitchFamily="2" charset="-122"/>
              </a:rPr>
              <a:t>痛点分析</a:t>
            </a:r>
          </a:p>
        </p:txBody>
      </p:sp>
      <p:sp>
        <p:nvSpPr>
          <p:cNvPr id="9" name="矩形: 圆角 8"/>
          <p:cNvSpPr/>
          <p:nvPr/>
        </p:nvSpPr>
        <p:spPr>
          <a:xfrm>
            <a:off x="400996" y="2171025"/>
            <a:ext cx="3992881" cy="2143976"/>
          </a:xfrm>
          <a:prstGeom prst="roundRect">
            <a:avLst>
              <a:gd name="adj" fmla="val 4018"/>
            </a:avLst>
          </a:prstGeom>
          <a:solidFill>
            <a:schemeClr val="accent1">
              <a:lumMod val="20000"/>
              <a:lumOff val="80000"/>
              <a:alpha val="15079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0188" y="2259747"/>
            <a:ext cx="3831959" cy="56704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HarmonyOS Sans SC" panose="00000500000000000000" charset="-122"/>
                <a:sym typeface="HarmonyOS Sans SC Black" panose="00000A00000000000000" pitchFamily="2" charset="-122"/>
              </a:rPr>
              <a:t>研究背景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8885322" y="2494805"/>
            <a:ext cx="2727558" cy="337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50000"/>
              </a:lnSpc>
              <a:defRPr/>
            </a:pPr>
            <a:endParaRPr kumimoji="0" lang="zh-CN" alt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ea"/>
              <a:sym typeface="HarmonyOS Sans SC Black" panose="00000A00000000000000" pitchFamily="2" charset="-122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9131936" y="4626028"/>
            <a:ext cx="2071457" cy="70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HarmonyOS Sans SC" panose="00000500000000000000" charset="-122"/>
              <a:buNone/>
              <a:defRPr/>
            </a:pPr>
            <a:endParaRPr kumimoji="0" lang="zh-CN" alt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ea"/>
              <a:sym typeface="HarmonyOS Sans SC Black" panose="00000A00000000000000" pitchFamily="2" charset="-122"/>
            </a:endParaRPr>
          </a:p>
        </p:txBody>
      </p:sp>
      <p:sp>
        <p:nvSpPr>
          <p:cNvPr id="16" name="箭头: 五边形 15"/>
          <p:cNvSpPr/>
          <p:nvPr/>
        </p:nvSpPr>
        <p:spPr>
          <a:xfrm>
            <a:off x="8018664" y="1876222"/>
            <a:ext cx="2727558" cy="184462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HarmonyOS Sans SC" panose="00000500000000000000" charset="-122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639057" y="2950453"/>
            <a:ext cx="3516758" cy="109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SzPct val="100000"/>
              <a:buFont typeface="Calibri" panose="020F050202020403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zh-CN" altLang="en-US" sz="1400" dirty="0"/>
              <a:t>智慧农业与生鲜供应链升级，</a:t>
            </a:r>
            <a:r>
              <a:rPr lang="zh-CN" altLang="en-US" b="1" dirty="0"/>
              <a:t>香蕉成熟度精准检测</a:t>
            </a:r>
            <a:r>
              <a:rPr lang="zh-CN" altLang="en-US" sz="1400" dirty="0"/>
              <a:t>是降低损耗、提升效益的关键</a:t>
            </a:r>
            <a:endParaRPr kumimoji="0" lang="zh-CN" alt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  <a:cs typeface="+mn-ea"/>
              <a:sym typeface="HarmonyOS Sans SC Black" panose="00000A00000000000000" pitchFamily="2" charset="-122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688787" y="4175165"/>
            <a:ext cx="809489" cy="13687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1590518" y="4170844"/>
            <a:ext cx="809489" cy="13687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2527797" y="4175165"/>
            <a:ext cx="809489" cy="13687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3444768" y="4170844"/>
            <a:ext cx="809489" cy="13687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26" name="箭头: V 形 25"/>
          <p:cNvSpPr/>
          <p:nvPr/>
        </p:nvSpPr>
        <p:spPr>
          <a:xfrm>
            <a:off x="796741" y="5867399"/>
            <a:ext cx="971901" cy="365761"/>
          </a:xfrm>
          <a:prstGeom prst="chevr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HarmonyOS Sans SC" panose="00000500000000000000" charset="-122"/>
            </a:endParaRPr>
          </a:p>
        </p:txBody>
      </p:sp>
      <p:sp>
        <p:nvSpPr>
          <p:cNvPr id="27" name="箭头: V 形 26"/>
          <p:cNvSpPr/>
          <p:nvPr/>
        </p:nvSpPr>
        <p:spPr>
          <a:xfrm>
            <a:off x="1768642" y="5867399"/>
            <a:ext cx="2892446" cy="365761"/>
          </a:xfrm>
          <a:prstGeom prst="chevr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HarmonyOS Sans SC" panose="00000500000000000000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608042"/>
            <a:ext cx="12192000" cy="16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C37DCFF-8930-5427-85EF-AC9E8828AC15}"/>
              </a:ext>
            </a:extLst>
          </p:cNvPr>
          <p:cNvSpPr txBox="1"/>
          <p:nvPr/>
        </p:nvSpPr>
        <p:spPr>
          <a:xfrm>
            <a:off x="7877423" y="2259747"/>
            <a:ext cx="383254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模型静态，缺乏持续优化能力</a:t>
            </a:r>
            <a:endParaRPr lang="en-US" altLang="zh-CN" b="1" dirty="0"/>
          </a:p>
          <a:p>
            <a:r>
              <a:rPr lang="zh-CN" altLang="en-US" dirty="0"/>
              <a:t>传统模型“训练完成即固定”，缺少线上纠偏与增量更新机制，难适应新环境与新品种。</a:t>
            </a:r>
            <a:endParaRPr lang="en-US" altLang="zh-CN" dirty="0"/>
          </a:p>
          <a:p>
            <a:r>
              <a:rPr lang="zh-CN" altLang="en-US" b="1" dirty="0"/>
              <a:t>依赖人工经验，误差较多</a:t>
            </a:r>
            <a:endParaRPr lang="en-US" altLang="zh-CN" b="1" dirty="0"/>
          </a:p>
          <a:p>
            <a:r>
              <a:rPr lang="zh-CN" altLang="zh-CN" dirty="0"/>
              <a:t>传统的香蕉成熟度检测高度依赖人工视觉经验，存在主观性强、易疲劳且标准难以统一等弊端，难以满足现代果业规模化验收的需求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b="1" dirty="0"/>
              <a:t>场景复杂，检测精度不稳</a:t>
            </a:r>
          </a:p>
          <a:p>
            <a:r>
              <a:rPr lang="zh-CN" altLang="en-US" dirty="0"/>
              <a:t>真实场景中常存在低清晰度、遮挡、光照不均等问题，易导致误检和漏检。</a:t>
            </a:r>
            <a:endParaRPr lang="en-US" altLang="zh-CN" dirty="0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F677608B-C641-F97C-37EC-1EC90D6CF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504" y="1156195"/>
            <a:ext cx="2720123" cy="4835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任意多边形: 形状 142">
            <a:extLst>
              <a:ext uri="{FF2B5EF4-FFF2-40B4-BE49-F238E27FC236}">
                <a16:creationId xmlns:a16="http://schemas.microsoft.com/office/drawing/2014/main" id="{DC248B86-0941-0F4A-AD2D-5DDAD5D9B15A}"/>
              </a:ext>
            </a:extLst>
          </p:cNvPr>
          <p:cNvSpPr/>
          <p:nvPr/>
        </p:nvSpPr>
        <p:spPr>
          <a:xfrm rot="18753335">
            <a:off x="10268969" y="-636273"/>
            <a:ext cx="7814664" cy="7819658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32226" y="478521"/>
            <a:ext cx="372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26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ea typeface="+mj-ea"/>
                <a:cs typeface="+mn-ea"/>
                <a:sym typeface="HarmonyOS Sans SC" panose="00000500000000000000" charset="-122"/>
              </a:rPr>
              <a:t>项目概述</a:t>
            </a: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917845" y="1118780"/>
            <a:ext cx="35540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>
            <a:off x="1029018" y="1120775"/>
            <a:ext cx="10210800" cy="0"/>
          </a:xfrm>
          <a:prstGeom prst="line">
            <a:avLst/>
          </a:prstGeom>
          <a:ln>
            <a:solidFill>
              <a:schemeClr val="bg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899481" y="4044775"/>
            <a:ext cx="34036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图表 42"/>
          <p:cNvGraphicFramePr/>
          <p:nvPr/>
        </p:nvGraphicFramePr>
        <p:xfrm>
          <a:off x="1083973" y="5094823"/>
          <a:ext cx="11756595" cy="1263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307AE394-7E40-2134-AD1B-06107F3FD5E5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096000" y="1288463"/>
            <a:ext cx="5007742" cy="5005626"/>
            <a:chOff x="3592128" y="1126358"/>
            <a:chExt cx="5007742" cy="5005626"/>
          </a:xfrm>
        </p:grpSpPr>
        <p:grpSp>
          <p:nvGrpSpPr>
            <p:cNvPr id="107" name="组合 106">
              <a:extLst>
                <a:ext uri="{FF2B5EF4-FFF2-40B4-BE49-F238E27FC236}">
                  <a16:creationId xmlns:a16="http://schemas.microsoft.com/office/drawing/2014/main" id="{ACAE7D3C-8900-645B-1DEF-852804D3293F}"/>
                </a:ext>
              </a:extLst>
            </p:cNvPr>
            <p:cNvGrpSpPr/>
            <p:nvPr/>
          </p:nvGrpSpPr>
          <p:grpSpPr>
            <a:xfrm>
              <a:off x="5603810" y="3138040"/>
              <a:ext cx="984380" cy="984380"/>
              <a:chOff x="5603810" y="3138040"/>
              <a:chExt cx="984380" cy="984380"/>
            </a:xfrm>
          </p:grpSpPr>
          <p:sp>
            <p:nvSpPr>
              <p:cNvPr id="138" name="0">
                <a:extLst>
                  <a:ext uri="{FF2B5EF4-FFF2-40B4-BE49-F238E27FC236}">
                    <a16:creationId xmlns:a16="http://schemas.microsoft.com/office/drawing/2014/main" id="{3F2360EC-D26E-DC2C-19AF-86CD42AC4C30}"/>
                  </a:ext>
                </a:extLst>
              </p:cNvPr>
              <p:cNvSpPr/>
              <p:nvPr/>
            </p:nvSpPr>
            <p:spPr>
              <a:xfrm>
                <a:off x="5603810" y="3138040"/>
                <a:ext cx="984380" cy="984380"/>
              </a:xfrm>
              <a:custGeom>
                <a:avLst/>
                <a:gdLst>
                  <a:gd name="connsiteX0" fmla="*/ 441434 w 882868"/>
                  <a:gd name="connsiteY0" fmla="*/ 0 h 882868"/>
                  <a:gd name="connsiteX1" fmla="*/ 882868 w 882868"/>
                  <a:gd name="connsiteY1" fmla="*/ 441434 h 882868"/>
                  <a:gd name="connsiteX2" fmla="*/ 441434 w 882868"/>
                  <a:gd name="connsiteY2" fmla="*/ 882868 h 882868"/>
                  <a:gd name="connsiteX3" fmla="*/ 0 w 882868"/>
                  <a:gd name="connsiteY3" fmla="*/ 441434 h 882868"/>
                  <a:gd name="connsiteX4" fmla="*/ 441434 w 882868"/>
                  <a:gd name="connsiteY4" fmla="*/ 0 h 882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868" h="882868">
                    <a:moveTo>
                      <a:pt x="441434" y="0"/>
                    </a:moveTo>
                    <a:cubicBezTo>
                      <a:pt x="685231" y="0"/>
                      <a:pt x="882868" y="197637"/>
                      <a:pt x="882868" y="441434"/>
                    </a:cubicBezTo>
                    <a:cubicBezTo>
                      <a:pt x="882868" y="685231"/>
                      <a:pt x="685231" y="882868"/>
                      <a:pt x="441434" y="882868"/>
                    </a:cubicBezTo>
                    <a:cubicBezTo>
                      <a:pt x="197637" y="882868"/>
                      <a:pt x="0" y="685231"/>
                      <a:pt x="0" y="441434"/>
                    </a:cubicBezTo>
                    <a:cubicBezTo>
                      <a:pt x="0" y="197637"/>
                      <a:pt x="197637" y="0"/>
                      <a:pt x="44143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innerShdw blurRad="177800">
                  <a:schemeClr val="accent2">
                    <a:lumMod val="50000"/>
                    <a:alpha val="61000"/>
                  </a:scheme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39" name="0">
                <a:extLst>
                  <a:ext uri="{FF2B5EF4-FFF2-40B4-BE49-F238E27FC236}">
                    <a16:creationId xmlns:a16="http://schemas.microsoft.com/office/drawing/2014/main" id="{1A27E7CB-DF77-B343-6A27-8F5FE4019A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871796" y="3406382"/>
                <a:ext cx="443294" cy="443294"/>
              </a:xfrm>
              <a:prstGeom prst="rect">
                <a:avLst/>
              </a:prstGeom>
            </p:spPr>
          </p:pic>
        </p:grpSp>
        <p:grpSp>
          <p:nvGrpSpPr>
            <p:cNvPr id="108" name="组合 107">
              <a:extLst>
                <a:ext uri="{FF2B5EF4-FFF2-40B4-BE49-F238E27FC236}">
                  <a16:creationId xmlns:a16="http://schemas.microsoft.com/office/drawing/2014/main" id="{C979110F-BB26-E2AE-8CD4-6E3A4B097A7D}"/>
                </a:ext>
              </a:extLst>
            </p:cNvPr>
            <p:cNvGrpSpPr/>
            <p:nvPr/>
          </p:nvGrpSpPr>
          <p:grpSpPr>
            <a:xfrm>
              <a:off x="4659295" y="1126358"/>
              <a:ext cx="2873409" cy="2089611"/>
              <a:chOff x="4659295" y="1126358"/>
              <a:chExt cx="2873409" cy="2089611"/>
            </a:xfrm>
          </p:grpSpPr>
          <p:sp>
            <p:nvSpPr>
              <p:cNvPr id="133" name="1">
                <a:extLst>
                  <a:ext uri="{FF2B5EF4-FFF2-40B4-BE49-F238E27FC236}">
                    <a16:creationId xmlns:a16="http://schemas.microsoft.com/office/drawing/2014/main" id="{5DBB3E31-67E6-FF83-2D56-39E09F793D07}"/>
                  </a:ext>
                </a:extLst>
              </p:cNvPr>
              <p:cNvSpPr/>
              <p:nvPr/>
            </p:nvSpPr>
            <p:spPr>
              <a:xfrm>
                <a:off x="4659295" y="1126358"/>
                <a:ext cx="2873409" cy="1655277"/>
              </a:xfrm>
              <a:custGeom>
                <a:avLst/>
                <a:gdLst>
                  <a:gd name="connsiteX0" fmla="*/ 1436704 w 2873409"/>
                  <a:gd name="connsiteY0" fmla="*/ 0 h 1655277"/>
                  <a:gd name="connsiteX1" fmla="*/ 2836642 w 2873409"/>
                  <a:gd name="connsiteY1" fmla="*/ 427622 h 1655277"/>
                  <a:gd name="connsiteX2" fmla="*/ 2873409 w 2873409"/>
                  <a:gd name="connsiteY2" fmla="*/ 455115 h 1655277"/>
                  <a:gd name="connsiteX3" fmla="*/ 2001440 w 2873409"/>
                  <a:gd name="connsiteY3" fmla="*/ 1655277 h 1655277"/>
                  <a:gd name="connsiteX4" fmla="*/ 1922660 w 2873409"/>
                  <a:gd name="connsiteY4" fmla="*/ 1607417 h 1655277"/>
                  <a:gd name="connsiteX5" fmla="*/ 1436704 w 2873409"/>
                  <a:gd name="connsiteY5" fmla="*/ 1484368 h 1655277"/>
                  <a:gd name="connsiteX6" fmla="*/ 950749 w 2873409"/>
                  <a:gd name="connsiteY6" fmla="*/ 1607417 h 1655277"/>
                  <a:gd name="connsiteX7" fmla="*/ 871969 w 2873409"/>
                  <a:gd name="connsiteY7" fmla="*/ 1655277 h 1655277"/>
                  <a:gd name="connsiteX8" fmla="*/ 0 w 2873409"/>
                  <a:gd name="connsiteY8" fmla="*/ 455115 h 1655277"/>
                  <a:gd name="connsiteX9" fmla="*/ 36766 w 2873409"/>
                  <a:gd name="connsiteY9" fmla="*/ 427622 h 1655277"/>
                  <a:gd name="connsiteX10" fmla="*/ 1436704 w 2873409"/>
                  <a:gd name="connsiteY10" fmla="*/ 0 h 1655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73409" h="1655277">
                    <a:moveTo>
                      <a:pt x="1436704" y="0"/>
                    </a:moveTo>
                    <a:cubicBezTo>
                      <a:pt x="1955273" y="0"/>
                      <a:pt x="2437022" y="157644"/>
                      <a:pt x="2836642" y="427622"/>
                    </a:cubicBezTo>
                    <a:lnTo>
                      <a:pt x="2873409" y="455115"/>
                    </a:lnTo>
                    <a:lnTo>
                      <a:pt x="2001440" y="1655277"/>
                    </a:lnTo>
                    <a:lnTo>
                      <a:pt x="1922660" y="1607417"/>
                    </a:lnTo>
                    <a:cubicBezTo>
                      <a:pt x="1778203" y="1528943"/>
                      <a:pt x="1612659" y="1484368"/>
                      <a:pt x="1436704" y="1484368"/>
                    </a:cubicBezTo>
                    <a:cubicBezTo>
                      <a:pt x="1260749" y="1484368"/>
                      <a:pt x="1095205" y="1528943"/>
                      <a:pt x="950749" y="1607417"/>
                    </a:cubicBezTo>
                    <a:lnTo>
                      <a:pt x="871969" y="1655277"/>
                    </a:lnTo>
                    <a:lnTo>
                      <a:pt x="0" y="455115"/>
                    </a:lnTo>
                    <a:lnTo>
                      <a:pt x="36766" y="427622"/>
                    </a:lnTo>
                    <a:cubicBezTo>
                      <a:pt x="436387" y="157644"/>
                      <a:pt x="918136" y="0"/>
                      <a:pt x="143670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Index-1">
                <a:extLst>
                  <a:ext uri="{FF2B5EF4-FFF2-40B4-BE49-F238E27FC236}">
                    <a16:creationId xmlns:a16="http://schemas.microsoft.com/office/drawing/2014/main" id="{17BFED97-6DA8-9248-B540-FD818AD9A14A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5535956" y="2694810"/>
                <a:ext cx="1036946" cy="521159"/>
              </a:xfrm>
              <a:custGeom>
                <a:avLst/>
                <a:gdLst>
                  <a:gd name="connsiteX0" fmla="*/ 560044 w 1036946"/>
                  <a:gd name="connsiteY0" fmla="*/ 0 h 521159"/>
                  <a:gd name="connsiteX1" fmla="*/ 1005922 w 1036946"/>
                  <a:gd name="connsiteY1" fmla="*/ 112900 h 521159"/>
                  <a:gd name="connsiteX2" fmla="*/ 1036946 w 1036946"/>
                  <a:gd name="connsiteY2" fmla="*/ 131748 h 521159"/>
                  <a:gd name="connsiteX3" fmla="*/ 996764 w 1036946"/>
                  <a:gd name="connsiteY3" fmla="*/ 388504 h 521159"/>
                  <a:gd name="connsiteX4" fmla="*/ 802625 w 1036946"/>
                  <a:gd name="connsiteY4" fmla="*/ 495651 h 521159"/>
                  <a:gd name="connsiteX5" fmla="*/ 756417 w 1036946"/>
                  <a:gd name="connsiteY5" fmla="*/ 470570 h 521159"/>
                  <a:gd name="connsiteX6" fmla="*/ 560044 w 1036946"/>
                  <a:gd name="connsiteY6" fmla="*/ 430924 h 521159"/>
                  <a:gd name="connsiteX7" fmla="*/ 277975 w 1036946"/>
                  <a:gd name="connsiteY7" fmla="*/ 517084 h 521159"/>
                  <a:gd name="connsiteX8" fmla="*/ 273037 w 1036946"/>
                  <a:gd name="connsiteY8" fmla="*/ 521159 h 521159"/>
                  <a:gd name="connsiteX9" fmla="*/ 232009 w 1036946"/>
                  <a:gd name="connsiteY9" fmla="*/ 307995 h 521159"/>
                  <a:gd name="connsiteX10" fmla="*/ 0 w 1036946"/>
                  <a:gd name="connsiteY10" fmla="*/ 190317 h 521159"/>
                  <a:gd name="connsiteX11" fmla="*/ 37041 w 1036946"/>
                  <a:gd name="connsiteY11" fmla="*/ 159755 h 521159"/>
                  <a:gd name="connsiteX12" fmla="*/ 560044 w 1036946"/>
                  <a:gd name="connsiteY12" fmla="*/ 0 h 521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6946" h="521159">
                    <a:moveTo>
                      <a:pt x="560044" y="0"/>
                    </a:moveTo>
                    <a:cubicBezTo>
                      <a:pt x="721488" y="0"/>
                      <a:pt x="873379" y="40899"/>
                      <a:pt x="1005922" y="112900"/>
                    </a:cubicBezTo>
                    <a:lnTo>
                      <a:pt x="1036946" y="131748"/>
                    </a:lnTo>
                    <a:lnTo>
                      <a:pt x="996764" y="388504"/>
                    </a:lnTo>
                    <a:lnTo>
                      <a:pt x="802625" y="495651"/>
                    </a:lnTo>
                    <a:lnTo>
                      <a:pt x="756417" y="470570"/>
                    </a:lnTo>
                    <a:cubicBezTo>
                      <a:pt x="696060" y="445041"/>
                      <a:pt x="629701" y="430924"/>
                      <a:pt x="560044" y="430924"/>
                    </a:cubicBezTo>
                    <a:cubicBezTo>
                      <a:pt x="455560" y="430924"/>
                      <a:pt x="358493" y="462687"/>
                      <a:pt x="277975" y="517084"/>
                    </a:cubicBezTo>
                    <a:lnTo>
                      <a:pt x="273037" y="521159"/>
                    </a:lnTo>
                    <a:lnTo>
                      <a:pt x="232009" y="307995"/>
                    </a:lnTo>
                    <a:lnTo>
                      <a:pt x="0" y="190317"/>
                    </a:lnTo>
                    <a:lnTo>
                      <a:pt x="37041" y="159755"/>
                    </a:lnTo>
                    <a:cubicBezTo>
                      <a:pt x="186336" y="58894"/>
                      <a:pt x="366312" y="0"/>
                      <a:pt x="560044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08000" tIns="0" rIns="0" bIns="0" rtlCol="0" anchor="ctr">
                <a:noAutofit/>
              </a:bodyPr>
              <a:lstStyle/>
              <a:p>
                <a:pPr algn="ctr"/>
                <a:r>
                  <a:rPr lang="en-US" altLang="zh-CN" dirty="0"/>
                  <a:t>1</a:t>
                </a:r>
                <a:endParaRPr lang="zh-CN" altLang="en-US" dirty="0"/>
              </a:p>
            </p:txBody>
          </p:sp>
          <p:pic>
            <p:nvPicPr>
              <p:cNvPr id="135" name="1" descr="一个箭头">
                <a:extLst>
                  <a:ext uri="{FF2B5EF4-FFF2-40B4-BE49-F238E27FC236}">
                    <a16:creationId xmlns:a16="http://schemas.microsoft.com/office/drawing/2014/main" id="{1264FBCB-4EFA-DA07-ED59-D8684A6833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5914188" y="1310524"/>
                <a:ext cx="349452" cy="349446"/>
              </a:xfrm>
              <a:prstGeom prst="rect">
                <a:avLst/>
              </a:prstGeom>
            </p:spPr>
          </p:pic>
          <p:sp>
            <p:nvSpPr>
              <p:cNvPr id="137" name="Title-1">
                <a:extLst>
                  <a:ext uri="{FF2B5EF4-FFF2-40B4-BE49-F238E27FC236}">
                    <a16:creationId xmlns:a16="http://schemas.microsoft.com/office/drawing/2014/main" id="{2A325E01-555A-907E-9497-067C55479611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5561322" y="1689905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chemeClr val="accent1"/>
                    </a:solidFill>
                  </a:rPr>
                  <a:t>图像采集</a:t>
                </a:r>
              </a:p>
            </p:txBody>
          </p:sp>
        </p:grpSp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id="{E09A8397-6FA5-2CD8-8C8B-2BF1AD216C0F}"/>
                </a:ext>
              </a:extLst>
            </p:cNvPr>
            <p:cNvGrpSpPr/>
            <p:nvPr/>
          </p:nvGrpSpPr>
          <p:grpSpPr>
            <a:xfrm>
              <a:off x="6399989" y="1631676"/>
              <a:ext cx="2199881" cy="2732366"/>
              <a:chOff x="6399989" y="1631676"/>
              <a:chExt cx="2199881" cy="2732366"/>
            </a:xfrm>
          </p:grpSpPr>
          <p:sp>
            <p:nvSpPr>
              <p:cNvPr id="128" name="2">
                <a:extLst>
                  <a:ext uri="{FF2B5EF4-FFF2-40B4-BE49-F238E27FC236}">
                    <a16:creationId xmlns:a16="http://schemas.microsoft.com/office/drawing/2014/main" id="{05AC1F69-D883-FFE9-98A0-2E0CCD191AAD}"/>
                  </a:ext>
                </a:extLst>
              </p:cNvPr>
              <p:cNvSpPr/>
              <p:nvPr/>
            </p:nvSpPr>
            <p:spPr>
              <a:xfrm>
                <a:off x="6728219" y="1631676"/>
                <a:ext cx="1871651" cy="2732366"/>
              </a:xfrm>
              <a:custGeom>
                <a:avLst/>
                <a:gdLst>
                  <a:gd name="connsiteX0" fmla="*/ 871620 w 1871651"/>
                  <a:gd name="connsiteY0" fmla="*/ 0 h 2732366"/>
                  <a:gd name="connsiteX1" fmla="*/ 960475 w 1871651"/>
                  <a:gd name="connsiteY1" fmla="*/ 66445 h 2732366"/>
                  <a:gd name="connsiteX2" fmla="*/ 1871651 w 1871651"/>
                  <a:gd name="connsiteY2" fmla="*/ 1998553 h 2732366"/>
                  <a:gd name="connsiteX3" fmla="*/ 1820781 w 1871651"/>
                  <a:gd name="connsiteY3" fmla="*/ 2503171 h 2732366"/>
                  <a:gd name="connsiteX4" fmla="*/ 1761849 w 1871651"/>
                  <a:gd name="connsiteY4" fmla="*/ 2732366 h 2732366"/>
                  <a:gd name="connsiteX5" fmla="*/ 348774 w 1871651"/>
                  <a:gd name="connsiteY5" fmla="*/ 2273230 h 2732366"/>
                  <a:gd name="connsiteX6" fmla="*/ 366571 w 1871651"/>
                  <a:gd name="connsiteY6" fmla="*/ 2204019 h 2732366"/>
                  <a:gd name="connsiteX7" fmla="*/ 387283 w 1871651"/>
                  <a:gd name="connsiteY7" fmla="*/ 1998553 h 2732366"/>
                  <a:gd name="connsiteX8" fmla="*/ 16279 w 1871651"/>
                  <a:gd name="connsiteY8" fmla="*/ 1211855 h 2732366"/>
                  <a:gd name="connsiteX9" fmla="*/ 0 w 1871651"/>
                  <a:gd name="connsiteY9" fmla="*/ 1199682 h 2732366"/>
                  <a:gd name="connsiteX10" fmla="*/ 871620 w 1871651"/>
                  <a:gd name="connsiteY10" fmla="*/ 0 h 273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71651" h="2732366">
                    <a:moveTo>
                      <a:pt x="871620" y="0"/>
                    </a:moveTo>
                    <a:lnTo>
                      <a:pt x="960475" y="66445"/>
                    </a:lnTo>
                    <a:cubicBezTo>
                      <a:pt x="1516953" y="525691"/>
                      <a:pt x="1871651" y="1220700"/>
                      <a:pt x="1871651" y="1998553"/>
                    </a:cubicBezTo>
                    <a:cubicBezTo>
                      <a:pt x="1871651" y="2171409"/>
                      <a:pt x="1854135" y="2340175"/>
                      <a:pt x="1820781" y="2503171"/>
                    </a:cubicBezTo>
                    <a:lnTo>
                      <a:pt x="1761849" y="2732366"/>
                    </a:lnTo>
                    <a:lnTo>
                      <a:pt x="348774" y="2273230"/>
                    </a:lnTo>
                    <a:lnTo>
                      <a:pt x="366571" y="2204019"/>
                    </a:lnTo>
                    <a:cubicBezTo>
                      <a:pt x="380151" y="2137651"/>
                      <a:pt x="387283" y="2068935"/>
                      <a:pt x="387283" y="1998553"/>
                    </a:cubicBezTo>
                    <a:cubicBezTo>
                      <a:pt x="387283" y="1681834"/>
                      <a:pt x="242861" y="1398847"/>
                      <a:pt x="16279" y="1211855"/>
                    </a:cubicBezTo>
                    <a:lnTo>
                      <a:pt x="0" y="1199682"/>
                    </a:lnTo>
                    <a:lnTo>
                      <a:pt x="871620" y="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9" name="Index-2">
                <a:extLst>
                  <a:ext uri="{FF2B5EF4-FFF2-40B4-BE49-F238E27FC236}">
                    <a16:creationId xmlns:a16="http://schemas.microsoft.com/office/drawing/2014/main" id="{689228E0-F562-D2D1-4C07-11685B5A1F66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6399989" y="2865210"/>
                <a:ext cx="631433" cy="1011358"/>
              </a:xfrm>
              <a:custGeom>
                <a:avLst/>
                <a:gdLst>
                  <a:gd name="connsiteX0" fmla="*/ 231918 w 631433"/>
                  <a:gd name="connsiteY0" fmla="*/ 0 h 1011358"/>
                  <a:gd name="connsiteX1" fmla="*/ 357455 w 631433"/>
                  <a:gd name="connsiteY1" fmla="*/ 103578 h 1011358"/>
                  <a:gd name="connsiteX2" fmla="*/ 631433 w 631433"/>
                  <a:gd name="connsiteY2" fmla="*/ 765020 h 1011358"/>
                  <a:gd name="connsiteX3" fmla="*/ 612429 w 631433"/>
                  <a:gd name="connsiteY3" fmla="*/ 953540 h 1011358"/>
                  <a:gd name="connsiteX4" fmla="*/ 608155 w 631433"/>
                  <a:gd name="connsiteY4" fmla="*/ 970163 h 1011358"/>
                  <a:gd name="connsiteX5" fmla="*/ 351113 w 631433"/>
                  <a:gd name="connsiteY5" fmla="*/ 1011358 h 1011358"/>
                  <a:gd name="connsiteX6" fmla="*/ 190802 w 631433"/>
                  <a:gd name="connsiteY6" fmla="*/ 861313 h 1011358"/>
                  <a:gd name="connsiteX7" fmla="*/ 200509 w 631433"/>
                  <a:gd name="connsiteY7" fmla="*/ 765020 h 1011358"/>
                  <a:gd name="connsiteX8" fmla="*/ 52746 w 631433"/>
                  <a:gd name="connsiteY8" fmla="*/ 408287 h 1011358"/>
                  <a:gd name="connsiteX9" fmla="*/ 0 w 631433"/>
                  <a:gd name="connsiteY9" fmla="*/ 364768 h 1011358"/>
                  <a:gd name="connsiteX10" fmla="*/ 191360 w 631433"/>
                  <a:gd name="connsiteY10" fmla="*/ 259155 h 1011358"/>
                  <a:gd name="connsiteX11" fmla="*/ 231918 w 631433"/>
                  <a:gd name="connsiteY11" fmla="*/ 0 h 101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31433" h="1011358">
                    <a:moveTo>
                      <a:pt x="231918" y="0"/>
                    </a:moveTo>
                    <a:lnTo>
                      <a:pt x="357455" y="103578"/>
                    </a:lnTo>
                    <a:cubicBezTo>
                      <a:pt x="526733" y="272855"/>
                      <a:pt x="631433" y="506711"/>
                      <a:pt x="631433" y="765020"/>
                    </a:cubicBezTo>
                    <a:cubicBezTo>
                      <a:pt x="631433" y="829598"/>
                      <a:pt x="624889" y="892646"/>
                      <a:pt x="612429" y="953540"/>
                    </a:cubicBezTo>
                    <a:lnTo>
                      <a:pt x="608155" y="970163"/>
                    </a:lnTo>
                    <a:lnTo>
                      <a:pt x="351113" y="1011358"/>
                    </a:lnTo>
                    <a:lnTo>
                      <a:pt x="190802" y="861313"/>
                    </a:lnTo>
                    <a:lnTo>
                      <a:pt x="200509" y="765020"/>
                    </a:lnTo>
                    <a:cubicBezTo>
                      <a:pt x="200509" y="625707"/>
                      <a:pt x="144042" y="499583"/>
                      <a:pt x="52746" y="408287"/>
                    </a:cubicBezTo>
                    <a:lnTo>
                      <a:pt x="0" y="364768"/>
                    </a:lnTo>
                    <a:lnTo>
                      <a:pt x="191360" y="259155"/>
                    </a:lnTo>
                    <a:lnTo>
                      <a:pt x="231918" y="0"/>
                    </a:lnTo>
                    <a:close/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08000" tIns="108000" rIns="0" bIns="0" rtlCol="0" anchor="ctr">
                <a:noAutofit/>
              </a:bodyPr>
              <a:lstStyle/>
              <a:p>
                <a:pPr algn="ctr"/>
                <a:r>
                  <a:rPr lang="en-US" altLang="zh-CN" dirty="0"/>
                  <a:t>2</a:t>
                </a:r>
                <a:endParaRPr lang="zh-CN" altLang="en-US" dirty="0"/>
              </a:p>
            </p:txBody>
          </p:sp>
          <p:pic>
            <p:nvPicPr>
              <p:cNvPr id="130" name="2" descr="线条">
                <a:extLst>
                  <a:ext uri="{FF2B5EF4-FFF2-40B4-BE49-F238E27FC236}">
                    <a16:creationId xmlns:a16="http://schemas.microsoft.com/office/drawing/2014/main" id="{AA68389B-3FCA-635F-90E7-E2E043FB5E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7577296" y="2426932"/>
                <a:ext cx="381194" cy="381194"/>
              </a:xfrm>
              <a:prstGeom prst="rect">
                <a:avLst/>
              </a:prstGeom>
            </p:spPr>
          </p:pic>
          <p:sp>
            <p:nvSpPr>
              <p:cNvPr id="132" name="Title-2">
                <a:extLst>
                  <a:ext uri="{FF2B5EF4-FFF2-40B4-BE49-F238E27FC236}">
                    <a16:creationId xmlns:a16="http://schemas.microsoft.com/office/drawing/2014/main" id="{38226E26-7D5C-87BD-FFF1-D495749CB965}"/>
                  </a:ext>
                </a:extLst>
              </p:cNvPr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256699" y="2952410"/>
                <a:ext cx="1107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chemeClr val="accent2"/>
                    </a:solidFill>
                  </a:rPr>
                  <a:t>智能检测</a:t>
                </a:r>
              </a:p>
            </p:txBody>
          </p:sp>
        </p:grpSp>
        <p:grpSp>
          <p:nvGrpSpPr>
            <p:cNvPr id="110" name="组合 109">
              <a:extLst>
                <a:ext uri="{FF2B5EF4-FFF2-40B4-BE49-F238E27FC236}">
                  <a16:creationId xmlns:a16="http://schemas.microsoft.com/office/drawing/2014/main" id="{C193BE0E-2B50-5FC9-381C-3B69C9C2A658}"/>
                </a:ext>
              </a:extLst>
            </p:cNvPr>
            <p:cNvGrpSpPr/>
            <p:nvPr/>
          </p:nvGrpSpPr>
          <p:grpSpPr>
            <a:xfrm>
              <a:off x="3592128" y="1631676"/>
              <a:ext cx="2160385" cy="2732367"/>
              <a:chOff x="3592128" y="1631676"/>
              <a:chExt cx="2160385" cy="2732367"/>
            </a:xfrm>
          </p:grpSpPr>
          <p:sp>
            <p:nvSpPr>
              <p:cNvPr id="123" name="5">
                <a:extLst>
                  <a:ext uri="{FF2B5EF4-FFF2-40B4-BE49-F238E27FC236}">
                    <a16:creationId xmlns:a16="http://schemas.microsoft.com/office/drawing/2014/main" id="{45EC4EE1-0B3E-A0F2-D99D-FD75C3DC6197}"/>
                  </a:ext>
                </a:extLst>
              </p:cNvPr>
              <p:cNvSpPr/>
              <p:nvPr/>
            </p:nvSpPr>
            <p:spPr>
              <a:xfrm>
                <a:off x="3592128" y="1631676"/>
                <a:ext cx="1871652" cy="2732367"/>
              </a:xfrm>
              <a:custGeom>
                <a:avLst/>
                <a:gdLst>
                  <a:gd name="connsiteX0" fmla="*/ 1000032 w 1871652"/>
                  <a:gd name="connsiteY0" fmla="*/ 0 h 2732367"/>
                  <a:gd name="connsiteX1" fmla="*/ 1871652 w 1871652"/>
                  <a:gd name="connsiteY1" fmla="*/ 1199682 h 2732367"/>
                  <a:gd name="connsiteX2" fmla="*/ 1855373 w 1871652"/>
                  <a:gd name="connsiteY2" fmla="*/ 1211855 h 2732367"/>
                  <a:gd name="connsiteX3" fmla="*/ 1484368 w 1871652"/>
                  <a:gd name="connsiteY3" fmla="*/ 1998553 h 2732367"/>
                  <a:gd name="connsiteX4" fmla="*/ 1505081 w 1871652"/>
                  <a:gd name="connsiteY4" fmla="*/ 2204019 h 2732367"/>
                  <a:gd name="connsiteX5" fmla="*/ 1522877 w 1871652"/>
                  <a:gd name="connsiteY5" fmla="*/ 2273231 h 2732367"/>
                  <a:gd name="connsiteX6" fmla="*/ 109802 w 1871652"/>
                  <a:gd name="connsiteY6" fmla="*/ 2732367 h 2732367"/>
                  <a:gd name="connsiteX7" fmla="*/ 50870 w 1871652"/>
                  <a:gd name="connsiteY7" fmla="*/ 2503171 h 2732367"/>
                  <a:gd name="connsiteX8" fmla="*/ 0 w 1871652"/>
                  <a:gd name="connsiteY8" fmla="*/ 1998553 h 2732367"/>
                  <a:gd name="connsiteX9" fmla="*/ 911177 w 1871652"/>
                  <a:gd name="connsiteY9" fmla="*/ 66445 h 2732367"/>
                  <a:gd name="connsiteX10" fmla="*/ 1000032 w 1871652"/>
                  <a:gd name="connsiteY10" fmla="*/ 0 h 2732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71652" h="2732367">
                    <a:moveTo>
                      <a:pt x="1000032" y="0"/>
                    </a:moveTo>
                    <a:lnTo>
                      <a:pt x="1871652" y="1199682"/>
                    </a:lnTo>
                    <a:lnTo>
                      <a:pt x="1855373" y="1211855"/>
                    </a:lnTo>
                    <a:cubicBezTo>
                      <a:pt x="1628791" y="1398847"/>
                      <a:pt x="1484368" y="1681834"/>
                      <a:pt x="1484368" y="1998553"/>
                    </a:cubicBezTo>
                    <a:cubicBezTo>
                      <a:pt x="1484368" y="2068935"/>
                      <a:pt x="1491500" y="2137651"/>
                      <a:pt x="1505081" y="2204019"/>
                    </a:cubicBezTo>
                    <a:lnTo>
                      <a:pt x="1522877" y="2273231"/>
                    </a:lnTo>
                    <a:lnTo>
                      <a:pt x="109802" y="2732367"/>
                    </a:lnTo>
                    <a:lnTo>
                      <a:pt x="50870" y="2503171"/>
                    </a:lnTo>
                    <a:cubicBezTo>
                      <a:pt x="17516" y="2340175"/>
                      <a:pt x="0" y="2171409"/>
                      <a:pt x="0" y="1998553"/>
                    </a:cubicBezTo>
                    <a:cubicBezTo>
                      <a:pt x="0" y="1220700"/>
                      <a:pt x="354698" y="525691"/>
                      <a:pt x="911177" y="66445"/>
                    </a:cubicBezTo>
                    <a:lnTo>
                      <a:pt x="1000032" y="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Index-5">
                <a:extLst>
                  <a:ext uri="{FF2B5EF4-FFF2-40B4-BE49-F238E27FC236}">
                    <a16:creationId xmlns:a16="http://schemas.microsoft.com/office/drawing/2014/main" id="{322092CA-CFB4-BE36-EAC7-80BE43876843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5160580" y="2929756"/>
                <a:ext cx="591933" cy="1004915"/>
              </a:xfrm>
              <a:custGeom>
                <a:avLst/>
                <a:gdLst>
                  <a:gd name="connsiteX0" fmla="*/ 321285 w 591933"/>
                  <a:gd name="connsiteY0" fmla="*/ 0 h 1004915"/>
                  <a:gd name="connsiteX1" fmla="*/ 550226 w 591933"/>
                  <a:gd name="connsiteY1" fmla="*/ 116121 h 1004915"/>
                  <a:gd name="connsiteX2" fmla="*/ 591933 w 591933"/>
                  <a:gd name="connsiteY2" fmla="*/ 332813 h 1004915"/>
                  <a:gd name="connsiteX3" fmla="*/ 578688 w 591933"/>
                  <a:gd name="connsiteY3" fmla="*/ 343741 h 1004915"/>
                  <a:gd name="connsiteX4" fmla="*/ 430924 w 591933"/>
                  <a:gd name="connsiteY4" fmla="*/ 700474 h 1004915"/>
                  <a:gd name="connsiteX5" fmla="*/ 441174 w 591933"/>
                  <a:gd name="connsiteY5" fmla="*/ 802148 h 1004915"/>
                  <a:gd name="connsiteX6" fmla="*/ 454681 w 591933"/>
                  <a:gd name="connsiteY6" fmla="*/ 845659 h 1004915"/>
                  <a:gd name="connsiteX7" fmla="*/ 237336 w 591933"/>
                  <a:gd name="connsiteY7" fmla="*/ 818567 h 1004915"/>
                  <a:gd name="connsiteX8" fmla="*/ 51672 w 591933"/>
                  <a:gd name="connsiteY8" fmla="*/ 1004915 h 1004915"/>
                  <a:gd name="connsiteX9" fmla="*/ 42055 w 591933"/>
                  <a:gd name="connsiteY9" fmla="*/ 978640 h 1004915"/>
                  <a:gd name="connsiteX10" fmla="*/ 0 w 591933"/>
                  <a:gd name="connsiteY10" fmla="*/ 700474 h 1004915"/>
                  <a:gd name="connsiteX11" fmla="*/ 273979 w 591933"/>
                  <a:gd name="connsiteY11" fmla="*/ 39032 h 1004915"/>
                  <a:gd name="connsiteX12" fmla="*/ 321285 w 591933"/>
                  <a:gd name="connsiteY12" fmla="*/ 0 h 100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1933" h="1004915">
                    <a:moveTo>
                      <a:pt x="321285" y="0"/>
                    </a:moveTo>
                    <a:lnTo>
                      <a:pt x="550226" y="116121"/>
                    </a:lnTo>
                    <a:lnTo>
                      <a:pt x="591933" y="332813"/>
                    </a:lnTo>
                    <a:lnTo>
                      <a:pt x="578688" y="343741"/>
                    </a:lnTo>
                    <a:cubicBezTo>
                      <a:pt x="487392" y="435037"/>
                      <a:pt x="430924" y="561161"/>
                      <a:pt x="430924" y="700474"/>
                    </a:cubicBezTo>
                    <a:cubicBezTo>
                      <a:pt x="430924" y="735302"/>
                      <a:pt x="434454" y="769306"/>
                      <a:pt x="441174" y="802148"/>
                    </a:cubicBezTo>
                    <a:lnTo>
                      <a:pt x="454681" y="845659"/>
                    </a:lnTo>
                    <a:lnTo>
                      <a:pt x="237336" y="818567"/>
                    </a:lnTo>
                    <a:lnTo>
                      <a:pt x="51672" y="1004915"/>
                    </a:lnTo>
                    <a:lnTo>
                      <a:pt x="42055" y="978640"/>
                    </a:lnTo>
                    <a:cubicBezTo>
                      <a:pt x="14724" y="890767"/>
                      <a:pt x="0" y="797340"/>
                      <a:pt x="0" y="700474"/>
                    </a:cubicBezTo>
                    <a:cubicBezTo>
                      <a:pt x="0" y="442165"/>
                      <a:pt x="104701" y="208309"/>
                      <a:pt x="273979" y="39032"/>
                    </a:cubicBezTo>
                    <a:lnTo>
                      <a:pt x="321285" y="0"/>
                    </a:lnTo>
                    <a:close/>
                  </a:path>
                </a:pathLst>
              </a:custGeom>
              <a:solidFill>
                <a:schemeClr val="accent5">
                  <a:lumMod val="10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72000" bIns="108000" rtlCol="0" anchor="ctr">
                <a:noAutofit/>
              </a:bodyPr>
              <a:lstStyle/>
              <a:p>
                <a:pPr algn="ctr"/>
                <a:r>
                  <a:rPr lang="en-US" altLang="zh-CN" dirty="0"/>
                  <a:t>5</a:t>
                </a:r>
                <a:endParaRPr lang="zh-CN" altLang="en-US" dirty="0"/>
              </a:p>
            </p:txBody>
          </p:sp>
          <p:pic>
            <p:nvPicPr>
              <p:cNvPr id="125" name="5">
                <a:extLst>
                  <a:ext uri="{FF2B5EF4-FFF2-40B4-BE49-F238E27FC236}">
                    <a16:creationId xmlns:a16="http://schemas.microsoft.com/office/drawing/2014/main" id="{23782A53-C400-B918-6C6C-2241AD976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4248218" y="2369263"/>
                <a:ext cx="426188" cy="426188"/>
              </a:xfrm>
              <a:prstGeom prst="rect">
                <a:avLst/>
              </a:prstGeom>
            </p:spPr>
          </p:pic>
          <p:sp>
            <p:nvSpPr>
              <p:cNvPr id="127" name="Title-5">
                <a:extLst>
                  <a:ext uri="{FF2B5EF4-FFF2-40B4-BE49-F238E27FC236}">
                    <a16:creationId xmlns:a16="http://schemas.microsoft.com/office/drawing/2014/main" id="{D8D87B5F-1E8A-A6B6-B65E-226A89BCFFAF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3816514" y="2916867"/>
                <a:ext cx="11079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chemeClr val="accent5"/>
                    </a:solidFill>
                  </a:rPr>
                  <a:t>增量巡练</a:t>
                </a: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84FDBA7D-220F-DADF-D2F1-B5F553FAAA2F}"/>
                </a:ext>
              </a:extLst>
            </p:cNvPr>
            <p:cNvGrpSpPr/>
            <p:nvPr/>
          </p:nvGrpSpPr>
          <p:grpSpPr>
            <a:xfrm>
              <a:off x="6064154" y="3795554"/>
              <a:ext cx="2400361" cy="2331110"/>
              <a:chOff x="6064154" y="3795554"/>
              <a:chExt cx="2400361" cy="2331110"/>
            </a:xfrm>
          </p:grpSpPr>
          <p:sp>
            <p:nvSpPr>
              <p:cNvPr id="118" name="Index-3">
                <a:extLst>
                  <a:ext uri="{FF2B5EF4-FFF2-40B4-BE49-F238E27FC236}">
                    <a16:creationId xmlns:a16="http://schemas.microsoft.com/office/drawing/2014/main" id="{373DA2C7-88E9-C02D-DDA4-53885F1AEAA2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6064154" y="3795554"/>
                <a:ext cx="926533" cy="765713"/>
              </a:xfrm>
              <a:custGeom>
                <a:avLst/>
                <a:gdLst>
                  <a:gd name="connsiteX0" fmla="*/ 506336 w 926533"/>
                  <a:gd name="connsiteY0" fmla="*/ 0 h 765713"/>
                  <a:gd name="connsiteX1" fmla="*/ 666022 w 926533"/>
                  <a:gd name="connsiteY1" fmla="*/ 149460 h 765713"/>
                  <a:gd name="connsiteX2" fmla="*/ 926533 w 926533"/>
                  <a:gd name="connsiteY2" fmla="*/ 107708 h 765713"/>
                  <a:gd name="connsiteX3" fmla="*/ 925213 w 926533"/>
                  <a:gd name="connsiteY3" fmla="*/ 112843 h 765713"/>
                  <a:gd name="connsiteX4" fmla="*/ 127488 w 926533"/>
                  <a:gd name="connsiteY4" fmla="*/ 765269 h 765713"/>
                  <a:gd name="connsiteX5" fmla="*/ 118685 w 926533"/>
                  <a:gd name="connsiteY5" fmla="*/ 765713 h 765713"/>
                  <a:gd name="connsiteX6" fmla="*/ 0 w 926533"/>
                  <a:gd name="connsiteY6" fmla="*/ 533836 h 765713"/>
                  <a:gd name="connsiteX7" fmla="*/ 94152 w 926533"/>
                  <a:gd name="connsiteY7" fmla="*/ 332893 h 765713"/>
                  <a:gd name="connsiteX8" fmla="*/ 133520 w 926533"/>
                  <a:gd name="connsiteY8" fmla="*/ 328925 h 765713"/>
                  <a:gd name="connsiteX9" fmla="*/ 496697 w 926533"/>
                  <a:gd name="connsiteY9" fmla="*/ 31050 h 765713"/>
                  <a:gd name="connsiteX10" fmla="*/ 506336 w 926533"/>
                  <a:gd name="connsiteY10" fmla="*/ 0 h 765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6533" h="765713">
                    <a:moveTo>
                      <a:pt x="506336" y="0"/>
                    </a:moveTo>
                    <a:lnTo>
                      <a:pt x="666022" y="149460"/>
                    </a:lnTo>
                    <a:lnTo>
                      <a:pt x="926533" y="107708"/>
                    </a:lnTo>
                    <a:lnTo>
                      <a:pt x="925213" y="112843"/>
                    </a:lnTo>
                    <a:cubicBezTo>
                      <a:pt x="815888" y="464333"/>
                      <a:pt x="504841" y="726946"/>
                      <a:pt x="127488" y="765269"/>
                    </a:cubicBezTo>
                    <a:lnTo>
                      <a:pt x="118685" y="765713"/>
                    </a:lnTo>
                    <a:lnTo>
                      <a:pt x="0" y="533836"/>
                    </a:lnTo>
                    <a:lnTo>
                      <a:pt x="94152" y="332893"/>
                    </a:lnTo>
                    <a:lnTo>
                      <a:pt x="133520" y="328925"/>
                    </a:lnTo>
                    <a:cubicBezTo>
                      <a:pt x="297728" y="295323"/>
                      <a:pt x="432875" y="181943"/>
                      <a:pt x="496697" y="31050"/>
                    </a:cubicBezTo>
                    <a:lnTo>
                      <a:pt x="506336" y="0"/>
                    </a:lnTo>
                    <a:close/>
                  </a:path>
                </a:pathLst>
              </a:custGeom>
              <a:solidFill>
                <a:schemeClr val="accent3">
                  <a:lumMod val="10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r>
                  <a:rPr lang="en-US" altLang="zh-CN" dirty="0"/>
                  <a:t>3</a:t>
                </a:r>
                <a:endParaRPr lang="zh-CN" altLang="en-US" dirty="0"/>
              </a:p>
            </p:txBody>
          </p:sp>
          <p:sp>
            <p:nvSpPr>
              <p:cNvPr id="119" name="3">
                <a:extLst>
                  <a:ext uri="{FF2B5EF4-FFF2-40B4-BE49-F238E27FC236}">
                    <a16:creationId xmlns:a16="http://schemas.microsoft.com/office/drawing/2014/main" id="{4FA9F88B-E58B-9817-AD70-CF4E3B7402F4}"/>
                  </a:ext>
                </a:extLst>
              </p:cNvPr>
              <p:cNvSpPr/>
              <p:nvPr/>
            </p:nvSpPr>
            <p:spPr>
              <a:xfrm>
                <a:off x="6140140" y="3979256"/>
                <a:ext cx="2324375" cy="2147408"/>
              </a:xfrm>
              <a:custGeom>
                <a:avLst/>
                <a:gdLst>
                  <a:gd name="connsiteX0" fmla="*/ 913025 w 2324375"/>
                  <a:gd name="connsiteY0" fmla="*/ 0 h 2147408"/>
                  <a:gd name="connsiteX1" fmla="*/ 2324375 w 2324375"/>
                  <a:gd name="connsiteY1" fmla="*/ 458575 h 2147408"/>
                  <a:gd name="connsiteX2" fmla="*/ 2265192 w 2324375"/>
                  <a:gd name="connsiteY2" fmla="*/ 620273 h 2147408"/>
                  <a:gd name="connsiteX3" fmla="*/ 214095 w 2324375"/>
                  <a:gd name="connsiteY3" fmla="*/ 2136597 h 2147408"/>
                  <a:gd name="connsiteX4" fmla="*/ 0 w 2324375"/>
                  <a:gd name="connsiteY4" fmla="*/ 2147408 h 2147408"/>
                  <a:gd name="connsiteX5" fmla="*/ 0 w 2324375"/>
                  <a:gd name="connsiteY5" fmla="*/ 663040 h 2147408"/>
                  <a:gd name="connsiteX6" fmla="*/ 62327 w 2324375"/>
                  <a:gd name="connsiteY6" fmla="*/ 659893 h 2147408"/>
                  <a:gd name="connsiteX7" fmla="*/ 897474 w 2324375"/>
                  <a:gd name="connsiteY7" fmla="*/ 42490 h 2147408"/>
                  <a:gd name="connsiteX8" fmla="*/ 913025 w 2324375"/>
                  <a:gd name="connsiteY8" fmla="*/ 0 h 21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4375" h="2147408">
                    <a:moveTo>
                      <a:pt x="913025" y="0"/>
                    </a:moveTo>
                    <a:lnTo>
                      <a:pt x="2324375" y="458575"/>
                    </a:lnTo>
                    <a:lnTo>
                      <a:pt x="2265192" y="620273"/>
                    </a:lnTo>
                    <a:cubicBezTo>
                      <a:pt x="1916760" y="1444060"/>
                      <a:pt x="1139996" y="2042567"/>
                      <a:pt x="214095" y="2136597"/>
                    </a:cubicBezTo>
                    <a:lnTo>
                      <a:pt x="0" y="2147408"/>
                    </a:lnTo>
                    <a:lnTo>
                      <a:pt x="0" y="663040"/>
                    </a:lnTo>
                    <a:lnTo>
                      <a:pt x="62327" y="659893"/>
                    </a:lnTo>
                    <a:cubicBezTo>
                      <a:pt x="439326" y="621606"/>
                      <a:pt x="755602" y="377912"/>
                      <a:pt x="897474" y="42490"/>
                    </a:cubicBezTo>
                    <a:lnTo>
                      <a:pt x="913025" y="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120" name="3">
                <a:extLst>
                  <a:ext uri="{FF2B5EF4-FFF2-40B4-BE49-F238E27FC236}">
                    <a16:creationId xmlns:a16="http://schemas.microsoft.com/office/drawing/2014/main" id="{99D64F12-0EE8-71E4-60E8-0334C38895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6986228" y="4541777"/>
                <a:ext cx="322418" cy="322418"/>
              </a:xfrm>
              <a:prstGeom prst="rect">
                <a:avLst/>
              </a:prstGeom>
            </p:spPr>
          </p:pic>
          <p:sp>
            <p:nvSpPr>
              <p:cNvPr id="122" name="Title-3">
                <a:extLst>
                  <a:ext uri="{FF2B5EF4-FFF2-40B4-BE49-F238E27FC236}">
                    <a16:creationId xmlns:a16="http://schemas.microsoft.com/office/drawing/2014/main" id="{33F1DA9B-5C8B-E809-DA11-25340DA409CD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6616675" y="5021834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chemeClr val="accent3"/>
                    </a:solidFill>
                  </a:rPr>
                  <a:t>日志追溯</a:t>
                </a:r>
              </a:p>
            </p:txBody>
          </p:sp>
        </p:grpSp>
        <p:grpSp>
          <p:nvGrpSpPr>
            <p:cNvPr id="112" name="组合 111">
              <a:extLst>
                <a:ext uri="{FF2B5EF4-FFF2-40B4-BE49-F238E27FC236}">
                  <a16:creationId xmlns:a16="http://schemas.microsoft.com/office/drawing/2014/main" id="{BE043AFC-6D11-9A37-8668-3DA267C790CC}"/>
                </a:ext>
              </a:extLst>
            </p:cNvPr>
            <p:cNvGrpSpPr/>
            <p:nvPr/>
          </p:nvGrpSpPr>
          <p:grpSpPr>
            <a:xfrm>
              <a:off x="3762323" y="3815995"/>
              <a:ext cx="2350135" cy="2315989"/>
              <a:chOff x="3762323" y="3815995"/>
              <a:chExt cx="2350135" cy="2315989"/>
            </a:xfrm>
          </p:grpSpPr>
          <p:sp>
            <p:nvSpPr>
              <p:cNvPr id="113" name="Index-4">
                <a:extLst>
                  <a:ext uri="{FF2B5EF4-FFF2-40B4-BE49-F238E27FC236}">
                    <a16:creationId xmlns:a16="http://schemas.microsoft.com/office/drawing/2014/main" id="{CE1557BD-E528-6278-2F74-1FE77D9A0CCE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5237167" y="3815995"/>
                <a:ext cx="875291" cy="749656"/>
              </a:xfrm>
              <a:custGeom>
                <a:avLst/>
                <a:gdLst>
                  <a:gd name="connsiteX0" fmla="*/ 184051 w 875291"/>
                  <a:gd name="connsiteY0" fmla="*/ 0 h 749656"/>
                  <a:gd name="connsiteX1" fmla="*/ 403042 w 875291"/>
                  <a:gd name="connsiteY1" fmla="*/ 27298 h 749656"/>
                  <a:gd name="connsiteX2" fmla="*/ 440497 w 875291"/>
                  <a:gd name="connsiteY2" fmla="*/ 96304 h 749656"/>
                  <a:gd name="connsiteX3" fmla="*/ 757161 w 875291"/>
                  <a:gd name="connsiteY3" fmla="*/ 308483 h 749656"/>
                  <a:gd name="connsiteX4" fmla="*/ 847745 w 875291"/>
                  <a:gd name="connsiteY4" fmla="*/ 317614 h 749656"/>
                  <a:gd name="connsiteX5" fmla="*/ 755427 w 875291"/>
                  <a:gd name="connsiteY5" fmla="*/ 514643 h 749656"/>
                  <a:gd name="connsiteX6" fmla="*/ 875291 w 875291"/>
                  <a:gd name="connsiteY6" fmla="*/ 748825 h 749656"/>
                  <a:gd name="connsiteX7" fmla="*/ 858834 w 875291"/>
                  <a:gd name="connsiteY7" fmla="*/ 749656 h 749656"/>
                  <a:gd name="connsiteX8" fmla="*/ 36313 w 875291"/>
                  <a:gd name="connsiteY8" fmla="*/ 260112 h 749656"/>
                  <a:gd name="connsiteX9" fmla="*/ 0 w 875291"/>
                  <a:gd name="connsiteY9" fmla="*/ 184729 h 749656"/>
                  <a:gd name="connsiteX10" fmla="*/ 184051 w 875291"/>
                  <a:gd name="connsiteY10" fmla="*/ 0 h 749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75291" h="749656">
                    <a:moveTo>
                      <a:pt x="184051" y="0"/>
                    </a:moveTo>
                    <a:lnTo>
                      <a:pt x="403042" y="27298"/>
                    </a:lnTo>
                    <a:lnTo>
                      <a:pt x="440497" y="96304"/>
                    </a:lnTo>
                    <a:cubicBezTo>
                      <a:pt x="513027" y="203662"/>
                      <a:pt x="625794" y="281601"/>
                      <a:pt x="757161" y="308483"/>
                    </a:cubicBezTo>
                    <a:lnTo>
                      <a:pt x="847745" y="317614"/>
                    </a:lnTo>
                    <a:lnTo>
                      <a:pt x="755427" y="514643"/>
                    </a:lnTo>
                    <a:lnTo>
                      <a:pt x="875291" y="748825"/>
                    </a:lnTo>
                    <a:lnTo>
                      <a:pt x="858834" y="749656"/>
                    </a:lnTo>
                    <a:cubicBezTo>
                      <a:pt x="503659" y="749656"/>
                      <a:pt x="194717" y="551707"/>
                      <a:pt x="36313" y="260112"/>
                    </a:cubicBezTo>
                    <a:lnTo>
                      <a:pt x="0" y="184729"/>
                    </a:lnTo>
                    <a:lnTo>
                      <a:pt x="184051" y="0"/>
                    </a:lnTo>
                    <a:close/>
                  </a:path>
                </a:pathLst>
              </a:custGeom>
              <a:solidFill>
                <a:schemeClr val="accent4">
                  <a:lumMod val="10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r>
                  <a:rPr lang="en-US" altLang="zh-CN" dirty="0"/>
                  <a:t>4</a:t>
                </a:r>
                <a:endParaRPr lang="zh-CN" altLang="en-US" dirty="0"/>
              </a:p>
            </p:txBody>
          </p:sp>
          <p:sp>
            <p:nvSpPr>
              <p:cNvPr id="114" name="4">
                <a:extLst>
                  <a:ext uri="{FF2B5EF4-FFF2-40B4-BE49-F238E27FC236}">
                    <a16:creationId xmlns:a16="http://schemas.microsoft.com/office/drawing/2014/main" id="{DBC68B66-5311-51F1-3FA5-5D5749E6047F}"/>
                  </a:ext>
                </a:extLst>
              </p:cNvPr>
              <p:cNvSpPr/>
              <p:nvPr/>
            </p:nvSpPr>
            <p:spPr>
              <a:xfrm>
                <a:off x="3762323" y="3984575"/>
                <a:ext cx="2324377" cy="2147409"/>
              </a:xfrm>
              <a:custGeom>
                <a:avLst/>
                <a:gdLst>
                  <a:gd name="connsiteX0" fmla="*/ 1411350 w 2324377"/>
                  <a:gd name="connsiteY0" fmla="*/ 0 h 2147409"/>
                  <a:gd name="connsiteX1" fmla="*/ 1426902 w 2324377"/>
                  <a:gd name="connsiteY1" fmla="*/ 42491 h 2147409"/>
                  <a:gd name="connsiteX2" fmla="*/ 2262049 w 2324377"/>
                  <a:gd name="connsiteY2" fmla="*/ 659894 h 2147409"/>
                  <a:gd name="connsiteX3" fmla="*/ 2324377 w 2324377"/>
                  <a:gd name="connsiteY3" fmla="*/ 663041 h 2147409"/>
                  <a:gd name="connsiteX4" fmla="*/ 2324377 w 2324377"/>
                  <a:gd name="connsiteY4" fmla="*/ 2147409 h 2147409"/>
                  <a:gd name="connsiteX5" fmla="*/ 2110281 w 2324377"/>
                  <a:gd name="connsiteY5" fmla="*/ 2136598 h 2147409"/>
                  <a:gd name="connsiteX6" fmla="*/ 59183 w 2324377"/>
                  <a:gd name="connsiteY6" fmla="*/ 620274 h 2147409"/>
                  <a:gd name="connsiteX7" fmla="*/ 0 w 2324377"/>
                  <a:gd name="connsiteY7" fmla="*/ 458575 h 2147409"/>
                  <a:gd name="connsiteX8" fmla="*/ 1411350 w 2324377"/>
                  <a:gd name="connsiteY8" fmla="*/ 0 h 214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4377" h="2147409">
                    <a:moveTo>
                      <a:pt x="1411350" y="0"/>
                    </a:moveTo>
                    <a:lnTo>
                      <a:pt x="1426902" y="42491"/>
                    </a:lnTo>
                    <a:cubicBezTo>
                      <a:pt x="1568774" y="377913"/>
                      <a:pt x="1885049" y="621607"/>
                      <a:pt x="2262049" y="659894"/>
                    </a:cubicBezTo>
                    <a:lnTo>
                      <a:pt x="2324377" y="663041"/>
                    </a:lnTo>
                    <a:lnTo>
                      <a:pt x="2324377" y="2147409"/>
                    </a:lnTo>
                    <a:lnTo>
                      <a:pt x="2110281" y="2136598"/>
                    </a:lnTo>
                    <a:cubicBezTo>
                      <a:pt x="1184380" y="2042568"/>
                      <a:pt x="407615" y="1444061"/>
                      <a:pt x="59183" y="620274"/>
                    </a:cubicBezTo>
                    <a:lnTo>
                      <a:pt x="0" y="458575"/>
                    </a:lnTo>
                    <a:lnTo>
                      <a:pt x="14113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115" name="4">
                <a:extLst>
                  <a:ext uri="{FF2B5EF4-FFF2-40B4-BE49-F238E27FC236}">
                    <a16:creationId xmlns:a16="http://schemas.microsoft.com/office/drawing/2014/main" id="{0BC0C0A4-D18B-9FA2-FF06-E42F2CF6DC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4907914" y="4573510"/>
                <a:ext cx="379480" cy="379480"/>
              </a:xfrm>
              <a:prstGeom prst="rect">
                <a:avLst/>
              </a:prstGeom>
            </p:spPr>
          </p:pic>
          <p:sp>
            <p:nvSpPr>
              <p:cNvPr id="117" name="Title-4">
                <a:extLst>
                  <a:ext uri="{FF2B5EF4-FFF2-40B4-BE49-F238E27FC236}">
                    <a16:creationId xmlns:a16="http://schemas.microsoft.com/office/drawing/2014/main" id="{34BD1417-8B59-E654-62A9-00138FA89599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4493498" y="4984718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chemeClr val="accent4"/>
                    </a:solidFill>
                  </a:rPr>
                  <a:t>人工纠错</a:t>
                </a:r>
              </a:p>
            </p:txBody>
          </p:sp>
        </p:grpSp>
      </p:grpSp>
      <p:grpSp>
        <p:nvGrpSpPr>
          <p:cNvPr id="142" name="组合 141">
            <a:extLst>
              <a:ext uri="{FF2B5EF4-FFF2-40B4-BE49-F238E27FC236}">
                <a16:creationId xmlns:a16="http://schemas.microsoft.com/office/drawing/2014/main" id="{ACE77EB4-1549-0915-43C6-CBABC03EC497}"/>
              </a:ext>
            </a:extLst>
          </p:cNvPr>
          <p:cNvGrpSpPr/>
          <p:nvPr/>
        </p:nvGrpSpPr>
        <p:grpSpPr>
          <a:xfrm>
            <a:off x="642733" y="1074019"/>
            <a:ext cx="4839236" cy="5767279"/>
            <a:chOff x="637435" y="1176704"/>
            <a:chExt cx="4839236" cy="5767279"/>
          </a:xfrm>
        </p:grpSpPr>
        <p:sp>
          <p:nvSpPr>
            <p:cNvPr id="21" name="矩形: 圆角 20"/>
            <p:cNvSpPr/>
            <p:nvPr/>
          </p:nvSpPr>
          <p:spPr>
            <a:xfrm>
              <a:off x="655540" y="1176704"/>
              <a:ext cx="4821131" cy="2822657"/>
            </a:xfrm>
            <a:prstGeom prst="roundRect">
              <a:avLst>
                <a:gd name="adj" fmla="val 8892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785162" y="1848803"/>
              <a:ext cx="3944707" cy="1952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50000"/>
                </a:lnSpc>
                <a:defRPr/>
              </a:pPr>
              <a:r>
                <a:rPr lang="zh-CN" altLang="en-US" sz="1400" dirty="0"/>
                <a:t>是面向</a:t>
              </a:r>
              <a:r>
                <a:rPr lang="zh-CN" altLang="en-US" b="1" dirty="0"/>
                <a:t>智慧农业与生鲜供应链</a:t>
              </a:r>
              <a:r>
                <a:rPr lang="zh-CN" altLang="en-US" sz="1400" dirty="0"/>
                <a:t>的香蕉成熟度智能检测项目，基于</a:t>
              </a:r>
              <a:r>
                <a:rPr lang="en-US" altLang="zh-CN" b="1" dirty="0"/>
                <a:t>YOLO</a:t>
              </a:r>
              <a:r>
                <a:rPr lang="zh-CN" altLang="en-US" b="1" dirty="0"/>
                <a:t>模型</a:t>
              </a:r>
              <a:r>
                <a:rPr lang="zh-CN" altLang="en-US" sz="1400" dirty="0"/>
                <a:t>与</a:t>
              </a:r>
              <a:r>
                <a:rPr lang="en-US" altLang="zh-CN" b="1" dirty="0"/>
                <a:t>Django</a:t>
              </a:r>
              <a:r>
                <a:rPr lang="zh-CN" altLang="en-US" sz="1400" dirty="0"/>
                <a:t>搭建，采用</a:t>
              </a:r>
              <a:r>
                <a:rPr lang="zh-CN" altLang="en-US" b="1" dirty="0"/>
                <a:t>人机协同纠偏 </a:t>
              </a:r>
              <a:r>
                <a:rPr lang="en-US" altLang="zh-CN" b="1" dirty="0"/>
                <a:t>+ </a:t>
              </a:r>
              <a:r>
                <a:rPr lang="zh-CN" altLang="en-US" b="1" dirty="0"/>
                <a:t>持续学习</a:t>
              </a:r>
              <a:r>
                <a:rPr lang="zh-CN" altLang="en-US" sz="1400" dirty="0"/>
                <a:t>架构，实现香蕉成熟度（未熟 </a:t>
              </a:r>
              <a:r>
                <a:rPr lang="en-US" altLang="zh-CN" sz="1400" dirty="0"/>
                <a:t>/ </a:t>
              </a:r>
              <a:r>
                <a:rPr lang="zh-CN" altLang="en-US" sz="1400" dirty="0"/>
                <a:t>成熟 </a:t>
              </a:r>
              <a:r>
                <a:rPr lang="en-US" altLang="zh-CN" sz="1400" dirty="0"/>
                <a:t>/ </a:t>
              </a:r>
              <a:r>
                <a:rPr lang="zh-CN" altLang="en-US" sz="1400" dirty="0"/>
                <a:t>过熟 </a:t>
              </a:r>
              <a:r>
                <a:rPr lang="en-US" altLang="zh-CN" sz="1400" dirty="0"/>
                <a:t>/ </a:t>
              </a:r>
              <a:r>
                <a:rPr lang="zh-CN" altLang="en-US" sz="1400" dirty="0"/>
                <a:t>腐烂）的高精度、自适应检测。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HarmonyOS Sans SC" panose="0000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99481" y="1272760"/>
              <a:ext cx="360680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HarmonyOS Sans SC" panose="00000500000000000000" charset="-122"/>
                </a:rPr>
                <a:t>项目介绍</a:t>
              </a:r>
            </a:p>
          </p:txBody>
        </p:sp>
        <p:sp>
          <p:nvSpPr>
            <p:cNvPr id="140" name="矩形: 圆角 139">
              <a:extLst>
                <a:ext uri="{FF2B5EF4-FFF2-40B4-BE49-F238E27FC236}">
                  <a16:creationId xmlns:a16="http://schemas.microsoft.com/office/drawing/2014/main" id="{33F6C00F-EE52-1C09-4D31-E7982BEA7139}"/>
                </a:ext>
              </a:extLst>
            </p:cNvPr>
            <p:cNvSpPr/>
            <p:nvPr/>
          </p:nvSpPr>
          <p:spPr>
            <a:xfrm>
              <a:off x="637435" y="4121326"/>
              <a:ext cx="4821131" cy="2822657"/>
            </a:xfrm>
            <a:prstGeom prst="roundRect">
              <a:avLst>
                <a:gd name="adj" fmla="val 8892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endParaRPr>
            </a:p>
          </p:txBody>
        </p:sp>
        <p:sp>
          <p:nvSpPr>
            <p:cNvPr id="141" name="文本框 140">
              <a:extLst>
                <a:ext uri="{FF2B5EF4-FFF2-40B4-BE49-F238E27FC236}">
                  <a16:creationId xmlns:a16="http://schemas.microsoft.com/office/drawing/2014/main" id="{AD454554-FFEC-EA76-3AD2-B4E6DFC65C50}"/>
                </a:ext>
              </a:extLst>
            </p:cNvPr>
            <p:cNvSpPr txBox="1"/>
            <p:nvPr/>
          </p:nvSpPr>
          <p:spPr>
            <a:xfrm>
              <a:off x="797881" y="4372848"/>
              <a:ext cx="4312445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系统打通</a:t>
              </a:r>
              <a:r>
                <a:rPr lang="zh-CN" altLang="en-US" b="1" dirty="0"/>
                <a:t>图像采集→智能检测→日志追溯→人工纠错→增量训练</a:t>
              </a:r>
              <a:r>
                <a:rPr lang="zh-CN" altLang="en-US" dirty="0"/>
                <a:t>全闭环，支持单图、批量、视频、实时摄像头、移动端多模态检测，解决传统人工与静态 </a:t>
              </a:r>
              <a:r>
                <a:rPr lang="en-US" altLang="zh-CN" dirty="0"/>
                <a:t>AI </a:t>
              </a:r>
              <a:r>
                <a:rPr lang="zh-CN" altLang="en-US" dirty="0"/>
                <a:t>模型的落地难题，为果农、仓储、物流、生鲜企业提供低成本、高鲁棒、越用越准的智能化质检方案。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CB1CD-2CC2-40D9-9BF9-4CE586D8A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任意多边形: 形状 41">
            <a:extLst>
              <a:ext uri="{FF2B5EF4-FFF2-40B4-BE49-F238E27FC236}">
                <a16:creationId xmlns:a16="http://schemas.microsoft.com/office/drawing/2014/main" id="{2A16BD14-5325-A527-E52E-5F914C7280E9}"/>
              </a:ext>
            </a:extLst>
          </p:cNvPr>
          <p:cNvSpPr/>
          <p:nvPr/>
        </p:nvSpPr>
        <p:spPr>
          <a:xfrm rot="2649927">
            <a:off x="10268969" y="-636273"/>
            <a:ext cx="7814664" cy="7819658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12DF265-93EB-428D-C4B3-4C0CF3F4790C}"/>
              </a:ext>
            </a:extLst>
          </p:cNvPr>
          <p:cNvSpPr txBox="1"/>
          <p:nvPr/>
        </p:nvSpPr>
        <p:spPr>
          <a:xfrm>
            <a:off x="832226" y="478521"/>
            <a:ext cx="372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26000">
                      <a:schemeClr val="accent1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ea"/>
                <a:cs typeface="+mn-ea"/>
                <a:sym typeface="HarmonyOS Sans SC" panose="00000500000000000000" charset="-122"/>
              </a:rPr>
              <a:t>项目概述</a:t>
            </a: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EFF1CA75-DD92-C396-70B5-CF0BC59FFCE8}"/>
              </a:ext>
            </a:extLst>
          </p:cNvPr>
          <p:cNvCxnSpPr/>
          <p:nvPr/>
        </p:nvCxnSpPr>
        <p:spPr>
          <a:xfrm>
            <a:off x="917845" y="1118780"/>
            <a:ext cx="35540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5FE59287-2372-AE34-478D-A6C1604021F0}"/>
              </a:ext>
            </a:extLst>
          </p:cNvPr>
          <p:cNvCxnSpPr/>
          <p:nvPr/>
        </p:nvCxnSpPr>
        <p:spPr>
          <a:xfrm>
            <a:off x="1029018" y="1120775"/>
            <a:ext cx="10210800" cy="0"/>
          </a:xfrm>
          <a:prstGeom prst="line">
            <a:avLst/>
          </a:prstGeom>
          <a:ln>
            <a:solidFill>
              <a:schemeClr val="bg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图表 42">
            <a:extLst>
              <a:ext uri="{FF2B5EF4-FFF2-40B4-BE49-F238E27FC236}">
                <a16:creationId xmlns:a16="http://schemas.microsoft.com/office/drawing/2014/main" id="{BE262649-11D8-910D-A5C1-2050A8B93D38}"/>
              </a:ext>
            </a:extLst>
          </p:cNvPr>
          <p:cNvGraphicFramePr/>
          <p:nvPr/>
        </p:nvGraphicFramePr>
        <p:xfrm>
          <a:off x="1083973" y="5094823"/>
          <a:ext cx="11756595" cy="1263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9C663F31-CFF7-19DF-5CFD-956BEC143862}"/>
              </a:ext>
            </a:extLst>
          </p:cNvPr>
          <p:cNvSpPr txBox="1"/>
          <p:nvPr/>
        </p:nvSpPr>
        <p:spPr>
          <a:xfrm>
            <a:off x="917845" y="1174265"/>
            <a:ext cx="372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3200" dirty="0">
                <a:solidFill>
                  <a:schemeClr val="accent1"/>
                </a:solidFill>
                <a:latin typeface="+mj-ea"/>
                <a:cs typeface="HarmonyOS Sans SC" panose="00000500000000000000" charset="-122"/>
              </a:rPr>
              <a:t>项目目标</a:t>
            </a:r>
          </a:p>
        </p:txBody>
      </p:sp>
      <p:grpSp>
        <p:nvGrpSpPr>
          <p:cNvPr id="4" name="组合 20">
            <a:extLst>
              <a:ext uri="{FF2B5EF4-FFF2-40B4-BE49-F238E27FC236}">
                <a16:creationId xmlns:a16="http://schemas.microsoft.com/office/drawing/2014/main" id="{94844B8C-EA39-8E50-5E5F-D4F297CDF928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083973" y="1918154"/>
            <a:ext cx="10170142" cy="4461325"/>
            <a:chOff x="1131205" y="1402446"/>
            <a:chExt cx="9286648" cy="4461325"/>
          </a:xfrm>
        </p:grpSpPr>
        <p:grpSp>
          <p:nvGrpSpPr>
            <p:cNvPr id="5" name="组合 1">
              <a:extLst>
                <a:ext uri="{FF2B5EF4-FFF2-40B4-BE49-F238E27FC236}">
                  <a16:creationId xmlns:a16="http://schemas.microsoft.com/office/drawing/2014/main" id="{8DD1870B-BF18-391C-A3EC-B7297DE10077}"/>
                </a:ext>
              </a:extLst>
            </p:cNvPr>
            <p:cNvGrpSpPr/>
            <p:nvPr/>
          </p:nvGrpSpPr>
          <p:grpSpPr>
            <a:xfrm>
              <a:off x="1131205" y="1402446"/>
              <a:ext cx="1987664" cy="4461325"/>
              <a:chOff x="660400" y="1402446"/>
              <a:chExt cx="1815173" cy="4461325"/>
            </a:xfrm>
          </p:grpSpPr>
          <p:sp>
            <p:nvSpPr>
              <p:cNvPr id="36" name="1">
                <a:extLst>
                  <a:ext uri="{FF2B5EF4-FFF2-40B4-BE49-F238E27FC236}">
                    <a16:creationId xmlns:a16="http://schemas.microsoft.com/office/drawing/2014/main" id="{7EF26AAE-AEB9-D1FD-47E0-FC12D1F95927}"/>
                  </a:ext>
                </a:extLst>
              </p:cNvPr>
              <p:cNvSpPr/>
              <p:nvPr/>
            </p:nvSpPr>
            <p:spPr>
              <a:xfrm>
                <a:off x="680705" y="1402446"/>
                <a:ext cx="1064190" cy="4461325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1">
                <a:extLst>
                  <a:ext uri="{FF2B5EF4-FFF2-40B4-BE49-F238E27FC236}">
                    <a16:creationId xmlns:a16="http://schemas.microsoft.com/office/drawing/2014/main" id="{82347449-F088-D286-CB4E-D3A2DF658DCA}"/>
                  </a:ext>
                </a:extLst>
              </p:cNvPr>
              <p:cNvSpPr/>
              <p:nvPr/>
            </p:nvSpPr>
            <p:spPr>
              <a:xfrm>
                <a:off x="660400" y="1518561"/>
                <a:ext cx="1717016" cy="4229096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Body-1">
                <a:extLst>
                  <a:ext uri="{FF2B5EF4-FFF2-40B4-BE49-F238E27FC236}">
                    <a16:creationId xmlns:a16="http://schemas.microsoft.com/office/drawing/2014/main" id="{BEF073B4-1B0E-1549-100A-A2B18A648738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 flipH="1">
                <a:off x="741608" y="3172919"/>
                <a:ext cx="1594029" cy="201017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1400" dirty="0"/>
                  <a:t>构建</a:t>
                </a:r>
                <a:r>
                  <a:rPr lang="zh-CN" altLang="en-US" sz="1400" b="1" dirty="0"/>
                  <a:t>持续学习机制</a:t>
                </a:r>
                <a:r>
                  <a:rPr lang="zh-CN" altLang="en-US" sz="1400" dirty="0"/>
                  <a:t>，提升模型自适应能力，支持端云协同与轻量化部署。</a:t>
                </a:r>
                <a:r>
                  <a:rPr kumimoji="1" lang="zh-CN" altLang="en-US" sz="1400" dirty="0">
                    <a:latin typeface="+mn-ea"/>
                    <a:sym typeface="Arial" panose="020B0604020202020204" pitchFamily="34" charset="0"/>
                  </a:rPr>
                  <a:t>。</a:t>
                </a:r>
                <a:endParaRPr kumimoji="1" lang="en-US" altLang="zh-CN" sz="1400" dirty="0">
                  <a:latin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9" name="Title-1">
                <a:extLst>
                  <a:ext uri="{FF2B5EF4-FFF2-40B4-BE49-F238E27FC236}">
                    <a16:creationId xmlns:a16="http://schemas.microsoft.com/office/drawing/2014/main" id="{733D7EF4-93F9-E603-A463-A651EE09420E}"/>
                  </a:ext>
                </a:extLst>
              </p:cNvPr>
              <p:cNvSpPr txBox="1"/>
              <p:nvPr>
                <p:custDataLst>
                  <p:tags r:id="rId12"/>
                </p:custDataLst>
              </p:nvPr>
            </p:nvSpPr>
            <p:spPr>
              <a:xfrm flipH="1">
                <a:off x="758557" y="2781645"/>
                <a:ext cx="1717016" cy="36308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b="1" dirty="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5400000" scaled="1"/>
                    </a:gradFill>
                    <a:latin typeface="+mj-ea"/>
                    <a:ea typeface="+mj-ea"/>
                    <a:cs typeface="Arial" panose="020B0604020202020204" pitchFamily="34" charset="0"/>
                  </a:rPr>
                  <a:t>核心技术目标</a:t>
                </a:r>
              </a:p>
            </p:txBody>
          </p:sp>
          <p:sp>
            <p:nvSpPr>
              <p:cNvPr id="40" name="Index-1">
                <a:extLst>
                  <a:ext uri="{FF2B5EF4-FFF2-40B4-BE49-F238E27FC236}">
                    <a16:creationId xmlns:a16="http://schemas.microsoft.com/office/drawing/2014/main" id="{B09D451B-27B2-CBD9-DC4D-CAE0A2F2FB1B}"/>
                  </a:ext>
                </a:extLst>
              </p:cNvPr>
              <p:cNvSpPr txBox="1"/>
              <p:nvPr>
                <p:custDataLst>
                  <p:tags r:id="rId13"/>
                </p:custDataLst>
              </p:nvPr>
            </p:nvSpPr>
            <p:spPr>
              <a:xfrm flipH="1">
                <a:off x="856713" y="1728445"/>
                <a:ext cx="1336295" cy="82778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4800" b="1" dirty="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5400000" scaled="1"/>
                    </a:gradFill>
                    <a:latin typeface="+mj-ea"/>
                    <a:ea typeface="+mj-ea"/>
                    <a:cs typeface="Arial" panose="020B0604020202020204" pitchFamily="34" charset="0"/>
                  </a:rPr>
                  <a:t>01</a:t>
                </a:r>
                <a:endParaRPr lang="zh-CN" altLang="en-US" sz="4800" b="1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1"/>
                  </a:gra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cxnSp>
            <p:nvCxnSpPr>
              <p:cNvPr id="41" name="1">
                <a:extLst>
                  <a:ext uri="{FF2B5EF4-FFF2-40B4-BE49-F238E27FC236}">
                    <a16:creationId xmlns:a16="http://schemas.microsoft.com/office/drawing/2014/main" id="{56F7407E-6692-EA65-B4FA-CF8CB8CEAF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350" y="2709115"/>
                <a:ext cx="746201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组合 2">
              <a:extLst>
                <a:ext uri="{FF2B5EF4-FFF2-40B4-BE49-F238E27FC236}">
                  <a16:creationId xmlns:a16="http://schemas.microsoft.com/office/drawing/2014/main" id="{344A2736-2DF6-57D1-C2B8-4D6A29E79F5E}"/>
                </a:ext>
              </a:extLst>
            </p:cNvPr>
            <p:cNvGrpSpPr/>
            <p:nvPr/>
          </p:nvGrpSpPr>
          <p:grpSpPr>
            <a:xfrm>
              <a:off x="3542425" y="1402446"/>
              <a:ext cx="2082457" cy="4461325"/>
              <a:chOff x="2491163" y="1402446"/>
              <a:chExt cx="1901740" cy="4461325"/>
            </a:xfrm>
          </p:grpSpPr>
          <p:sp>
            <p:nvSpPr>
              <p:cNvPr id="27" name="2">
                <a:extLst>
                  <a:ext uri="{FF2B5EF4-FFF2-40B4-BE49-F238E27FC236}">
                    <a16:creationId xmlns:a16="http://schemas.microsoft.com/office/drawing/2014/main" id="{D4844114-2341-9B22-AD9B-E66368E4EFF4}"/>
                  </a:ext>
                </a:extLst>
              </p:cNvPr>
              <p:cNvSpPr/>
              <p:nvPr/>
            </p:nvSpPr>
            <p:spPr>
              <a:xfrm>
                <a:off x="2522207" y="1402446"/>
                <a:ext cx="1064190" cy="4461325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2">
                <a:extLst>
                  <a:ext uri="{FF2B5EF4-FFF2-40B4-BE49-F238E27FC236}">
                    <a16:creationId xmlns:a16="http://schemas.microsoft.com/office/drawing/2014/main" id="{3AA98C19-D883-D97E-36A1-3568FF33896B}"/>
                  </a:ext>
                </a:extLst>
              </p:cNvPr>
              <p:cNvSpPr/>
              <p:nvPr/>
            </p:nvSpPr>
            <p:spPr>
              <a:xfrm>
                <a:off x="2491163" y="1518561"/>
                <a:ext cx="1717016" cy="4229096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Body-2">
                <a:extLst>
                  <a:ext uri="{FF2B5EF4-FFF2-40B4-BE49-F238E27FC236}">
                    <a16:creationId xmlns:a16="http://schemas.microsoft.com/office/drawing/2014/main" id="{FD116447-4BAF-598F-6856-38F896BD1BEF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 flipH="1">
                <a:off x="2615554" y="3207159"/>
                <a:ext cx="1509115" cy="220354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1400" dirty="0"/>
                  <a:t>实现</a:t>
                </a:r>
                <a:r>
                  <a:rPr lang="zh-CN" altLang="en-US" sz="1400" b="1" dirty="0"/>
                  <a:t>多模态全场景检测</a:t>
                </a:r>
                <a:r>
                  <a:rPr lang="zh-CN" altLang="en-US" sz="1400" dirty="0"/>
                  <a:t>，输出成熟度分类与置信评估，提升检测精度，减少误检漏检。</a:t>
                </a:r>
                <a:endParaRPr kumimoji="1" lang="en-US" altLang="zh-CN" sz="1400" dirty="0">
                  <a:latin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2" name="Title-2">
                <a:extLst>
                  <a:ext uri="{FF2B5EF4-FFF2-40B4-BE49-F238E27FC236}">
                    <a16:creationId xmlns:a16="http://schemas.microsoft.com/office/drawing/2014/main" id="{A87DAF2B-8E0A-B44E-B1C5-77DFFE23BB36}"/>
                  </a:ext>
                </a:extLst>
              </p:cNvPr>
              <p:cNvSpPr txBox="1"/>
              <p:nvPr>
                <p:custDataLst>
                  <p:tags r:id="rId9"/>
                </p:custDataLst>
              </p:nvPr>
            </p:nvSpPr>
            <p:spPr>
              <a:xfrm flipH="1">
                <a:off x="2675887" y="2808611"/>
                <a:ext cx="1717016" cy="36308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b="1" dirty="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5400000" scaled="1"/>
                    </a:gradFill>
                    <a:latin typeface="+mj-ea"/>
                    <a:ea typeface="+mj-ea"/>
                    <a:cs typeface="Arial" panose="020B0604020202020204" pitchFamily="34" charset="0"/>
                  </a:rPr>
                  <a:t>功能性能目标</a:t>
                </a:r>
              </a:p>
            </p:txBody>
          </p:sp>
          <p:sp>
            <p:nvSpPr>
              <p:cNvPr id="33" name="Index-2">
                <a:extLst>
                  <a:ext uri="{FF2B5EF4-FFF2-40B4-BE49-F238E27FC236}">
                    <a16:creationId xmlns:a16="http://schemas.microsoft.com/office/drawing/2014/main" id="{82BAE241-5E1E-60AD-585E-81C0F7C4A1E4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 flipH="1">
                <a:off x="2687476" y="1728445"/>
                <a:ext cx="1336295" cy="82778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4800" b="1" dirty="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5400000" scaled="1"/>
                    </a:gradFill>
                    <a:latin typeface="+mj-ea"/>
                    <a:ea typeface="+mj-ea"/>
                    <a:cs typeface="Arial" panose="020B0604020202020204" pitchFamily="34" charset="0"/>
                  </a:rPr>
                  <a:t>02</a:t>
                </a:r>
                <a:endParaRPr lang="zh-CN" altLang="en-US" sz="4800" b="1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1"/>
                  </a:gra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cxnSp>
            <p:nvCxnSpPr>
              <p:cNvPr id="35" name="2">
                <a:extLst>
                  <a:ext uri="{FF2B5EF4-FFF2-40B4-BE49-F238E27FC236}">
                    <a16:creationId xmlns:a16="http://schemas.microsoft.com/office/drawing/2014/main" id="{38D27D6F-153D-8C98-F37C-3113949B18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00113" y="2709115"/>
                <a:ext cx="746201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组合 3">
              <a:extLst>
                <a:ext uri="{FF2B5EF4-FFF2-40B4-BE49-F238E27FC236}">
                  <a16:creationId xmlns:a16="http://schemas.microsoft.com/office/drawing/2014/main" id="{AF427ED6-359E-0CA0-76E4-21C31E6204AA}"/>
                </a:ext>
              </a:extLst>
            </p:cNvPr>
            <p:cNvGrpSpPr/>
            <p:nvPr/>
          </p:nvGrpSpPr>
          <p:grpSpPr>
            <a:xfrm>
              <a:off x="5941886" y="1402446"/>
              <a:ext cx="2047544" cy="4461325"/>
              <a:chOff x="4321926" y="1402446"/>
              <a:chExt cx="1869857" cy="4461325"/>
            </a:xfrm>
          </p:grpSpPr>
          <p:sp>
            <p:nvSpPr>
              <p:cNvPr id="18" name="3">
                <a:extLst>
                  <a:ext uri="{FF2B5EF4-FFF2-40B4-BE49-F238E27FC236}">
                    <a16:creationId xmlns:a16="http://schemas.microsoft.com/office/drawing/2014/main" id="{2B074BB6-94B3-B545-A8A7-DE83EDCF59C7}"/>
                  </a:ext>
                </a:extLst>
              </p:cNvPr>
              <p:cNvSpPr/>
              <p:nvPr/>
            </p:nvSpPr>
            <p:spPr>
              <a:xfrm>
                <a:off x="4341381" y="1402446"/>
                <a:ext cx="1064190" cy="4461325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3">
                <a:extLst>
                  <a:ext uri="{FF2B5EF4-FFF2-40B4-BE49-F238E27FC236}">
                    <a16:creationId xmlns:a16="http://schemas.microsoft.com/office/drawing/2014/main" id="{F94E5EE3-8DCA-FDDC-0182-40D293AA6B7A}"/>
                  </a:ext>
                </a:extLst>
              </p:cNvPr>
              <p:cNvSpPr/>
              <p:nvPr/>
            </p:nvSpPr>
            <p:spPr>
              <a:xfrm>
                <a:off x="4321926" y="1518561"/>
                <a:ext cx="1717016" cy="4229096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Body-3">
                <a:extLst>
                  <a:ext uri="{FF2B5EF4-FFF2-40B4-BE49-F238E27FC236}">
                    <a16:creationId xmlns:a16="http://schemas.microsoft.com/office/drawing/2014/main" id="{1DE710E0-A655-4FAE-FA27-47025A82DAEA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 flipH="1">
                <a:off x="4467441" y="3162637"/>
                <a:ext cx="1464868" cy="196173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1400" b="1" dirty="0"/>
                  <a:t>统一香蕉质检标准</a:t>
                </a:r>
                <a:r>
                  <a:rPr lang="zh-CN" altLang="en-US" sz="1400" dirty="0"/>
                  <a:t>，降低人工与部署成本，减少流转损耗，提升供应链效率。</a:t>
                </a:r>
                <a:endParaRPr lang="en-US" altLang="zh-CN" sz="1400" dirty="0">
                  <a:sym typeface="Arial" panose="020B0604020202020204" pitchFamily="34" charset="0"/>
                </a:endParaRPr>
              </a:p>
            </p:txBody>
          </p:sp>
          <p:sp>
            <p:nvSpPr>
              <p:cNvPr id="22" name="Title-3">
                <a:extLst>
                  <a:ext uri="{FF2B5EF4-FFF2-40B4-BE49-F238E27FC236}">
                    <a16:creationId xmlns:a16="http://schemas.microsoft.com/office/drawing/2014/main" id="{2B2E6D88-3F84-A8B8-9E0E-F953E368493E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 flipH="1">
                <a:off x="4474767" y="2781645"/>
                <a:ext cx="1717016" cy="36308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b="1" dirty="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5400000" scaled="1"/>
                    </a:gradFill>
                    <a:latin typeface="+mj-ea"/>
                    <a:ea typeface="+mj-ea"/>
                    <a:cs typeface="Arial" panose="020B0604020202020204" pitchFamily="34" charset="0"/>
                  </a:rPr>
                  <a:t>产业应用目标</a:t>
                </a:r>
              </a:p>
            </p:txBody>
          </p:sp>
          <p:sp>
            <p:nvSpPr>
              <p:cNvPr id="25" name="Index-3">
                <a:extLst>
                  <a:ext uri="{FF2B5EF4-FFF2-40B4-BE49-F238E27FC236}">
                    <a16:creationId xmlns:a16="http://schemas.microsoft.com/office/drawing/2014/main" id="{DA5BA0F9-15E3-BB45-077C-A2C7293EC82B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 flipH="1">
                <a:off x="4518239" y="1728445"/>
                <a:ext cx="1336295" cy="82778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4800" b="1" dirty="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5400000" scaled="1"/>
                    </a:gradFill>
                    <a:latin typeface="+mj-ea"/>
                    <a:ea typeface="+mj-ea"/>
                    <a:cs typeface="Arial" panose="020B0604020202020204" pitchFamily="34" charset="0"/>
                  </a:rPr>
                  <a:t>03</a:t>
                </a:r>
                <a:endParaRPr lang="zh-CN" altLang="en-US" sz="4800" b="1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1"/>
                  </a:gra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cxnSp>
            <p:nvCxnSpPr>
              <p:cNvPr id="26" name="3">
                <a:extLst>
                  <a:ext uri="{FF2B5EF4-FFF2-40B4-BE49-F238E27FC236}">
                    <a16:creationId xmlns:a16="http://schemas.microsoft.com/office/drawing/2014/main" id="{AE829430-2F5E-6BFD-E6BB-C17D6FF858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30875" y="2709115"/>
                <a:ext cx="746201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4">
              <a:extLst>
                <a:ext uri="{FF2B5EF4-FFF2-40B4-BE49-F238E27FC236}">
                  <a16:creationId xmlns:a16="http://schemas.microsoft.com/office/drawing/2014/main" id="{8F49C330-6B8B-1FA5-EE51-590679AF726D}"/>
                </a:ext>
              </a:extLst>
            </p:cNvPr>
            <p:cNvGrpSpPr/>
            <p:nvPr/>
          </p:nvGrpSpPr>
          <p:grpSpPr>
            <a:xfrm>
              <a:off x="8354034" y="1402446"/>
              <a:ext cx="2063819" cy="4461325"/>
              <a:chOff x="6152689" y="1402446"/>
              <a:chExt cx="1884720" cy="4461325"/>
            </a:xfrm>
          </p:grpSpPr>
          <p:sp>
            <p:nvSpPr>
              <p:cNvPr id="9" name="4">
                <a:extLst>
                  <a:ext uri="{FF2B5EF4-FFF2-40B4-BE49-F238E27FC236}">
                    <a16:creationId xmlns:a16="http://schemas.microsoft.com/office/drawing/2014/main" id="{5313F2AC-2295-D754-252A-D0A4C65B9ECC}"/>
                  </a:ext>
                </a:extLst>
              </p:cNvPr>
              <p:cNvSpPr/>
              <p:nvPr/>
            </p:nvSpPr>
            <p:spPr>
              <a:xfrm>
                <a:off x="6182883" y="1402446"/>
                <a:ext cx="1064190" cy="4461325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4">
                <a:extLst>
                  <a:ext uri="{FF2B5EF4-FFF2-40B4-BE49-F238E27FC236}">
                    <a16:creationId xmlns:a16="http://schemas.microsoft.com/office/drawing/2014/main" id="{43D81420-1D4E-ABB2-BD31-7DBBF094A6CE}"/>
                  </a:ext>
                </a:extLst>
              </p:cNvPr>
              <p:cNvSpPr/>
              <p:nvPr/>
            </p:nvSpPr>
            <p:spPr>
              <a:xfrm>
                <a:off x="6152689" y="1518561"/>
                <a:ext cx="1717016" cy="4229096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Body-4">
                <a:extLst>
                  <a:ext uri="{FF2B5EF4-FFF2-40B4-BE49-F238E27FC236}">
                    <a16:creationId xmlns:a16="http://schemas.microsoft.com/office/drawing/2014/main" id="{358D259F-8D70-E336-CD4E-F340A5782AA0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 flipH="1">
                <a:off x="6349002" y="3144727"/>
                <a:ext cx="1336294" cy="223050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1400" dirty="0"/>
                  <a:t>未来融合多模态感知与轻量化模型，支持离线边缘检测，推动农业质检智能化。</a:t>
                </a:r>
                <a:endParaRPr lang="en-US" altLang="zh-CN" sz="1400" dirty="0">
                  <a:sym typeface="Arial" panose="020B0604020202020204" pitchFamily="34" charset="0"/>
                </a:endParaRPr>
              </a:p>
            </p:txBody>
          </p:sp>
          <p:sp>
            <p:nvSpPr>
              <p:cNvPr id="15" name="Title-4">
                <a:extLst>
                  <a:ext uri="{FF2B5EF4-FFF2-40B4-BE49-F238E27FC236}">
                    <a16:creationId xmlns:a16="http://schemas.microsoft.com/office/drawing/2014/main" id="{8B2D606E-444D-9238-F3EB-44E48A926841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 flipH="1">
                <a:off x="6320393" y="2773126"/>
                <a:ext cx="1717016" cy="36308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b="1" dirty="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5400000" scaled="1"/>
                    </a:gradFill>
                    <a:latin typeface="+mj-ea"/>
                    <a:ea typeface="+mj-ea"/>
                    <a:cs typeface="Arial" panose="020B0604020202020204" pitchFamily="34" charset="0"/>
                  </a:rPr>
                  <a:t>长期演进目标</a:t>
                </a:r>
              </a:p>
            </p:txBody>
          </p:sp>
          <p:sp>
            <p:nvSpPr>
              <p:cNvPr id="16" name="Index-4">
                <a:extLst>
                  <a:ext uri="{FF2B5EF4-FFF2-40B4-BE49-F238E27FC236}">
                    <a16:creationId xmlns:a16="http://schemas.microsoft.com/office/drawing/2014/main" id="{AE0F7292-790E-8D6F-930D-81B512C4AEAE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 flipH="1">
                <a:off x="6349002" y="1728445"/>
                <a:ext cx="1336295" cy="82778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4800" b="1" dirty="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5400000" scaled="1"/>
                    </a:gradFill>
                    <a:latin typeface="+mj-ea"/>
                    <a:ea typeface="+mj-ea"/>
                    <a:cs typeface="Arial" panose="020B0604020202020204" pitchFamily="34" charset="0"/>
                  </a:rPr>
                  <a:t>04</a:t>
                </a:r>
                <a:endParaRPr lang="zh-CN" altLang="en-US" sz="4800" b="1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1"/>
                  </a:gra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cxnSp>
            <p:nvCxnSpPr>
              <p:cNvPr id="17" name="4">
                <a:extLst>
                  <a:ext uri="{FF2B5EF4-FFF2-40B4-BE49-F238E27FC236}">
                    <a16:creationId xmlns:a16="http://schemas.microsoft.com/office/drawing/2014/main" id="{BBBC039F-1B50-116A-40C5-0551BFB2D3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1638" y="2709115"/>
                <a:ext cx="746201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9700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CEFB7C-8304-6F99-D1E9-16AF21A64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AD5818D2-62F9-A45A-F114-70BC6323C2B5}"/>
              </a:ext>
            </a:extLst>
          </p:cNvPr>
          <p:cNvSpPr/>
          <p:nvPr/>
        </p:nvSpPr>
        <p:spPr>
          <a:xfrm>
            <a:off x="-1269" y="893445"/>
            <a:ext cx="12192000" cy="4599737"/>
          </a:xfrm>
          <a:prstGeom prst="rect">
            <a:avLst/>
          </a:pr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81DB2ABD-24B1-EEEC-88E9-FC290B2C7474}"/>
              </a:ext>
            </a:extLst>
          </p:cNvPr>
          <p:cNvGrpSpPr/>
          <p:nvPr/>
        </p:nvGrpSpPr>
        <p:grpSpPr>
          <a:xfrm flipH="1">
            <a:off x="11667868" y="1920874"/>
            <a:ext cx="132080" cy="1776095"/>
            <a:chOff x="574149" y="1145625"/>
            <a:chExt cx="235934" cy="2449068"/>
          </a:xfrm>
        </p:grpSpPr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6EA9FACA-99FB-8C38-B80D-4A447C693C02}"/>
                </a:ext>
              </a:extLst>
            </p:cNvPr>
            <p:cNvSpPr/>
            <p:nvPr/>
          </p:nvSpPr>
          <p:spPr>
            <a:xfrm>
              <a:off x="574149" y="2352157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4 h 36004"/>
                <a:gd name="connsiteX3" fmla="*/ 0 w 235934"/>
                <a:gd name="connsiteY3" fmla="*/ 36004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4"/>
                  </a:lnTo>
                  <a:lnTo>
                    <a:pt x="0" y="3600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09A57FC9-DF57-3F51-77DE-AC6E3BC91BA4}"/>
                </a:ext>
              </a:extLst>
            </p:cNvPr>
            <p:cNvSpPr/>
            <p:nvPr/>
          </p:nvSpPr>
          <p:spPr>
            <a:xfrm>
              <a:off x="574149" y="2265384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EA14A0F0-BE20-D585-6F58-839901B1A5EF}"/>
                </a:ext>
              </a:extLst>
            </p:cNvPr>
            <p:cNvSpPr/>
            <p:nvPr/>
          </p:nvSpPr>
          <p:spPr>
            <a:xfrm>
              <a:off x="574149" y="217251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103269A3-3AC5-66F1-0FC8-75985C8CBFBB}"/>
                </a:ext>
              </a:extLst>
            </p:cNvPr>
            <p:cNvSpPr/>
            <p:nvPr/>
          </p:nvSpPr>
          <p:spPr>
            <a:xfrm>
              <a:off x="574149" y="2079742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DB0E9132-F115-6DB4-ABE5-F2D445515A6E}"/>
                </a:ext>
              </a:extLst>
            </p:cNvPr>
            <p:cNvSpPr/>
            <p:nvPr/>
          </p:nvSpPr>
          <p:spPr>
            <a:xfrm>
              <a:off x="574149" y="1986969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9C5EF65C-6FF5-B985-7710-075664D1538C}"/>
                </a:ext>
              </a:extLst>
            </p:cNvPr>
            <p:cNvSpPr/>
            <p:nvPr/>
          </p:nvSpPr>
          <p:spPr>
            <a:xfrm>
              <a:off x="574149" y="1894100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A900E67B-8573-A77E-C0D8-4CA7C52BF865}"/>
                </a:ext>
              </a:extLst>
            </p:cNvPr>
            <p:cNvSpPr/>
            <p:nvPr/>
          </p:nvSpPr>
          <p:spPr>
            <a:xfrm>
              <a:off x="574149" y="180132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CF423585-592E-E30A-A651-D6A4F617F517}"/>
                </a:ext>
              </a:extLst>
            </p:cNvPr>
            <p:cNvSpPr/>
            <p:nvPr/>
          </p:nvSpPr>
          <p:spPr>
            <a:xfrm>
              <a:off x="574149" y="1708458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291363DD-485B-9AAC-0385-EF7B6994B54C}"/>
                </a:ext>
              </a:extLst>
            </p:cNvPr>
            <p:cNvSpPr/>
            <p:nvPr/>
          </p:nvSpPr>
          <p:spPr>
            <a:xfrm>
              <a:off x="574149" y="1615684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5B913436-C9AC-BD34-0028-A8972E5E64D4}"/>
                </a:ext>
              </a:extLst>
            </p:cNvPr>
            <p:cNvSpPr/>
            <p:nvPr/>
          </p:nvSpPr>
          <p:spPr>
            <a:xfrm>
              <a:off x="574149" y="1522911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5792E836-06FB-A905-E64E-385740F3F72D}"/>
                </a:ext>
              </a:extLst>
            </p:cNvPr>
            <p:cNvSpPr/>
            <p:nvPr/>
          </p:nvSpPr>
          <p:spPr>
            <a:xfrm>
              <a:off x="574149" y="1430042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92F699A7-49DE-2FC6-7600-56519A199C99}"/>
                </a:ext>
              </a:extLst>
            </p:cNvPr>
            <p:cNvSpPr/>
            <p:nvPr/>
          </p:nvSpPr>
          <p:spPr>
            <a:xfrm>
              <a:off x="574149" y="1337268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9FFD9006-BBAF-BFE5-E291-2FC3CA55FDBA}"/>
                </a:ext>
              </a:extLst>
            </p:cNvPr>
            <p:cNvSpPr/>
            <p:nvPr/>
          </p:nvSpPr>
          <p:spPr>
            <a:xfrm>
              <a:off x="574149" y="1244495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9188A835-B620-E1BC-CD4B-0C9F9AD9EFEC}"/>
                </a:ext>
              </a:extLst>
            </p:cNvPr>
            <p:cNvSpPr/>
            <p:nvPr/>
          </p:nvSpPr>
          <p:spPr>
            <a:xfrm>
              <a:off x="574149" y="1145625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5 h 36004"/>
                <a:gd name="connsiteX3" fmla="*/ 0 w 235934"/>
                <a:gd name="connsiteY3" fmla="*/ 36005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5"/>
                  </a:lnTo>
                  <a:lnTo>
                    <a:pt x="0" y="36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C8371815-5FC8-625E-8B20-3A3F4CCB87A7}"/>
                </a:ext>
              </a:extLst>
            </p:cNvPr>
            <p:cNvSpPr/>
            <p:nvPr/>
          </p:nvSpPr>
          <p:spPr>
            <a:xfrm>
              <a:off x="574149" y="2451027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5631E4D5-D512-BC7A-A1E1-A8ADFC8C5E82}"/>
                </a:ext>
              </a:extLst>
            </p:cNvPr>
            <p:cNvSpPr/>
            <p:nvPr/>
          </p:nvSpPr>
          <p:spPr>
            <a:xfrm>
              <a:off x="574149" y="2543800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310D099E-9633-13C2-72C1-E0B628580DE2}"/>
                </a:ext>
              </a:extLst>
            </p:cNvPr>
            <p:cNvSpPr/>
            <p:nvPr/>
          </p:nvSpPr>
          <p:spPr>
            <a:xfrm>
              <a:off x="574149" y="2636574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8C64A696-4400-F66F-AD0C-8AD62ED91D08}"/>
                </a:ext>
              </a:extLst>
            </p:cNvPr>
            <p:cNvSpPr/>
            <p:nvPr/>
          </p:nvSpPr>
          <p:spPr>
            <a:xfrm>
              <a:off x="574149" y="2729442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E9A6FD5C-FD7D-0B92-99BE-65ED904D9AA7}"/>
                </a:ext>
              </a:extLst>
            </p:cNvPr>
            <p:cNvSpPr/>
            <p:nvPr/>
          </p:nvSpPr>
          <p:spPr>
            <a:xfrm>
              <a:off x="574149" y="282221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92A91C8A-0414-5CC2-4970-059C32D89ED5}"/>
                </a:ext>
              </a:extLst>
            </p:cNvPr>
            <p:cNvSpPr/>
            <p:nvPr/>
          </p:nvSpPr>
          <p:spPr>
            <a:xfrm>
              <a:off x="574149" y="2914989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B85B7DEE-47A2-D7D0-06B1-7A4D64E2D583}"/>
                </a:ext>
              </a:extLst>
            </p:cNvPr>
            <p:cNvSpPr/>
            <p:nvPr/>
          </p:nvSpPr>
          <p:spPr>
            <a:xfrm>
              <a:off x="574149" y="3007858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471789A2-96AD-90FB-426E-C71E36862A01}"/>
                </a:ext>
              </a:extLst>
            </p:cNvPr>
            <p:cNvSpPr/>
            <p:nvPr/>
          </p:nvSpPr>
          <p:spPr>
            <a:xfrm>
              <a:off x="574149" y="3100632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5DA9C132-9FFD-9B17-28AE-10BD890A8CC6}"/>
                </a:ext>
              </a:extLst>
            </p:cNvPr>
            <p:cNvSpPr/>
            <p:nvPr/>
          </p:nvSpPr>
          <p:spPr>
            <a:xfrm>
              <a:off x="574149" y="3193500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DB259FAD-42B2-E10D-CA6B-9A6E207BFAD0}"/>
                </a:ext>
              </a:extLst>
            </p:cNvPr>
            <p:cNvSpPr/>
            <p:nvPr/>
          </p:nvSpPr>
          <p:spPr>
            <a:xfrm>
              <a:off x="574149" y="3286274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C9020198-D062-E4AB-8945-584D4FA8E192}"/>
                </a:ext>
              </a:extLst>
            </p:cNvPr>
            <p:cNvSpPr/>
            <p:nvPr/>
          </p:nvSpPr>
          <p:spPr>
            <a:xfrm>
              <a:off x="574149" y="3379047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C9C1FA47-F578-7006-58FB-BA307D1C61D7}"/>
                </a:ext>
              </a:extLst>
            </p:cNvPr>
            <p:cNvSpPr/>
            <p:nvPr/>
          </p:nvSpPr>
          <p:spPr>
            <a:xfrm>
              <a:off x="574149" y="3471916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30D8A1CE-3246-DF64-8C45-B77F4084BBC3}"/>
                </a:ext>
              </a:extLst>
            </p:cNvPr>
            <p:cNvSpPr/>
            <p:nvPr/>
          </p:nvSpPr>
          <p:spPr>
            <a:xfrm>
              <a:off x="574149" y="3558689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4 h 36004"/>
                <a:gd name="connsiteX3" fmla="*/ 0 w 235934"/>
                <a:gd name="connsiteY3" fmla="*/ 36004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4"/>
                  </a:lnTo>
                  <a:lnTo>
                    <a:pt x="0" y="3600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993EE247-A46D-72A1-7B2C-12A7200B3065}"/>
              </a:ext>
            </a:extLst>
          </p:cNvPr>
          <p:cNvGrpSpPr/>
          <p:nvPr/>
        </p:nvGrpSpPr>
        <p:grpSpPr>
          <a:xfrm flipH="1">
            <a:off x="326012" y="1862296"/>
            <a:ext cx="132080" cy="1776095"/>
            <a:chOff x="574149" y="1145625"/>
            <a:chExt cx="235934" cy="2449068"/>
          </a:xfrm>
        </p:grpSpPr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B8D3BCE2-F652-D9AB-936C-D42F59ED13EE}"/>
                </a:ext>
              </a:extLst>
            </p:cNvPr>
            <p:cNvSpPr/>
            <p:nvPr/>
          </p:nvSpPr>
          <p:spPr>
            <a:xfrm>
              <a:off x="574149" y="2352157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4 h 36004"/>
                <a:gd name="connsiteX3" fmla="*/ 0 w 235934"/>
                <a:gd name="connsiteY3" fmla="*/ 36004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4"/>
                  </a:lnTo>
                  <a:lnTo>
                    <a:pt x="0" y="3600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FB69926B-49F2-ED90-2AAC-AF1A75607462}"/>
                </a:ext>
              </a:extLst>
            </p:cNvPr>
            <p:cNvSpPr/>
            <p:nvPr/>
          </p:nvSpPr>
          <p:spPr>
            <a:xfrm>
              <a:off x="574149" y="2265384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CBD72363-BD64-B283-DDFE-5BCC9088A383}"/>
                </a:ext>
              </a:extLst>
            </p:cNvPr>
            <p:cNvSpPr/>
            <p:nvPr/>
          </p:nvSpPr>
          <p:spPr>
            <a:xfrm>
              <a:off x="574149" y="217251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2296603F-D993-2687-1840-2C98CB2D5418}"/>
                </a:ext>
              </a:extLst>
            </p:cNvPr>
            <p:cNvSpPr/>
            <p:nvPr/>
          </p:nvSpPr>
          <p:spPr>
            <a:xfrm>
              <a:off x="574149" y="2079742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84DC1F25-B3F9-33EB-2C05-803E0ABF0447}"/>
                </a:ext>
              </a:extLst>
            </p:cNvPr>
            <p:cNvSpPr/>
            <p:nvPr/>
          </p:nvSpPr>
          <p:spPr>
            <a:xfrm>
              <a:off x="574149" y="1986969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2E68B137-6D47-EBF3-8E71-8CE72E4E5902}"/>
                </a:ext>
              </a:extLst>
            </p:cNvPr>
            <p:cNvSpPr/>
            <p:nvPr/>
          </p:nvSpPr>
          <p:spPr>
            <a:xfrm>
              <a:off x="574149" y="1894100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876D95FA-468A-178A-805C-CA20EF3559E5}"/>
                </a:ext>
              </a:extLst>
            </p:cNvPr>
            <p:cNvSpPr/>
            <p:nvPr/>
          </p:nvSpPr>
          <p:spPr>
            <a:xfrm>
              <a:off x="574149" y="180132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CAEBA440-58E3-478C-0A45-F1036E071E8A}"/>
                </a:ext>
              </a:extLst>
            </p:cNvPr>
            <p:cNvSpPr/>
            <p:nvPr/>
          </p:nvSpPr>
          <p:spPr>
            <a:xfrm>
              <a:off x="574149" y="1708458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B4EDDBD5-3E18-06EA-D4B5-65E6EEE7273C}"/>
                </a:ext>
              </a:extLst>
            </p:cNvPr>
            <p:cNvSpPr/>
            <p:nvPr/>
          </p:nvSpPr>
          <p:spPr>
            <a:xfrm>
              <a:off x="574149" y="1615684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D66BD9FC-6A67-4A9C-88B3-C5E6A8E2FB46}"/>
                </a:ext>
              </a:extLst>
            </p:cNvPr>
            <p:cNvSpPr/>
            <p:nvPr/>
          </p:nvSpPr>
          <p:spPr>
            <a:xfrm>
              <a:off x="574149" y="1522911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EF401239-C88A-74B7-B955-9CC9547B6778}"/>
                </a:ext>
              </a:extLst>
            </p:cNvPr>
            <p:cNvSpPr/>
            <p:nvPr/>
          </p:nvSpPr>
          <p:spPr>
            <a:xfrm>
              <a:off x="574149" y="1430042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C99E5492-3830-975F-87B5-E542CA97C151}"/>
                </a:ext>
              </a:extLst>
            </p:cNvPr>
            <p:cNvSpPr/>
            <p:nvPr/>
          </p:nvSpPr>
          <p:spPr>
            <a:xfrm>
              <a:off x="574149" y="1337268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03BD61E9-D1CB-F8CB-AFE3-081EBF63E49A}"/>
                </a:ext>
              </a:extLst>
            </p:cNvPr>
            <p:cNvSpPr/>
            <p:nvPr/>
          </p:nvSpPr>
          <p:spPr>
            <a:xfrm>
              <a:off x="574149" y="1244495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E315C5FC-8C30-AA7B-1976-493A6109C988}"/>
                </a:ext>
              </a:extLst>
            </p:cNvPr>
            <p:cNvSpPr/>
            <p:nvPr/>
          </p:nvSpPr>
          <p:spPr>
            <a:xfrm>
              <a:off x="574149" y="1145625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5 h 36004"/>
                <a:gd name="connsiteX3" fmla="*/ 0 w 235934"/>
                <a:gd name="connsiteY3" fmla="*/ 36005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5"/>
                  </a:lnTo>
                  <a:lnTo>
                    <a:pt x="0" y="36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2E9CFA81-6F68-4F74-9493-3C66AD37C539}"/>
                </a:ext>
              </a:extLst>
            </p:cNvPr>
            <p:cNvSpPr/>
            <p:nvPr/>
          </p:nvSpPr>
          <p:spPr>
            <a:xfrm>
              <a:off x="574149" y="2451027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EF2DA655-7F45-CBB8-D931-526E880EE268}"/>
                </a:ext>
              </a:extLst>
            </p:cNvPr>
            <p:cNvSpPr/>
            <p:nvPr/>
          </p:nvSpPr>
          <p:spPr>
            <a:xfrm>
              <a:off x="574149" y="2543800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6CC625E6-7F08-B2F5-7377-768751ED00BA}"/>
                </a:ext>
              </a:extLst>
            </p:cNvPr>
            <p:cNvSpPr/>
            <p:nvPr/>
          </p:nvSpPr>
          <p:spPr>
            <a:xfrm>
              <a:off x="574149" y="2636574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8366B30A-04D3-198C-5930-8A517005CF1D}"/>
                </a:ext>
              </a:extLst>
            </p:cNvPr>
            <p:cNvSpPr/>
            <p:nvPr/>
          </p:nvSpPr>
          <p:spPr>
            <a:xfrm>
              <a:off x="574149" y="2729442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9C1C494B-B9AB-91E8-91F5-00BEA6268FDE}"/>
                </a:ext>
              </a:extLst>
            </p:cNvPr>
            <p:cNvSpPr/>
            <p:nvPr/>
          </p:nvSpPr>
          <p:spPr>
            <a:xfrm>
              <a:off x="574149" y="2822216"/>
              <a:ext cx="140779" cy="24003"/>
            </a:xfrm>
            <a:custGeom>
              <a:avLst/>
              <a:gdLst>
                <a:gd name="connsiteX0" fmla="*/ 0 w 140779"/>
                <a:gd name="connsiteY0" fmla="*/ 0 h 24003"/>
                <a:gd name="connsiteX1" fmla="*/ 140780 w 140779"/>
                <a:gd name="connsiteY1" fmla="*/ 0 h 24003"/>
                <a:gd name="connsiteX2" fmla="*/ 140780 w 140779"/>
                <a:gd name="connsiteY2" fmla="*/ 24003 h 24003"/>
                <a:gd name="connsiteX3" fmla="*/ 0 w 140779"/>
                <a:gd name="connsiteY3" fmla="*/ 24003 h 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3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5BA29974-6F8D-4D6A-057A-1360991E7177}"/>
                </a:ext>
              </a:extLst>
            </p:cNvPr>
            <p:cNvSpPr/>
            <p:nvPr/>
          </p:nvSpPr>
          <p:spPr>
            <a:xfrm>
              <a:off x="574149" y="2914989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BB342029-79DC-8179-1287-77AC0590B6D5}"/>
                </a:ext>
              </a:extLst>
            </p:cNvPr>
            <p:cNvSpPr/>
            <p:nvPr/>
          </p:nvSpPr>
          <p:spPr>
            <a:xfrm>
              <a:off x="574149" y="3007858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D45B525C-9A3E-ECD6-66E0-F66B2CE566B6}"/>
                </a:ext>
              </a:extLst>
            </p:cNvPr>
            <p:cNvSpPr/>
            <p:nvPr/>
          </p:nvSpPr>
          <p:spPr>
            <a:xfrm>
              <a:off x="574149" y="3100632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4480D838-4501-E064-4106-3EB6A306F4CC}"/>
                </a:ext>
              </a:extLst>
            </p:cNvPr>
            <p:cNvSpPr/>
            <p:nvPr/>
          </p:nvSpPr>
          <p:spPr>
            <a:xfrm>
              <a:off x="574149" y="3193500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585A9EB7-189D-9BF9-6321-466FC89AF272}"/>
                </a:ext>
              </a:extLst>
            </p:cNvPr>
            <p:cNvSpPr/>
            <p:nvPr/>
          </p:nvSpPr>
          <p:spPr>
            <a:xfrm>
              <a:off x="574149" y="3286274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338CB698-8BD5-21E4-3BE9-464AC7F7E2EF}"/>
                </a:ext>
              </a:extLst>
            </p:cNvPr>
            <p:cNvSpPr/>
            <p:nvPr/>
          </p:nvSpPr>
          <p:spPr>
            <a:xfrm>
              <a:off x="574149" y="3379047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727F5DA4-C96F-DA2B-4987-E1CA0550B6F3}"/>
                </a:ext>
              </a:extLst>
            </p:cNvPr>
            <p:cNvSpPr/>
            <p:nvPr/>
          </p:nvSpPr>
          <p:spPr>
            <a:xfrm>
              <a:off x="574149" y="3471916"/>
              <a:ext cx="140779" cy="24002"/>
            </a:xfrm>
            <a:custGeom>
              <a:avLst/>
              <a:gdLst>
                <a:gd name="connsiteX0" fmla="*/ 0 w 140779"/>
                <a:gd name="connsiteY0" fmla="*/ 0 h 24002"/>
                <a:gd name="connsiteX1" fmla="*/ 140780 w 140779"/>
                <a:gd name="connsiteY1" fmla="*/ 0 h 24002"/>
                <a:gd name="connsiteX2" fmla="*/ 140780 w 140779"/>
                <a:gd name="connsiteY2" fmla="*/ 24003 h 24002"/>
                <a:gd name="connsiteX3" fmla="*/ 0 w 140779"/>
                <a:gd name="connsiteY3" fmla="*/ 24003 h 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79" h="24002">
                  <a:moveTo>
                    <a:pt x="0" y="0"/>
                  </a:moveTo>
                  <a:lnTo>
                    <a:pt x="140780" y="0"/>
                  </a:lnTo>
                  <a:lnTo>
                    <a:pt x="140780" y="24003"/>
                  </a:lnTo>
                  <a:lnTo>
                    <a:pt x="0" y="24003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25F85835-C478-7097-DFC3-2430963E57FA}"/>
                </a:ext>
              </a:extLst>
            </p:cNvPr>
            <p:cNvSpPr/>
            <p:nvPr/>
          </p:nvSpPr>
          <p:spPr>
            <a:xfrm>
              <a:off x="574149" y="3558689"/>
              <a:ext cx="235934" cy="36004"/>
            </a:xfrm>
            <a:custGeom>
              <a:avLst/>
              <a:gdLst>
                <a:gd name="connsiteX0" fmla="*/ 0 w 235934"/>
                <a:gd name="connsiteY0" fmla="*/ 0 h 36004"/>
                <a:gd name="connsiteX1" fmla="*/ 235934 w 235934"/>
                <a:gd name="connsiteY1" fmla="*/ 0 h 36004"/>
                <a:gd name="connsiteX2" fmla="*/ 235934 w 235934"/>
                <a:gd name="connsiteY2" fmla="*/ 36004 h 36004"/>
                <a:gd name="connsiteX3" fmla="*/ 0 w 235934"/>
                <a:gd name="connsiteY3" fmla="*/ 36004 h 3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934" h="36004">
                  <a:moveTo>
                    <a:pt x="0" y="0"/>
                  </a:moveTo>
                  <a:lnTo>
                    <a:pt x="235934" y="0"/>
                  </a:lnTo>
                  <a:lnTo>
                    <a:pt x="235934" y="36004"/>
                  </a:lnTo>
                  <a:lnTo>
                    <a:pt x="0" y="3600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HarmonyOS Sans SC" panose="00000500000000000000" charset="-122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2E562B41-D716-D21E-9116-50EAB1F9CD6C}"/>
              </a:ext>
            </a:extLst>
          </p:cNvPr>
          <p:cNvSpPr txBox="1"/>
          <p:nvPr/>
        </p:nvSpPr>
        <p:spPr>
          <a:xfrm>
            <a:off x="2004001" y="2809724"/>
            <a:ext cx="8180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spc="3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HarmonyOS Sans SC" panose="00000500000000000000" charset="-122"/>
                <a:sym typeface="Arial" panose="020B0604020202020204" pitchFamily="34" charset="0"/>
              </a:rPr>
              <a:t>技术实现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E86FACB-14CA-0B2D-B7AB-04A5AF719204}"/>
              </a:ext>
            </a:extLst>
          </p:cNvPr>
          <p:cNvSpPr txBox="1"/>
          <p:nvPr/>
        </p:nvSpPr>
        <p:spPr>
          <a:xfrm>
            <a:off x="3465971" y="1868509"/>
            <a:ext cx="5194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300" dirty="0">
                <a:solidFill>
                  <a:schemeClr val="bg1"/>
                </a:solidFill>
                <a:latin typeface="+mj-ea"/>
                <a:ea typeface="+mj-ea"/>
                <a:cs typeface="HarmonyOS Sans SC" panose="00000500000000000000" charset="-122"/>
                <a:sym typeface="Arial" panose="020B0604020202020204" pitchFamily="34" charset="0"/>
              </a:rPr>
              <a:t>PART TWO</a:t>
            </a:r>
            <a:endParaRPr lang="zh-CN" altLang="en-US" sz="4000" b="1" spc="300" dirty="0">
              <a:solidFill>
                <a:schemeClr val="bg1"/>
              </a:solidFill>
              <a:latin typeface="+mj-ea"/>
              <a:ea typeface="+mj-ea"/>
              <a:cs typeface="HarmonyOS Sans SC" panose="00000500000000000000" charset="-122"/>
              <a:sym typeface="Arial" panose="020B0604020202020204" pitchFamily="34" charset="0"/>
            </a:endParaRPr>
          </a:p>
        </p:txBody>
      </p:sp>
      <p:sp useBgFill="1">
        <p:nvSpPr>
          <p:cNvPr id="20" name="任意多边形: 形状 19">
            <a:extLst>
              <a:ext uri="{FF2B5EF4-FFF2-40B4-BE49-F238E27FC236}">
                <a16:creationId xmlns:a16="http://schemas.microsoft.com/office/drawing/2014/main" id="{9EE7692B-0A9F-1250-834C-69E2B72E48A6}"/>
              </a:ext>
            </a:extLst>
          </p:cNvPr>
          <p:cNvSpPr/>
          <p:nvPr/>
        </p:nvSpPr>
        <p:spPr>
          <a:xfrm rot="8090993">
            <a:off x="1545207" y="-1290442"/>
            <a:ext cx="9035545" cy="9041320"/>
          </a:xfrm>
          <a:custGeom>
            <a:avLst/>
            <a:gdLst>
              <a:gd name="csX0" fmla="*/ 2563064 w 3423202"/>
              <a:gd name="csY0" fmla="*/ 1773927 h 3425390"/>
              <a:gd name="csX1" fmla="*/ 3423202 w 3423202"/>
              <a:gd name="csY1" fmla="*/ 1773927 h 3425390"/>
              <a:gd name="csX2" fmla="*/ 3418313 w 3423202"/>
              <a:gd name="csY2" fmla="*/ 1877176 h 3425390"/>
              <a:gd name="csX3" fmla="*/ 1886899 w 3423202"/>
              <a:gd name="csY3" fmla="*/ 3418343 h 3425390"/>
              <a:gd name="csX4" fmla="*/ 1798323 w 3423202"/>
              <a:gd name="csY4" fmla="*/ 3422816 h 3425390"/>
              <a:gd name="csX5" fmla="*/ 1798323 w 3423202"/>
              <a:gd name="csY5" fmla="*/ 2565566 h 3425390"/>
              <a:gd name="csX6" fmla="*/ 1799250 w 3423202"/>
              <a:gd name="csY6" fmla="*/ 2565519 h 3425390"/>
              <a:gd name="csX7" fmla="*/ 2553512 w 3423202"/>
              <a:gd name="csY7" fmla="*/ 1874974 h 3425390"/>
              <a:gd name="csX8" fmla="*/ 0 w 3423202"/>
              <a:gd name="csY8" fmla="*/ 1773927 h 3425390"/>
              <a:gd name="csX9" fmla="*/ 860139 w 3423202"/>
              <a:gd name="csY9" fmla="*/ 1773927 h 3425390"/>
              <a:gd name="csX10" fmla="*/ 869690 w 3423202"/>
              <a:gd name="csY10" fmla="*/ 1874974 h 3425390"/>
              <a:gd name="csX11" fmla="*/ 1623952 w 3423202"/>
              <a:gd name="csY11" fmla="*/ 2565519 h 3425390"/>
              <a:gd name="csX12" fmla="*/ 1675859 w 3423202"/>
              <a:gd name="csY12" fmla="*/ 2568140 h 3425390"/>
              <a:gd name="csX13" fmla="*/ 1675859 w 3423202"/>
              <a:gd name="csY13" fmla="*/ 3425390 h 3425390"/>
              <a:gd name="csX14" fmla="*/ 1536304 w 3423202"/>
              <a:gd name="csY14" fmla="*/ 3418343 h 3425390"/>
              <a:gd name="csX15" fmla="*/ 4889 w 3423202"/>
              <a:gd name="csY15" fmla="*/ 1877176 h 3425390"/>
              <a:gd name="csX16" fmla="*/ 1798323 w 3423202"/>
              <a:gd name="csY16" fmla="*/ 2574 h 3425390"/>
              <a:gd name="csX17" fmla="*/ 1886899 w 3423202"/>
              <a:gd name="csY17" fmla="*/ 7047 h 3425390"/>
              <a:gd name="csX18" fmla="*/ 3418313 w 3423202"/>
              <a:gd name="csY18" fmla="*/ 1548214 h 3425390"/>
              <a:gd name="csX19" fmla="*/ 3423202 w 3423202"/>
              <a:gd name="csY19" fmla="*/ 1651463 h 3425390"/>
              <a:gd name="csX20" fmla="*/ 2563064 w 3423202"/>
              <a:gd name="csY20" fmla="*/ 1651463 h 3425390"/>
              <a:gd name="csX21" fmla="*/ 2553512 w 3423202"/>
              <a:gd name="csY21" fmla="*/ 1550416 h 3425390"/>
              <a:gd name="csX22" fmla="*/ 1799250 w 3423202"/>
              <a:gd name="csY22" fmla="*/ 859871 h 3425390"/>
              <a:gd name="csX23" fmla="*/ 1798323 w 3423202"/>
              <a:gd name="csY23" fmla="*/ 859824 h 3425390"/>
              <a:gd name="csX24" fmla="*/ 1675859 w 3423202"/>
              <a:gd name="csY24" fmla="*/ 0 h 3425390"/>
              <a:gd name="csX25" fmla="*/ 1675859 w 3423202"/>
              <a:gd name="csY25" fmla="*/ 857250 h 3425390"/>
              <a:gd name="csX26" fmla="*/ 1623952 w 3423202"/>
              <a:gd name="csY26" fmla="*/ 859871 h 3425390"/>
              <a:gd name="csX27" fmla="*/ 869690 w 3423202"/>
              <a:gd name="csY27" fmla="*/ 1550416 h 3425390"/>
              <a:gd name="csX28" fmla="*/ 860139 w 3423202"/>
              <a:gd name="csY28" fmla="*/ 1651463 h 3425390"/>
              <a:gd name="csX29" fmla="*/ 0 w 3423202"/>
              <a:gd name="csY29" fmla="*/ 1651463 h 3425390"/>
              <a:gd name="csX30" fmla="*/ 4889 w 3423202"/>
              <a:gd name="csY30" fmla="*/ 1548214 h 3425390"/>
              <a:gd name="csX31" fmla="*/ 1536304 w 3423202"/>
              <a:gd name="csY31" fmla="*/ 7047 h 34253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3423202" h="3425390">
                <a:moveTo>
                  <a:pt x="2563064" y="1773927"/>
                </a:moveTo>
                <a:lnTo>
                  <a:pt x="3423202" y="1773927"/>
                </a:lnTo>
                <a:lnTo>
                  <a:pt x="3418313" y="1877176"/>
                </a:lnTo>
                <a:cubicBezTo>
                  <a:pt x="3341028" y="2689164"/>
                  <a:pt x="2697412" y="3336031"/>
                  <a:pt x="1886899" y="3418343"/>
                </a:cubicBezTo>
                <a:lnTo>
                  <a:pt x="1798323" y="3422816"/>
                </a:lnTo>
                <a:lnTo>
                  <a:pt x="1798323" y="2565566"/>
                </a:lnTo>
                <a:lnTo>
                  <a:pt x="1799250" y="2565519"/>
                </a:lnTo>
                <a:cubicBezTo>
                  <a:pt x="2177490" y="2527107"/>
                  <a:pt x="2483036" y="2242800"/>
                  <a:pt x="2553512" y="1874974"/>
                </a:cubicBezTo>
                <a:close/>
                <a:moveTo>
                  <a:pt x="0" y="1773927"/>
                </a:moveTo>
                <a:lnTo>
                  <a:pt x="860139" y="1773927"/>
                </a:lnTo>
                <a:lnTo>
                  <a:pt x="869690" y="1874974"/>
                </a:lnTo>
                <a:cubicBezTo>
                  <a:pt x="940167" y="2242800"/>
                  <a:pt x="1245713" y="2527107"/>
                  <a:pt x="1623952" y="2565519"/>
                </a:cubicBezTo>
                <a:lnTo>
                  <a:pt x="1675859" y="2568140"/>
                </a:lnTo>
                <a:lnTo>
                  <a:pt x="1675859" y="3425390"/>
                </a:lnTo>
                <a:lnTo>
                  <a:pt x="1536304" y="3418343"/>
                </a:lnTo>
                <a:cubicBezTo>
                  <a:pt x="725791" y="3336031"/>
                  <a:pt x="82175" y="2689164"/>
                  <a:pt x="4889" y="1877176"/>
                </a:cubicBezTo>
                <a:close/>
                <a:moveTo>
                  <a:pt x="1798323" y="2574"/>
                </a:moveTo>
                <a:lnTo>
                  <a:pt x="1886899" y="7047"/>
                </a:lnTo>
                <a:cubicBezTo>
                  <a:pt x="2697412" y="89359"/>
                  <a:pt x="3341028" y="736226"/>
                  <a:pt x="3418313" y="1548214"/>
                </a:cubicBezTo>
                <a:lnTo>
                  <a:pt x="3423202" y="1651463"/>
                </a:lnTo>
                <a:lnTo>
                  <a:pt x="2563064" y="1651463"/>
                </a:lnTo>
                <a:lnTo>
                  <a:pt x="2553512" y="1550416"/>
                </a:lnTo>
                <a:cubicBezTo>
                  <a:pt x="2483036" y="1182591"/>
                  <a:pt x="2177490" y="898283"/>
                  <a:pt x="1799250" y="859871"/>
                </a:cubicBezTo>
                <a:lnTo>
                  <a:pt x="1798323" y="859824"/>
                </a:lnTo>
                <a:close/>
                <a:moveTo>
                  <a:pt x="1675859" y="0"/>
                </a:moveTo>
                <a:lnTo>
                  <a:pt x="1675859" y="857250"/>
                </a:lnTo>
                <a:lnTo>
                  <a:pt x="1623952" y="859871"/>
                </a:lnTo>
                <a:cubicBezTo>
                  <a:pt x="1245713" y="898283"/>
                  <a:pt x="940167" y="1182591"/>
                  <a:pt x="869690" y="1550416"/>
                </a:cubicBezTo>
                <a:lnTo>
                  <a:pt x="860139" y="1651463"/>
                </a:lnTo>
                <a:lnTo>
                  <a:pt x="0" y="1651463"/>
                </a:lnTo>
                <a:lnTo>
                  <a:pt x="4889" y="1548214"/>
                </a:lnTo>
                <a:cubicBezTo>
                  <a:pt x="82175" y="736226"/>
                  <a:pt x="725791" y="89359"/>
                  <a:pt x="1536304" y="704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4F452674-A5A6-2AEE-3124-5A902D76BA51}"/>
              </a:ext>
            </a:extLst>
          </p:cNvPr>
          <p:cNvGrpSpPr/>
          <p:nvPr/>
        </p:nvGrpSpPr>
        <p:grpSpPr>
          <a:xfrm>
            <a:off x="8543119" y="4868496"/>
            <a:ext cx="2874010" cy="76200"/>
            <a:chOff x="7896156" y="4853463"/>
            <a:chExt cx="2874010" cy="7620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6ACF80FF-0C99-E922-DFDE-81CDD1449F57}"/>
                </a:ext>
              </a:extLst>
            </p:cNvPr>
            <p:cNvSpPr/>
            <p:nvPr/>
          </p:nvSpPr>
          <p:spPr>
            <a:xfrm flipH="1">
              <a:off x="1068507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8AC4C9-00E4-6CA2-9F42-A6FD0F6E0036}"/>
                </a:ext>
              </a:extLst>
            </p:cNvPr>
            <p:cNvSpPr/>
            <p:nvPr/>
          </p:nvSpPr>
          <p:spPr>
            <a:xfrm flipH="1">
              <a:off x="789615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876503B-B2BD-4C20-F86E-67634B79A2A7}"/>
                </a:ext>
              </a:extLst>
            </p:cNvPr>
            <p:cNvSpPr/>
            <p:nvPr/>
          </p:nvSpPr>
          <p:spPr>
            <a:xfrm flipH="1">
              <a:off x="882579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449CB51-A90C-BD6B-469A-501376907186}"/>
                </a:ext>
              </a:extLst>
            </p:cNvPr>
            <p:cNvSpPr/>
            <p:nvPr/>
          </p:nvSpPr>
          <p:spPr>
            <a:xfrm flipH="1">
              <a:off x="975543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B2B066D-1140-DCC6-40B6-9B4EB08AC1C3}"/>
              </a:ext>
            </a:extLst>
          </p:cNvPr>
          <p:cNvGrpSpPr/>
          <p:nvPr/>
        </p:nvGrpSpPr>
        <p:grpSpPr>
          <a:xfrm>
            <a:off x="530437" y="4815071"/>
            <a:ext cx="2874010" cy="76200"/>
            <a:chOff x="8825796" y="4853463"/>
            <a:chExt cx="2874010" cy="7620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FB61E20-5A94-DC7F-05C1-FC4EBC507275}"/>
                </a:ext>
              </a:extLst>
            </p:cNvPr>
            <p:cNvSpPr/>
            <p:nvPr/>
          </p:nvSpPr>
          <p:spPr>
            <a:xfrm flipH="1">
              <a:off x="1068507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2620B70-EEF3-119E-36D1-00F3B57DB360}"/>
                </a:ext>
              </a:extLst>
            </p:cNvPr>
            <p:cNvSpPr/>
            <p:nvPr/>
          </p:nvSpPr>
          <p:spPr>
            <a:xfrm flipH="1">
              <a:off x="1161471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8ADF9F6-B2BE-026A-3CE1-81C30ADC8D1D}"/>
                </a:ext>
              </a:extLst>
            </p:cNvPr>
            <p:cNvSpPr/>
            <p:nvPr/>
          </p:nvSpPr>
          <p:spPr>
            <a:xfrm flipH="1">
              <a:off x="882579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74BDA64-50A7-C47F-B664-AF3B10B08042}"/>
                </a:ext>
              </a:extLst>
            </p:cNvPr>
            <p:cNvSpPr/>
            <p:nvPr/>
          </p:nvSpPr>
          <p:spPr>
            <a:xfrm flipH="1">
              <a:off x="9755436" y="4853463"/>
              <a:ext cx="85090" cy="762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思源黑体旧字形 Light" panose="020B0300000000000000" charset="-128"/>
                <a:sym typeface="Arial" panose="020B0604020202020204"/>
              </a:endParaRPr>
            </a:p>
          </p:txBody>
        </p:sp>
      </p:grpSp>
      <p:pic>
        <p:nvPicPr>
          <p:cNvPr id="6" name="图形 5" descr="放大镜 纯色填充">
            <a:extLst>
              <a:ext uri="{FF2B5EF4-FFF2-40B4-BE49-F238E27FC236}">
                <a16:creationId xmlns:a16="http://schemas.microsoft.com/office/drawing/2014/main" id="{0E4FE0D9-EA01-25CC-B0D0-C51FA0A8BB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461" y="249374"/>
            <a:ext cx="439262" cy="43926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2B3117BF-C33D-9A2B-3DE8-D0DA95D0B2A8}"/>
              </a:ext>
            </a:extLst>
          </p:cNvPr>
          <p:cNvSpPr txBox="1"/>
          <p:nvPr/>
        </p:nvSpPr>
        <p:spPr>
          <a:xfrm>
            <a:off x="586494" y="233462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蕉准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FA0196E3-9F96-442A-87C6-144238F1080A}"/>
              </a:ext>
            </a:extLst>
          </p:cNvPr>
          <p:cNvSpPr/>
          <p:nvPr/>
        </p:nvSpPr>
        <p:spPr>
          <a:xfrm>
            <a:off x="-1269" y="6539014"/>
            <a:ext cx="12190731" cy="751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HarmonyOS Sans SC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8721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65.25,&quot;left&quot;:75.05,&quot;top&quot;:154.9,&quot;width&quot;:818.4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65.25,&quot;left&quot;:75.05,&quot;top&quot;:154.9,&quot;width&quot;:818.4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65.25,&quot;left&quot;:75.05,&quot;top&quot;:154.9,&quot;width&quot;:818.4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65.25,&quot;left&quot;:75.05,&quot;top&quot;:154.9,&quot;width&quot;:818.4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65.25,&quot;left&quot;:75.05,&quot;top&quot;:154.9,&quot;width&quot;:818.4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65.25,&quot;left&quot;:75.05,&quot;top&quot;:154.9,&quot;width&quot;:818.4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65.25,&quot;left&quot;:75.05,&quot;top&quot;:154.9,&quot;width&quot;:818.4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65.25,&quot;left&quot;:75.05,&quot;top&quot;:154.9,&quot;width&quot;:818.4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65.25,&quot;left&quot;:75.05,&quot;top&quot;:154.9,&quot;width&quot;:818.4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65.25,&quot;left&quot;:75.05,&quot;top&quot;:154.9,&quot;width&quot;:818.4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65.25,&quot;left&quot;:75.05,&quot;top&quot;:154.9,&quot;width&quot;:818.4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65.25,&quot;left&quot;:75.05,&quot;top&quot;:154.9,&quot;width&quot;:818.4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65.25,&quot;left&quot;:75.05,&quot;top&quot;:154.9,&quot;width&quot;:818.4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65.25,&quot;left&quot;:75.05,&quot;top&quot;:154.9,&quot;width&quot;:818.4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65.25,&quot;left&quot;:75.05,&quot;top&quot;:154.9,&quot;width&quot;:818.4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65.25,&quot;left&quot;:75.05,&quot;top&quot;:154.9,&quot;width&quot;:818.4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65.25,&quot;left&quot;:75.05,&quot;top&quot;:154.9,&quot;width&quot;:818.4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65.25,&quot;left&quot;:75.05,&quot;top&quot;:154.9,&quot;width&quot;:818.4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65.25,&quot;left&quot;:75.05,&quot;top&quot;:154.9,&quot;width&quot;:818.4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25,&quot;left&quot;:75.05,&quot;top&quot;:154.9,&quot;width&quot;:818.45}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ATA_TYPE" val="OfficePlusSmartComponent"/>
  <p:tag name="OP_SCP_TAG_VERSION" val="1.0"/>
  <p:tag name="OP_SCP_CHANGE_COLOR" val="N"/>
  <p:tag name="OP_SCP_COMPONENT_TYPE" val="Relation"/>
  <p:tag name="OP_SCP_CONTENT_ID" val="MatlComponentContent-4006"/>
  <p:tag name="OP_SCP_COMPONENT_INFO" val="{&quot;title&quot;:&quot;简约线条循环-5&quot;,&quot;description&quot;:&quot;蓝色,扁平,5项&quot;,&quot;keywords&quot;:[&quot;蓝色&quot;,&quot;扁平&quot;,&quot;5项&quot;],&quot;labels&quot;:[]}"/>
  <p:tag name="OP_SCP_GROUP_ID" val="c00a8c9d-04d2-bc90-e04e-b024e12e6b41"/>
  <p:tag name="OP_SCP_ITEM_COUNT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Index"/>
  <p:tag name="OP_SCP_ITEM_INDEX" val="4"/>
  <p:tag name="OP_SCP_DEFAULT_TEXT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4"/>
  <p:tag name="OP_SCP_DEFAULT_TEXT" val="输入标题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Index"/>
  <p:tag name="OP_SCP_ITEM_INDEX" val="3"/>
  <p:tag name="OP_SCP_DEFAULT_TEXT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3"/>
  <p:tag name="OP_SCP_DEFAULT_TEXT" val="输入标题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Index"/>
  <p:tag name="OP_SCP_ITEM_INDEX" val="5"/>
  <p:tag name="OP_SCP_DEFAULT_TEXT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5"/>
  <p:tag name="OP_SCP_DEFAULT_TEXT" val="输入标题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Index"/>
  <p:tag name="OP_SCP_ITEM_INDEX" val="2"/>
  <p:tag name="OP_SCP_DEFAULT_TEXT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2"/>
  <p:tag name="OP_SCP_DEFAULT_TEXT" val="输入标题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Index"/>
  <p:tag name="OP_SCP_ITEM_INDEX" val="1"/>
  <p:tag name="OP_SCP_DEFAULT_TEXT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1"/>
  <p:tag name="OP_SCP_DEFAULT_TEXT" val="输入标题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ATA_TYPE" val="OfficePlusSmartComponent"/>
  <p:tag name="OP_SCP_TAG_VERSION" val="1.0"/>
  <p:tag name="OP_SCP_CHANGE_COLOR" val="N"/>
  <p:tag name="OP_SCP_COMPONENT_TYPE" val="Relation"/>
  <p:tag name="OP_SCP_CONTENT_ID" val="MatlComponentContent-14053"/>
  <p:tag name="OP_SCP_COMPONENT_INFO" val="{&quot;title&quot;:&quot;渐变4项列表目录&quot;,&quot;description&quot;:&quot;渐变4项列表目录&quot;,&quot;keywords&quot;:[&quot;渐变&quot;,&quot;4项&quot;,&quot;列表&quot;],&quot;labels&quot;:[]}"/>
  <p:tag name="OP_SCP_GROUP_ID" val="a952e464-020c-e5da-5623-63088c1a58e5"/>
  <p:tag name="OP_SCP_ITEM_COUNT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Body"/>
  <p:tag name="OP_SCP_ITEM_INDEX" val="4"/>
  <p:tag name="OP_SCP_DEFAULT_TEXT" val="单击此处添加文本，单击此处添加文本，单击此处添加文本，单击此处添加文本。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DEFAULT_TEXT" val="添加标题"/>
  <p:tag name="OP_SCP_ITEM_INDEX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Index"/>
  <p:tag name="OP_SCP_ITEM_INDEX" val="4"/>
  <p:tag name="OP_SCP_DEFAULT_TEXT" val="0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Body"/>
  <p:tag name="OP_SCP_ITEM_INDEX" val="3"/>
  <p:tag name="OP_SCP_DEFAULT_TEXT" val="单击此处添加文本，单击此处添加文本，单击此处添加文本，单击此处添加文本。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DEFAULT_TEXT" val="添加标题"/>
  <p:tag name="OP_SCP_ITEM_INDEX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Index"/>
  <p:tag name="OP_SCP_ITEM_INDEX" val="3"/>
  <p:tag name="OP_SCP_DEFAULT_TEXT" val="0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Body"/>
  <p:tag name="OP_SCP_ITEM_INDEX" val="2"/>
  <p:tag name="OP_SCP_DEFAULT_TEXT" val="单击此处添加文本，单击此处添加文本，单击此处添加文本，单击此处添加文本。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2"/>
  <p:tag name="OP_SCP_DEFAULT_TEXT" val="添加标题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ITEM_INDEX" val="2"/>
  <p:tag name="OP_SCP_SHAPE_TYPE" val="Index"/>
  <p:tag name="OP_SCP_DEFAULT_TEXT" val="0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Body"/>
  <p:tag name="OP_SCP_ITEM_INDEX" val="1"/>
  <p:tag name="OP_SCP_DEFAULT_TEXT" val="单击此处添加文本，单击此处添加文本，单击此处添加文本，单击此处添加文本。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DEFAULT_TEXT" val="添加标题"/>
  <p:tag name="OP_SCP_ITEM_INDEX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Index"/>
  <p:tag name="OP_SCP_ITEM_INDEX" val="1"/>
  <p:tag name="OP_SCP_DEFAULT_TEXT" val="0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ATA_TYPE" val="OfficePlusSmartComponent"/>
  <p:tag name="OP_SCP_TAG_VERSION" val="1.0"/>
  <p:tag name="OP_SCP_CHANGE_COLOR" val="N"/>
  <p:tag name="OP_SCP_COMPONENT_TYPE" val="Relation"/>
  <p:tag name="OP_SCP_CONTENT_ID" val="MatlComponentContent-9795"/>
  <p:tag name="OP_SCP_COMPONENT_INFO" val="{&quot;title&quot;:&quot;蓝紫色科技感4项总分总结PPT组件&quot;,&quot;description&quot;:&quot;蓝紫色科技感4项总分总结PPT组件&quot;,&quot;keywords&quot;:[&quot;蓝色&quot;,&quot;紫色&quot;,&quot;科技感&quot;,&quot;4项&quot;,&quot;总分&quot;,&quot;总结&quot;,&quot;PPT组件&quot;],&quot;labels&quot;:[]}"/>
  <p:tag name="OP_SCP_GROUP_ID" val="9dec5a08-3d01-c8d4-1c6d-6b0e06181d21"/>
  <p:tag name="OP_SCP_ITEM_COUNT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0"/>
  <p:tag name="OP_SCP_DEFAULT_TEXT" val="添加标题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ITEM_INDEX" val="0"/>
  <p:tag name="OP_SCP_SHAPE_TYPE" val="Index"/>
  <p:tag name="OP_SCP_DEFAULT_TEXT" val="0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4"/>
  <p:tag name="OP_SCP_DEFAULT_TEXT" val="添加标题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Body"/>
  <p:tag name="OP_SCP_DEFAULT_TEXT" val="单击此处添加文本，单击此处添加文本"/>
  <p:tag name="OP_SCP_ITEM_INDEX" val="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  <p:tag name="OP_SCP_SHAPE_TYPE" val="Image"/>
  <p:tag name="OP_SCP_ITEM_INDEX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3"/>
  <p:tag name="OP_SCP_DEFAULT_TEXT" val="添加标题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Body"/>
  <p:tag name="OP_SCP_DEFAULT_TEXT" val="单击此处添加文本，单击此处添加文本"/>
  <p:tag name="OP_SCP_ITEM_INDEX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  <p:tag name="OP_SCP_SHAPE_TYPE" val="Image"/>
  <p:tag name="OP_SCP_ITEM_INDEX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2"/>
  <p:tag name="OP_SCP_DEFAULT_TEXT" val="添加标题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Body"/>
  <p:tag name="OP_SCP_DEFAULT_TEXT" val="单击此处添加文本，单击此处添加文本"/>
  <p:tag name="OP_SCP_ITEM_INDEX" val="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  <p:tag name="OP_SCP_SHAPE_TYPE" val="Image"/>
  <p:tag name="OP_SCP_ITEM_INDEX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1"/>
  <p:tag name="OP_SCP_DEFAULT_TEXT" val="添加标题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Body"/>
  <p:tag name="OP_SCP_ITEM_INDEX" val="1"/>
  <p:tag name="OP_SCP_DEFAULT_TEXT" val="单击此处添加文本，单击此处添加文本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  <p:tag name="OP_SCP_SHAPE_TYPE" val="Image"/>
  <p:tag name="OP_SCP_ITEM_INDEX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ATA_TYPE" val="OfficePlusSmartComponent"/>
  <p:tag name="OP_SCP_TAG_VERSION" val="1.0"/>
  <p:tag name="OP_SCP_CHANGE_COLOR" val="N"/>
  <p:tag name="OP_SCP_COMPONENT_TYPE" val="Relation"/>
  <p:tag name="OP_SCP_CONTENT_ID" val="MatlComponentContent-1398"/>
  <p:tag name="OP_SCP_COMPONENT_INFO" val="{&quot;title&quot;:&quot;扁平4项纯文本PPT组件&quot;,&quot;description&quot;:&quot;扁平4项纯文本PPT组件：四项纯文本布局，适用于复杂信息展示，设计美观。&quot;,&quot;keywords&quot;:[&quot;扁平&quot;,&quot;4项&quot;,&quot;纯文本&quot;,&quot;PPT组件&quot;],&quot;labels&quot;:[]}"/>
  <p:tag name="OP_SCP_GROUP_ID" val="da3acdd4-1db5-f0d8-7ab5-d92e51cc43c8"/>
  <p:tag name="OP_SCP_ITEM_COUNT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Index"/>
  <p:tag name="OP_SCP_ITEM_INDEX" val="4"/>
  <p:tag name="OP_SCP_DEFAULT_TEXT" val="0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4"/>
  <p:tag name="OP_SCP_DEFAULT_TEXT" val="添加标题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Body"/>
  <p:tag name="OP_SCP_ITEM_INDEX" val="4"/>
  <p:tag name="OP_SCP_DEFAULT_TEXT" val="单击此处添加文本，单击此处添加文本，单击此处添加文本，单击此处添加文本，单击此处添加文本。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Index"/>
  <p:tag name="OP_SCP_ITEM_INDEX" val="3"/>
  <p:tag name="OP_SCP_DEFAULT_TEXT" val="0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3"/>
  <p:tag name="OP_SCP_DEFAULT_TEXT" val="添加标题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Body"/>
  <p:tag name="OP_SCP_ITEM_INDEX" val="3"/>
  <p:tag name="OP_SCP_DEFAULT_TEXT" val="单击此处添加文本，单击此处添加文本，单击此处添加文本，单击此处添加文本，单击此处添加文本。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Index"/>
  <p:tag name="OP_SCP_ITEM_INDEX" val="2"/>
  <p:tag name="OP_SCP_DEFAULT_TEXT" val="0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2"/>
  <p:tag name="OP_SCP_DEFAULT_TEXT" val="添加标题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Body"/>
  <p:tag name="OP_SCP_ITEM_INDEX" val="2"/>
  <p:tag name="OP_SCP_DEFAULT_TEXT" val="单击此处添加文本，单击此处添加文本，单击此处添加文本，单击此处添加文本，单击此处添加文本。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Index"/>
  <p:tag name="OP_SCP_ITEM_INDEX" val="1"/>
  <p:tag name="OP_SCP_DEFAULT_TEXT" val="0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25,&quot;left&quot;:75.05,&quot;top&quot;:154.9,&quot;width&quot;:818.45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1"/>
  <p:tag name="OP_SCP_DEFAULT_TEXT" val="添加标题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Body"/>
  <p:tag name="OP_SCP_ITEM_INDEX" val="1"/>
  <p:tag name="OP_SCP_DEFAULT_TEXT" val="单击此处添加文本，单击此处添加文本，单击此处添加文本，单击此处添加文本，单击此处添加文本。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</TotalTime>
  <Words>1462</Words>
  <Application>Microsoft Office PowerPoint</Application>
  <PresentationFormat>宽屏</PresentationFormat>
  <Paragraphs>217</Paragraphs>
  <Slides>28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9" baseType="lpstr">
      <vt:lpstr>HarmonyOS Sans SC</vt:lpstr>
      <vt:lpstr>HarmonyOS Sans SC Black</vt:lpstr>
      <vt:lpstr>Roboto Regular</vt:lpstr>
      <vt:lpstr>等线</vt:lpstr>
      <vt:lpstr>等线 Light</vt:lpstr>
      <vt:lpstr>华文中宋</vt:lpstr>
      <vt:lpstr>Arial</vt:lpstr>
      <vt:lpstr>Calibri</vt:lpstr>
      <vt:lpstr>Cascadia Code</vt:lpstr>
      <vt:lpstr>Cascadia Mono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孟 子尧</dc:creator>
  <cp:lastModifiedBy>a13663448549@outlook.com</cp:lastModifiedBy>
  <cp:revision>32</cp:revision>
  <dcterms:created xsi:type="dcterms:W3CDTF">2026-04-07T12:06:01Z</dcterms:created>
  <dcterms:modified xsi:type="dcterms:W3CDTF">2026-04-22T06:45:16Z</dcterms:modified>
</cp:coreProperties>
</file>