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mp4" ContentType="video/mp4"/>
  <Default Extension="rels" ContentType="application/vnd.openxmlformats-package.relationships+xml"/>
  <Override PartName="/customXml/itemProps100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media/image10.svg" ContentType="image/svg+xml"/>
  <Override PartName="/ppt/media/image12.svg" ContentType="image/svg+xml"/>
  <Override PartName="/ppt/media/image33.svg" ContentType="image/svg+xml"/>
  <Override PartName="/ppt/media/image35.svg" ContentType="image/svg+xml"/>
  <Override PartName="/ppt/media/image37.svg" ContentType="image/svg+xml"/>
  <Override PartName="/ppt/media/image39.svg" ContentType="image/svg+xml"/>
  <Override PartName="/ppt/media/image4.svg" ContentType="image/svg+xml"/>
  <Override PartName="/ppt/media/image53.svg" ContentType="image/svg+xml"/>
  <Override PartName="/ppt/media/image54.svg" ContentType="image/svg+xml"/>
  <Override PartName="/ppt/media/image55.svg" ContentType="image/svg+xml"/>
  <Override PartName="/ppt/media/image6.svg" ContentType="image/svg+xml"/>
  <Override PartName="/ppt/media/image67.svg" ContentType="image/svg+xml"/>
  <Override PartName="/ppt/media/image69.svg" ContentType="image/svg+xml"/>
  <Override PartName="/ppt/media/image71.svg" ContentType="image/svg+xml"/>
  <Override PartName="/ppt/media/image74.svg" ContentType="image/svg+xml"/>
  <Override PartName="/ppt/media/image76.svg" ContentType="image/svg+xml"/>
  <Override PartName="/ppt/media/image78.svg" ContentType="image/svg+xml"/>
  <Override PartName="/ppt/media/image8.svg" ContentType="image/svg+xml"/>
  <Override PartName="/ppt/media/image80.svg" ContentType="image/svg+xml"/>
  <Override PartName="/ppt/media/image82.svg" ContentType="image/svg+xml"/>
  <Override PartName="/ppt/media/image84.svg" ContentType="image/svg+xml"/>
  <Override PartName="/ppt/media/image86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8" r:id="rId3"/>
  </p:sldMasterIdLst>
  <p:notesMasterIdLst>
    <p:notesMasterId r:id="rId5"/>
  </p:notesMasterIdLst>
  <p:sldIdLst>
    <p:sldId id="274" r:id="rId4"/>
    <p:sldId id="275" r:id="rId6"/>
    <p:sldId id="276" r:id="rId7"/>
    <p:sldId id="277" r:id="rId8"/>
    <p:sldId id="278" r:id="rId9"/>
    <p:sldId id="279" r:id="rId10"/>
    <p:sldId id="292" r:id="rId11"/>
    <p:sldId id="299" r:id="rId12"/>
    <p:sldId id="300" r:id="rId13"/>
    <p:sldId id="301" r:id="rId14"/>
    <p:sldId id="293" r:id="rId15"/>
    <p:sldId id="280" r:id="rId16"/>
    <p:sldId id="297" r:id="rId17"/>
    <p:sldId id="298" r:id="rId18"/>
    <p:sldId id="295" r:id="rId19"/>
    <p:sldId id="282" r:id="rId20"/>
    <p:sldId id="304" r:id="rId21"/>
    <p:sldId id="303" r:id="rId22"/>
    <p:sldId id="305" r:id="rId23"/>
    <p:sldId id="281" r:id="rId24"/>
    <p:sldId id="306" r:id="rId25"/>
    <p:sldId id="307" r:id="rId26"/>
    <p:sldId id="302" r:id="rId27"/>
    <p:sldId id="284" r:id="rId28"/>
    <p:sldId id="311" r:id="rId29"/>
    <p:sldId id="310" r:id="rId30"/>
    <p:sldId id="285" r:id="rId31"/>
    <p:sldId id="312" r:id="rId32"/>
    <p:sldId id="313" r:id="rId33"/>
    <p:sldId id="314" r:id="rId34"/>
    <p:sldId id="287" r:id="rId35"/>
    <p:sldId id="288" r:id="rId36"/>
    <p:sldId id="289" r:id="rId37"/>
    <p:sldId id="290" r:id="rId38"/>
    <p:sldId id="291" r:id="rId39"/>
  </p:sldIdLst>
  <p:sldSz cx="14630400" cy="8229600"/>
  <p:notesSz cx="8229600" cy="14630400"/>
  <p:embeddedFontLst>
    <p:embeddedFont>
      <p:font typeface="MiSans Bold" panose="00000800000000000000" charset="-122"/>
      <p:bold r:id="rId45"/>
    </p:embeddedFont>
    <p:embeddedFont>
      <p:font typeface="Cairo Medium" pitchFamily="34" charset="-120"/>
      <p:regular r:id="rId46"/>
    </p:embeddedFont>
    <p:embeddedFont>
      <p:font typeface="Cairo" pitchFamily="34" charset="-120"/>
      <p:bold r:id="rId47"/>
    </p:embeddedFont>
    <p:embeddedFont>
      <p:font typeface="Calibri" panose="020F0502020204030204" charset="0"/>
      <p:regular r:id="rId48"/>
      <p:bold r:id="rId49"/>
      <p:italic r:id="rId50"/>
      <p:boldItalic r:id="rId51"/>
    </p:embeddedFont>
    <p:embeddedFont>
      <p:font typeface="Consolas" panose="020B0609020204030204" pitchFamily="34" charset="-120"/>
      <p:regular r:id="rId52"/>
    </p:embeddedFont>
    <p:embeddedFont>
      <p:font typeface="Cairo" pitchFamily="34" charset="0"/>
      <p:bold r:id="rId53"/>
    </p:embeddedFont>
    <p:embeddedFont>
      <p:font typeface="Cairo" pitchFamily="34" charset="-122"/>
      <p:bold r:id="rId5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4" Type="http://schemas.openxmlformats.org/officeDocument/2006/relationships/font" Target="fonts/font10.fntdata"/><Relationship Id="rId53" Type="http://schemas.openxmlformats.org/officeDocument/2006/relationships/font" Target="fonts/font9.fntdata"/><Relationship Id="rId52" Type="http://schemas.openxmlformats.org/officeDocument/2006/relationships/font" Target="fonts/font8.fntdata"/><Relationship Id="rId51" Type="http://schemas.openxmlformats.org/officeDocument/2006/relationships/font" Target="fonts/font7.fntdata"/><Relationship Id="rId50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49" Type="http://schemas.openxmlformats.org/officeDocument/2006/relationships/font" Target="fonts/font5.fntdata"/><Relationship Id="rId48" Type="http://schemas.openxmlformats.org/officeDocument/2006/relationships/font" Target="fonts/font4.fntdata"/><Relationship Id="rId47" Type="http://schemas.openxmlformats.org/officeDocument/2006/relationships/font" Target="fonts/font3.fntdata"/><Relationship Id="rId46" Type="http://schemas.openxmlformats.org/officeDocument/2006/relationships/font" Target="fonts/font2.fntdata"/><Relationship Id="rId45" Type="http://schemas.openxmlformats.org/officeDocument/2006/relationships/font" Target="fonts/font1.fntdata"/><Relationship Id="rId44" Type="http://schemas.openxmlformats.org/officeDocument/2006/relationships/customXml" Target="../customXml/item1.xml"/><Relationship Id="rId43" Type="http://schemas.openxmlformats.org/officeDocument/2006/relationships/customXmlProps" Target="../customXml/itemProps100.xml"/><Relationship Id="rId42" Type="http://schemas.openxmlformats.org/officeDocument/2006/relationships/tableStyles" Target="tableStyles.xml"/><Relationship Id="rId41" Type="http://schemas.openxmlformats.org/officeDocument/2006/relationships/viewProps" Target="viewProps.xml"/><Relationship Id="rId40" Type="http://schemas.openxmlformats.org/officeDocument/2006/relationships/presProps" Target="presProps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0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2.xml"/><Relationship Id="rId20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7" Type="http://schemas.openxmlformats.org/officeDocument/2006/relationships/slideLayout" Target="../slideLayouts/slideLayout11.xml"/><Relationship Id="rId6" Type="http://schemas.openxmlformats.org/officeDocument/2006/relationships/image" Target="../media/image26.png"/><Relationship Id="rId5" Type="http://schemas.openxmlformats.org/officeDocument/2006/relationships/tags" Target="../tags/tag41.xml"/><Relationship Id="rId4" Type="http://schemas.microsoft.com/office/2007/relationships/media" Target="../media/media1.mp4"/><Relationship Id="rId3" Type="http://schemas.openxmlformats.org/officeDocument/2006/relationships/video" Target="../media/media1.mp4"/><Relationship Id="rId2" Type="http://schemas.openxmlformats.org/officeDocument/2006/relationships/image" Target="../media/image22.png"/><Relationship Id="rId1" Type="http://schemas.openxmlformats.org/officeDocument/2006/relationships/tags" Target="../tags/tag40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1.xml"/><Relationship Id="rId8" Type="http://schemas.openxmlformats.org/officeDocument/2006/relationships/slideLayout" Target="../slideLayouts/slideLayout11.xml"/><Relationship Id="rId7" Type="http://schemas.openxmlformats.org/officeDocument/2006/relationships/tags" Target="../tags/tag47.xml"/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27.xml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30.png"/><Relationship Id="rId1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8.xml"/><Relationship Id="rId4" Type="http://schemas.openxmlformats.org/officeDocument/2006/relationships/image" Target="../media/image31.png"/><Relationship Id="rId3" Type="http://schemas.microsoft.com/office/2007/relationships/media" Target="../media/media2.mp4"/><Relationship Id="rId2" Type="http://schemas.openxmlformats.org/officeDocument/2006/relationships/video" Target="../media/media2.mp4"/><Relationship Id="rId1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53.xml"/><Relationship Id="rId8" Type="http://schemas.openxmlformats.org/officeDocument/2006/relationships/tags" Target="../tags/tag52.xml"/><Relationship Id="rId7" Type="http://schemas.openxmlformats.org/officeDocument/2006/relationships/tags" Target="../tags/tag51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tags" Target="../tags/tag50.xml"/><Relationship Id="rId31" Type="http://schemas.openxmlformats.org/officeDocument/2006/relationships/notesSlide" Target="../notesSlides/notesSlide15.xml"/><Relationship Id="rId30" Type="http://schemas.openxmlformats.org/officeDocument/2006/relationships/slideLayout" Target="../slideLayouts/slideLayout8.xml"/><Relationship Id="rId3" Type="http://schemas.openxmlformats.org/officeDocument/2006/relationships/tags" Target="../tags/tag49.xml"/><Relationship Id="rId29" Type="http://schemas.openxmlformats.org/officeDocument/2006/relationships/tags" Target="../tags/tag67.xml"/><Relationship Id="rId28" Type="http://schemas.openxmlformats.org/officeDocument/2006/relationships/tags" Target="../tags/tag66.xml"/><Relationship Id="rId27" Type="http://schemas.openxmlformats.org/officeDocument/2006/relationships/image" Target="../media/image39.svg"/><Relationship Id="rId26" Type="http://schemas.openxmlformats.org/officeDocument/2006/relationships/image" Target="../media/image38.png"/><Relationship Id="rId25" Type="http://schemas.openxmlformats.org/officeDocument/2006/relationships/tags" Target="../tags/tag65.xml"/><Relationship Id="rId24" Type="http://schemas.openxmlformats.org/officeDocument/2006/relationships/tags" Target="../tags/tag64.xml"/><Relationship Id="rId23" Type="http://schemas.openxmlformats.org/officeDocument/2006/relationships/tags" Target="../tags/tag63.xml"/><Relationship Id="rId22" Type="http://schemas.openxmlformats.org/officeDocument/2006/relationships/tags" Target="../tags/tag62.xml"/><Relationship Id="rId21" Type="http://schemas.openxmlformats.org/officeDocument/2006/relationships/tags" Target="../tags/tag61.xml"/><Relationship Id="rId20" Type="http://schemas.openxmlformats.org/officeDocument/2006/relationships/image" Target="../media/image37.svg"/><Relationship Id="rId2" Type="http://schemas.openxmlformats.org/officeDocument/2006/relationships/tags" Target="../tags/tag48.xml"/><Relationship Id="rId19" Type="http://schemas.openxmlformats.org/officeDocument/2006/relationships/image" Target="../media/image36.png"/><Relationship Id="rId18" Type="http://schemas.openxmlformats.org/officeDocument/2006/relationships/tags" Target="../tags/tag60.xml"/><Relationship Id="rId17" Type="http://schemas.openxmlformats.org/officeDocument/2006/relationships/tags" Target="../tags/tag59.xml"/><Relationship Id="rId16" Type="http://schemas.openxmlformats.org/officeDocument/2006/relationships/tags" Target="../tags/tag58.xml"/><Relationship Id="rId15" Type="http://schemas.openxmlformats.org/officeDocument/2006/relationships/tags" Target="../tags/tag57.xml"/><Relationship Id="rId14" Type="http://schemas.openxmlformats.org/officeDocument/2006/relationships/tags" Target="../tags/tag56.xml"/><Relationship Id="rId13" Type="http://schemas.openxmlformats.org/officeDocument/2006/relationships/image" Target="../media/image35.svg"/><Relationship Id="rId12" Type="http://schemas.openxmlformats.org/officeDocument/2006/relationships/image" Target="../media/image34.png"/><Relationship Id="rId11" Type="http://schemas.openxmlformats.org/officeDocument/2006/relationships/tags" Target="../tags/tag55.xml"/><Relationship Id="rId10" Type="http://schemas.openxmlformats.org/officeDocument/2006/relationships/tags" Target="../tags/tag54.xml"/><Relationship Id="rId1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29.xml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42.png"/><Relationship Id="rId1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46.png"/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svg"/><Relationship Id="rId8" Type="http://schemas.openxmlformats.org/officeDocument/2006/relationships/image" Target="../media/image5.png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2" Type="http://schemas.openxmlformats.org/officeDocument/2006/relationships/notesSlide" Target="../notesSlides/notesSlide2.xml"/><Relationship Id="rId31" Type="http://schemas.openxmlformats.org/officeDocument/2006/relationships/slideLayout" Target="../slideLayouts/slideLayout22.xml"/><Relationship Id="rId30" Type="http://schemas.openxmlformats.org/officeDocument/2006/relationships/tags" Target="../tags/tag20.xml"/><Relationship Id="rId3" Type="http://schemas.openxmlformats.org/officeDocument/2006/relationships/image" Target="../media/image4.svg"/><Relationship Id="rId29" Type="http://schemas.openxmlformats.org/officeDocument/2006/relationships/tags" Target="../tags/tag19.xml"/><Relationship Id="rId28" Type="http://schemas.openxmlformats.org/officeDocument/2006/relationships/tags" Target="../tags/tag18.xml"/><Relationship Id="rId27" Type="http://schemas.openxmlformats.org/officeDocument/2006/relationships/image" Target="../media/image12.svg"/><Relationship Id="rId26" Type="http://schemas.openxmlformats.org/officeDocument/2006/relationships/image" Target="../media/image11.png"/><Relationship Id="rId25" Type="http://schemas.openxmlformats.org/officeDocument/2006/relationships/tags" Target="../tags/tag17.xml"/><Relationship Id="rId24" Type="http://schemas.openxmlformats.org/officeDocument/2006/relationships/tags" Target="../tags/tag16.xml"/><Relationship Id="rId23" Type="http://schemas.openxmlformats.org/officeDocument/2006/relationships/tags" Target="../tags/tag15.xml"/><Relationship Id="rId22" Type="http://schemas.openxmlformats.org/officeDocument/2006/relationships/tags" Target="../tags/tag14.xml"/><Relationship Id="rId21" Type="http://schemas.openxmlformats.org/officeDocument/2006/relationships/image" Target="../media/image10.svg"/><Relationship Id="rId20" Type="http://schemas.openxmlformats.org/officeDocument/2006/relationships/image" Target="../media/image9.png"/><Relationship Id="rId2" Type="http://schemas.openxmlformats.org/officeDocument/2006/relationships/image" Target="../media/image3.png"/><Relationship Id="rId19" Type="http://schemas.openxmlformats.org/officeDocument/2006/relationships/tags" Target="../tags/tag13.xml"/><Relationship Id="rId18" Type="http://schemas.openxmlformats.org/officeDocument/2006/relationships/tags" Target="../tags/tag12.xml"/><Relationship Id="rId17" Type="http://schemas.openxmlformats.org/officeDocument/2006/relationships/tags" Target="../tags/tag11.xml"/><Relationship Id="rId16" Type="http://schemas.openxmlformats.org/officeDocument/2006/relationships/tags" Target="../tags/tag10.xml"/><Relationship Id="rId15" Type="http://schemas.openxmlformats.org/officeDocument/2006/relationships/image" Target="../media/image8.svg"/><Relationship Id="rId14" Type="http://schemas.openxmlformats.org/officeDocument/2006/relationships/image" Target="../media/image7.png"/><Relationship Id="rId13" Type="http://schemas.openxmlformats.org/officeDocument/2006/relationships/tags" Target="../tags/tag9.xml"/><Relationship Id="rId12" Type="http://schemas.openxmlformats.org/officeDocument/2006/relationships/tags" Target="../tags/tag8.xml"/><Relationship Id="rId11" Type="http://schemas.openxmlformats.org/officeDocument/2006/relationships/tags" Target="../tags/tag7.xml"/><Relationship Id="rId10" Type="http://schemas.openxmlformats.org/officeDocument/2006/relationships/tags" Target="../tags/tag6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0.xml"/><Relationship Id="rId3" Type="http://schemas.openxmlformats.org/officeDocument/2006/relationships/slideLayout" Target="../slideLayouts/slideLayout28.xml"/><Relationship Id="rId2" Type="http://schemas.openxmlformats.org/officeDocument/2006/relationships/image" Target="../media/image47.png"/><Relationship Id="rId1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1.xml"/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48.png"/><Relationship Id="rId1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2.xml"/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18.png"/><Relationship Id="rId1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75.xml"/><Relationship Id="rId8" Type="http://schemas.openxmlformats.org/officeDocument/2006/relationships/tags" Target="../tags/tag74.xml"/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5" Type="http://schemas.openxmlformats.org/officeDocument/2006/relationships/notesSlide" Target="../notesSlides/notesSlide23.xml"/><Relationship Id="rId14" Type="http://schemas.openxmlformats.org/officeDocument/2006/relationships/slideLayout" Target="../slideLayouts/slideLayout9.xml"/><Relationship Id="rId13" Type="http://schemas.openxmlformats.org/officeDocument/2006/relationships/tags" Target="../tags/tag79.xml"/><Relationship Id="rId12" Type="http://schemas.openxmlformats.org/officeDocument/2006/relationships/tags" Target="../tags/tag78.xml"/><Relationship Id="rId11" Type="http://schemas.openxmlformats.org/officeDocument/2006/relationships/tags" Target="../tags/tag77.xml"/><Relationship Id="rId10" Type="http://schemas.openxmlformats.org/officeDocument/2006/relationships/tags" Target="../tags/tag76.xml"/><Relationship Id="rId1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4.xml"/><Relationship Id="rId3" Type="http://schemas.openxmlformats.org/officeDocument/2006/relationships/slideLayout" Target="../slideLayouts/slideLayout31.xml"/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5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1.png"/><Relationship Id="rId1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84.xml"/><Relationship Id="rId8" Type="http://schemas.openxmlformats.org/officeDocument/2006/relationships/image" Target="../media/image54.svg"/><Relationship Id="rId7" Type="http://schemas.openxmlformats.org/officeDocument/2006/relationships/tags" Target="../tags/tag83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image" Target="../media/image53.svg"/><Relationship Id="rId3" Type="http://schemas.openxmlformats.org/officeDocument/2006/relationships/image" Target="../media/image52.png"/><Relationship Id="rId2" Type="http://schemas.openxmlformats.org/officeDocument/2006/relationships/tags" Target="../tags/tag80.xml"/><Relationship Id="rId16" Type="http://schemas.openxmlformats.org/officeDocument/2006/relationships/notesSlide" Target="../notesSlides/notesSlide26.xml"/><Relationship Id="rId15" Type="http://schemas.openxmlformats.org/officeDocument/2006/relationships/slideLayout" Target="../slideLayouts/slideLayout12.xml"/><Relationship Id="rId14" Type="http://schemas.openxmlformats.org/officeDocument/2006/relationships/tags" Target="../tags/tag88.xml"/><Relationship Id="rId13" Type="http://schemas.openxmlformats.org/officeDocument/2006/relationships/tags" Target="../tags/tag87.xml"/><Relationship Id="rId12" Type="http://schemas.openxmlformats.org/officeDocument/2006/relationships/image" Target="../media/image55.svg"/><Relationship Id="rId11" Type="http://schemas.openxmlformats.org/officeDocument/2006/relationships/tags" Target="../tags/tag86.xml"/><Relationship Id="rId10" Type="http://schemas.openxmlformats.org/officeDocument/2006/relationships/tags" Target="../tags/tag85.xml"/><Relationship Id="rId1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tags" Target="../tags/tag96.xml"/><Relationship Id="rId8" Type="http://schemas.openxmlformats.org/officeDocument/2006/relationships/tags" Target="../tags/tag95.xml"/><Relationship Id="rId7" Type="http://schemas.openxmlformats.org/officeDocument/2006/relationships/tags" Target="../tags/tag94.xml"/><Relationship Id="rId6" Type="http://schemas.openxmlformats.org/officeDocument/2006/relationships/tags" Target="../tags/tag93.xml"/><Relationship Id="rId5" Type="http://schemas.openxmlformats.org/officeDocument/2006/relationships/tags" Target="../tags/tag92.xml"/><Relationship Id="rId4" Type="http://schemas.openxmlformats.org/officeDocument/2006/relationships/tags" Target="../tags/tag91.xml"/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2" Type="http://schemas.openxmlformats.org/officeDocument/2006/relationships/notesSlide" Target="../notesSlides/notesSlide27.xml"/><Relationship Id="rId11" Type="http://schemas.openxmlformats.org/officeDocument/2006/relationships/slideLayout" Target="../slideLayouts/slideLayout32.xml"/><Relationship Id="rId10" Type="http://schemas.openxmlformats.org/officeDocument/2006/relationships/tags" Target="../tags/tag97.xml"/><Relationship Id="rId1" Type="http://schemas.openxmlformats.org/officeDocument/2006/relationships/image" Target="../media/image56.png"/></Relationships>
</file>

<file path=ppt/slides/_rels/slide2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8.x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98.xml"/><Relationship Id="rId4" Type="http://schemas.openxmlformats.org/officeDocument/2006/relationships/image" Target="../media/image57.png"/><Relationship Id="rId3" Type="http://schemas.microsoft.com/office/2007/relationships/media" Target="../media/media3.mp4"/><Relationship Id="rId2" Type="http://schemas.openxmlformats.org/officeDocument/2006/relationships/video" Target="../media/media3.mp4"/><Relationship Id="rId1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9.xml"/><Relationship Id="rId5" Type="http://schemas.openxmlformats.org/officeDocument/2006/relationships/slideLayout" Target="../slideLayouts/slideLayout14.xml"/><Relationship Id="rId4" Type="http://schemas.openxmlformats.org/officeDocument/2006/relationships/image" Target="../media/image59.png"/><Relationship Id="rId3" Type="http://schemas.microsoft.com/office/2007/relationships/media" Target="../media/media4.mp4"/><Relationship Id="rId2" Type="http://schemas.openxmlformats.org/officeDocument/2006/relationships/video" Target="../media/media4.mp4"/><Relationship Id="rId1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2" Type="http://schemas.openxmlformats.org/officeDocument/2006/relationships/notesSlide" Target="../notesSlides/notesSlide3.xml"/><Relationship Id="rId11" Type="http://schemas.openxmlformats.org/officeDocument/2006/relationships/slideLayout" Target="../slideLayouts/slideLayout23.xml"/><Relationship Id="rId10" Type="http://schemas.openxmlformats.org/officeDocument/2006/relationships/image" Target="../media/image13.png"/><Relationship Id="rId1" Type="http://schemas.openxmlformats.org/officeDocument/2006/relationships/tags" Target="../tags/tag21.xml"/></Relationships>
</file>

<file path=ppt/slides/_rels/slide3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0.xml"/><Relationship Id="rId5" Type="http://schemas.openxmlformats.org/officeDocument/2006/relationships/slideLayout" Target="../slideLayouts/slideLayout14.xml"/><Relationship Id="rId4" Type="http://schemas.openxmlformats.org/officeDocument/2006/relationships/image" Target="../media/image60.png"/><Relationship Id="rId3" Type="http://schemas.microsoft.com/office/2007/relationships/media" Target="../media/media5.mp4"/><Relationship Id="rId2" Type="http://schemas.openxmlformats.org/officeDocument/2006/relationships/video" Target="../media/media5.mp4"/><Relationship Id="rId1" Type="http://schemas.openxmlformats.org/officeDocument/2006/relationships/image" Target="../media/image5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1.xml"/><Relationship Id="rId7" Type="http://schemas.openxmlformats.org/officeDocument/2006/relationships/slideLayout" Target="../slideLayouts/slideLayout34.xml"/><Relationship Id="rId6" Type="http://schemas.openxmlformats.org/officeDocument/2006/relationships/image" Target="../media/image64.png"/><Relationship Id="rId5" Type="http://schemas.microsoft.com/office/2007/relationships/media" Target="../media/media6.mp4"/><Relationship Id="rId4" Type="http://schemas.openxmlformats.org/officeDocument/2006/relationships/video" Target="../media/media6.mp4"/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image" Target="../media/image61.png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2.xml"/><Relationship Id="rId8" Type="http://schemas.openxmlformats.org/officeDocument/2006/relationships/slideLayout" Target="../slideLayouts/slideLayout35.xml"/><Relationship Id="rId7" Type="http://schemas.openxmlformats.org/officeDocument/2006/relationships/image" Target="../media/image71.svg"/><Relationship Id="rId6" Type="http://schemas.openxmlformats.org/officeDocument/2006/relationships/image" Target="../media/image70.png"/><Relationship Id="rId5" Type="http://schemas.openxmlformats.org/officeDocument/2006/relationships/image" Target="../media/image69.svg"/><Relationship Id="rId4" Type="http://schemas.openxmlformats.org/officeDocument/2006/relationships/image" Target="../media/image68.png"/><Relationship Id="rId3" Type="http://schemas.openxmlformats.org/officeDocument/2006/relationships/image" Target="../media/image67.svg"/><Relationship Id="rId2" Type="http://schemas.openxmlformats.org/officeDocument/2006/relationships/image" Target="../media/image66.png"/><Relationship Id="rId1" Type="http://schemas.openxmlformats.org/officeDocument/2006/relationships/image" Target="../media/image65.png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image" Target="../media/image80.svg"/><Relationship Id="rId8" Type="http://schemas.openxmlformats.org/officeDocument/2006/relationships/image" Target="../media/image79.png"/><Relationship Id="rId7" Type="http://schemas.openxmlformats.org/officeDocument/2006/relationships/image" Target="../media/image78.svg"/><Relationship Id="rId6" Type="http://schemas.openxmlformats.org/officeDocument/2006/relationships/image" Target="../media/image77.png"/><Relationship Id="rId5" Type="http://schemas.openxmlformats.org/officeDocument/2006/relationships/image" Target="../media/image76.svg"/><Relationship Id="rId4" Type="http://schemas.openxmlformats.org/officeDocument/2006/relationships/image" Target="../media/image75.png"/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1" Type="http://schemas.openxmlformats.org/officeDocument/2006/relationships/notesSlide" Target="../notesSlides/notesSlide33.xml"/><Relationship Id="rId10" Type="http://schemas.openxmlformats.org/officeDocument/2006/relationships/slideLayout" Target="../slideLayouts/slideLayout36.xml"/><Relationship Id="rId1" Type="http://schemas.openxmlformats.org/officeDocument/2006/relationships/image" Target="../media/image72.png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7.xml"/><Relationship Id="rId8" Type="http://schemas.openxmlformats.org/officeDocument/2006/relationships/image" Target="../media/image86.svg"/><Relationship Id="rId7" Type="http://schemas.openxmlformats.org/officeDocument/2006/relationships/image" Target="../media/image85.png"/><Relationship Id="rId6" Type="http://schemas.openxmlformats.org/officeDocument/2006/relationships/image" Target="../media/image84.svg"/><Relationship Id="rId5" Type="http://schemas.openxmlformats.org/officeDocument/2006/relationships/image" Target="../media/image83.png"/><Relationship Id="rId4" Type="http://schemas.openxmlformats.org/officeDocument/2006/relationships/image" Target="../media/image82.svg"/><Relationship Id="rId3" Type="http://schemas.openxmlformats.org/officeDocument/2006/relationships/image" Target="../media/image81.png"/><Relationship Id="rId2" Type="http://schemas.openxmlformats.org/officeDocument/2006/relationships/image" Target="../media/image22.png"/><Relationship Id="rId10" Type="http://schemas.openxmlformats.org/officeDocument/2006/relationships/notesSlide" Target="../notesSlides/notesSlide34.xml"/><Relationship Id="rId1" Type="http://schemas.openxmlformats.org/officeDocument/2006/relationships/tags" Target="../tags/tag9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38.xml"/><Relationship Id="rId1" Type="http://schemas.openxmlformats.org/officeDocument/2006/relationships/image" Target="../media/image87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35.xml"/><Relationship Id="rId8" Type="http://schemas.openxmlformats.org/officeDocument/2006/relationships/image" Target="../media/image18.png"/><Relationship Id="rId7" Type="http://schemas.openxmlformats.org/officeDocument/2006/relationships/tags" Target="../tags/tag34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image" Target="../media/image17.png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2" Type="http://schemas.openxmlformats.org/officeDocument/2006/relationships/notesSlide" Target="../notesSlides/notesSlide5.xml"/><Relationship Id="rId11" Type="http://schemas.openxmlformats.org/officeDocument/2006/relationships/slideLayout" Target="../slideLayouts/slideLayout25.xml"/><Relationship Id="rId10" Type="http://schemas.openxmlformats.org/officeDocument/2006/relationships/tags" Target="../tags/tag36.xml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6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1.xml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tags" Target="../tags/tag37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1.xml"/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tags" Target="../tags/tag38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1.xml"/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tags" Target="../tags/tag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80000"/>
            </a:srgbClr>
          </a:solidFill>
        </p:spPr>
      </p:sp>
      <p:sp>
        <p:nvSpPr>
          <p:cNvPr id="4" name="Text 1"/>
          <p:cNvSpPr/>
          <p:nvPr/>
        </p:nvSpPr>
        <p:spPr>
          <a:xfrm>
            <a:off x="793790" y="2713792"/>
            <a:ext cx="130428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智视穹顶：基于轻量级端云协同的泛工业全息安防中枢</a:t>
            </a:r>
            <a:endParaRPr lang="en-US" sz="44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793790" y="4471511"/>
            <a:ext cx="130428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基于 RSFViT 架构与边缘 TTA 动态增强的工业 AI 平台</a:t>
            </a:r>
            <a:endParaRPr lang="en-US" sz="175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793790" y="5089565"/>
            <a:ext cx="997506" cy="426244"/>
          </a:xfrm>
          <a:prstGeom prst="roundRect">
            <a:avLst>
              <a:gd name="adj" fmla="val 17880"/>
            </a:avLst>
          </a:prstGeom>
          <a:solidFill>
            <a:srgbClr val="0F163E"/>
          </a:solidFill>
        </p:spPr>
      </p:sp>
      <p:sp>
        <p:nvSpPr>
          <p:cNvPr id="7" name="Text 4"/>
          <p:cNvSpPr/>
          <p:nvPr/>
        </p:nvSpPr>
        <p:spPr>
          <a:xfrm>
            <a:off x="929878" y="5157549"/>
            <a:ext cx="725329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端云协同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1904643" y="5089565"/>
            <a:ext cx="1178838" cy="426244"/>
          </a:xfrm>
          <a:prstGeom prst="roundRect">
            <a:avLst>
              <a:gd name="adj" fmla="val 17880"/>
            </a:avLst>
          </a:prstGeom>
          <a:solidFill>
            <a:srgbClr val="0F163E"/>
          </a:solidFill>
        </p:spPr>
      </p:sp>
      <p:sp>
        <p:nvSpPr>
          <p:cNvPr id="9" name="Text 6"/>
          <p:cNvSpPr/>
          <p:nvPr/>
        </p:nvSpPr>
        <p:spPr>
          <a:xfrm>
            <a:off x="2040731" y="5157549"/>
            <a:ext cx="906661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极轻量架构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3196828" y="5089565"/>
            <a:ext cx="1541502" cy="426244"/>
          </a:xfrm>
          <a:prstGeom prst="roundRect">
            <a:avLst>
              <a:gd name="adj" fmla="val 17880"/>
            </a:avLst>
          </a:prstGeom>
          <a:solidFill>
            <a:srgbClr val="0F163E"/>
          </a:solidFill>
        </p:spPr>
      </p:sp>
      <p:sp>
        <p:nvSpPr>
          <p:cNvPr id="11" name="Text 8"/>
          <p:cNvSpPr/>
          <p:nvPr/>
        </p:nvSpPr>
        <p:spPr>
          <a:xfrm>
            <a:off x="3332917" y="5157549"/>
            <a:ext cx="1269325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恶劣环境自适应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4851678" y="5089565"/>
            <a:ext cx="997506" cy="426244"/>
          </a:xfrm>
          <a:prstGeom prst="roundRect">
            <a:avLst>
              <a:gd name="adj" fmla="val 17880"/>
            </a:avLst>
          </a:prstGeom>
          <a:solidFill>
            <a:srgbClr val="0F163E"/>
          </a:solidFill>
        </p:spPr>
      </p:sp>
      <p:sp>
        <p:nvSpPr>
          <p:cNvPr id="13" name="Text 10"/>
          <p:cNvSpPr/>
          <p:nvPr/>
        </p:nvSpPr>
        <p:spPr>
          <a:xfrm>
            <a:off x="4987766" y="5157549"/>
            <a:ext cx="725329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多端联动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0" descr="preencoded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alphaModFix amt="20000"/>
            <a:lum contrast="-48000"/>
          </a:blip>
          <a:stretch>
            <a:fillRect/>
          </a:stretch>
        </p:blipFill>
        <p:spPr>
          <a:xfrm>
            <a:off x="0" y="0"/>
            <a:ext cx="14631035" cy="8214995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495935" y="321945"/>
            <a:ext cx="1965960" cy="326390"/>
          </a:xfrm>
          <a:prstGeom prst="roundRect">
            <a:avLst>
              <a:gd name="adj" fmla="val 20496"/>
            </a:avLst>
          </a:prstGeom>
          <a:solidFill>
            <a:srgbClr val="0F163E"/>
          </a:solidFill>
        </p:spPr>
      </p:sp>
      <p:sp>
        <p:nvSpPr>
          <p:cNvPr id="3" name="Text 1"/>
          <p:cNvSpPr/>
          <p:nvPr/>
        </p:nvSpPr>
        <p:spPr>
          <a:xfrm>
            <a:off x="581144" y="458153"/>
            <a:ext cx="987862" cy="147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WEB全息中枢 </a:t>
            </a:r>
            <a:r>
              <a:rPr lang="en-US" sz="2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· </a:t>
            </a: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训练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pic>
        <p:nvPicPr>
          <p:cNvPr id="7" name="4月14日_20260414_16372201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308225" y="1576070"/>
            <a:ext cx="10543540" cy="6106795"/>
          </a:xfrm>
          <a:prstGeom prst="rect">
            <a:avLst/>
          </a:prstGeom>
        </p:spPr>
      </p:pic>
      <p:sp>
        <p:nvSpPr>
          <p:cNvPr id="4" name="Text 2"/>
          <p:cNvSpPr/>
          <p:nvPr/>
        </p:nvSpPr>
        <p:spPr>
          <a:xfrm>
            <a:off x="496133" y="683419"/>
            <a:ext cx="3544133" cy="4430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云端自动化炼丹炉</a:t>
            </a:r>
            <a:endParaRPr lang="en-US" sz="27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96133" y="1259324"/>
            <a:ext cx="13638133" cy="1843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将深奥的深度学习调参封装为极简的</a:t>
            </a:r>
            <a:r>
              <a:rPr lang="en-US" sz="110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"三步走"零代码流水线</a:t>
            </a:r>
            <a:r>
              <a:rPr lang="en-US" sz="11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。</a:t>
            </a:r>
            <a:endParaRPr lang="en-US" sz="1100" dirty="0">
              <a:latin typeface="MiSans" charset="-122"/>
              <a:ea typeface="MiSans" charset="-122"/>
            </a:endParaRPr>
          </a:p>
        </p:txBody>
      </p:sp>
      <p:sp>
        <p:nvSpPr>
          <p:cNvPr id="28" name="Text 3"/>
          <p:cNvSpPr/>
          <p:nvPr/>
        </p:nvSpPr>
        <p:spPr>
          <a:xfrm>
            <a:off x="273248" y="7884279"/>
            <a:ext cx="13638133" cy="1843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训练过程中可以实时观看训练进度，训练完毕后可以设置模型名称并</a:t>
            </a: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保存</a:t>
            </a:r>
            <a:endParaRPr lang="zh-CN" alt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296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0">
              <p:cMediaNode vol="0" mute="1">
                <p:cTn id="7" repeatCount="indefinite" fill="remove" display="1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5935" y="321945"/>
            <a:ext cx="1965960" cy="326390"/>
          </a:xfrm>
          <a:prstGeom prst="roundRect">
            <a:avLst>
              <a:gd name="adj" fmla="val 20496"/>
            </a:avLst>
          </a:prstGeom>
          <a:solidFill>
            <a:srgbClr val="0F163E"/>
          </a:solidFill>
        </p:spPr>
      </p:sp>
      <p:sp>
        <p:nvSpPr>
          <p:cNvPr id="3" name="Text 1"/>
          <p:cNvSpPr/>
          <p:nvPr/>
        </p:nvSpPr>
        <p:spPr>
          <a:xfrm>
            <a:off x="581144" y="458153"/>
            <a:ext cx="987862" cy="147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WEB全息中枢 </a:t>
            </a:r>
            <a:r>
              <a:rPr lang="en-US" sz="2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· </a:t>
            </a: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训练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496133" y="683419"/>
            <a:ext cx="3544133" cy="4430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云端自动化炼丹炉</a:t>
            </a:r>
            <a:endParaRPr lang="en-US" sz="27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96133" y="1259324"/>
            <a:ext cx="13638133" cy="1843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将深奥的深度学习调参封装为极简的</a:t>
            </a:r>
            <a:r>
              <a:rPr lang="en-US" sz="110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"三步走"零代码流水线</a:t>
            </a:r>
            <a:r>
              <a:rPr lang="en-US" sz="11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。</a:t>
            </a:r>
            <a:endParaRPr lang="en-US" sz="1100" dirty="0">
              <a:latin typeface="MiSans" charset="-122"/>
              <a:ea typeface="MiSans" charset="-122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33" y="1543288"/>
            <a:ext cx="13638133" cy="5986701"/>
          </a:xfrm>
          <a:prstGeom prst="rect">
            <a:avLst/>
          </a:prstGeom>
        </p:spPr>
      </p:pic>
      <p:sp>
        <p:nvSpPr>
          <p:cNvPr id="7" name="Text 4"/>
          <p:cNvSpPr/>
          <p:nvPr>
            <p:custDataLst>
              <p:tags r:id="rId2"/>
            </p:custDataLst>
          </p:nvPr>
        </p:nvSpPr>
        <p:spPr>
          <a:xfrm>
            <a:off x="2809732" y="5918724"/>
            <a:ext cx="2390609" cy="36942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300" dirty="0">
                <a:solidFill>
                  <a:srgbClr val="FFFFFF"/>
                </a:solidFill>
                <a:latin typeface="MiSans" charset="-122"/>
                <a:ea typeface="MiSans" charset="-122"/>
                <a:cs typeface="Cairo Medium" pitchFamily="34" charset="-120"/>
              </a:rPr>
              <a:t>上传数据集</a:t>
            </a:r>
            <a:endParaRPr lang="en-US" sz="2300" dirty="0">
              <a:solidFill>
                <a:srgbClr val="FFFFFF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8" name="Text 5"/>
          <p:cNvSpPr/>
          <p:nvPr>
            <p:custDataLst>
              <p:tags r:id="rId3"/>
            </p:custDataLst>
          </p:nvPr>
        </p:nvSpPr>
        <p:spPr>
          <a:xfrm>
            <a:off x="2809732" y="6393233"/>
            <a:ext cx="2390609" cy="48025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8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ZIP一键直传，自适应解包</a:t>
            </a:r>
            <a:endParaRPr lang="en-US" sz="185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9" name="Text 6"/>
          <p:cNvSpPr/>
          <p:nvPr>
            <p:custDataLst>
              <p:tags r:id="rId4"/>
            </p:custDataLst>
          </p:nvPr>
        </p:nvSpPr>
        <p:spPr>
          <a:xfrm>
            <a:off x="9521826" y="6066905"/>
            <a:ext cx="2390609" cy="36942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300" dirty="0">
                <a:solidFill>
                  <a:srgbClr val="FFFFFF"/>
                </a:solidFill>
                <a:latin typeface="MiSans" charset="-122"/>
                <a:ea typeface="MiSans" charset="-122"/>
                <a:cs typeface="Cairo Medium" pitchFamily="34" charset="-120"/>
              </a:rPr>
              <a:t>模型归档</a:t>
            </a:r>
            <a:endParaRPr lang="en-US" sz="2300" dirty="0">
              <a:solidFill>
                <a:srgbClr val="FFFFFF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10" name="Text 7"/>
          <p:cNvSpPr/>
          <p:nvPr>
            <p:custDataLst>
              <p:tags r:id="rId5"/>
            </p:custDataLst>
          </p:nvPr>
        </p:nvSpPr>
        <p:spPr>
          <a:xfrm>
            <a:off x="9521826" y="6541415"/>
            <a:ext cx="2390609" cy="24012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8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重命名并热更新至预测</a:t>
            </a:r>
            <a:endParaRPr lang="en-US" sz="185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11" name="Text 8"/>
          <p:cNvSpPr/>
          <p:nvPr>
            <p:custDataLst>
              <p:tags r:id="rId6"/>
            </p:custDataLst>
          </p:nvPr>
        </p:nvSpPr>
        <p:spPr>
          <a:xfrm>
            <a:off x="6185482" y="2171083"/>
            <a:ext cx="2390608" cy="36942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300" dirty="0">
                <a:solidFill>
                  <a:srgbClr val="FFFFFF"/>
                </a:solidFill>
                <a:latin typeface="MiSans" charset="-122"/>
                <a:ea typeface="MiSans" charset="-122"/>
                <a:cs typeface="Cairo Medium" pitchFamily="34" charset="-120"/>
              </a:rPr>
              <a:t>启动训练</a:t>
            </a:r>
            <a:endParaRPr lang="en-US" sz="2300" dirty="0">
              <a:solidFill>
                <a:srgbClr val="FFFFFF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12" name="Text 9"/>
          <p:cNvSpPr/>
          <p:nvPr>
            <p:custDataLst>
              <p:tags r:id="rId7"/>
            </p:custDataLst>
          </p:nvPr>
        </p:nvSpPr>
        <p:spPr>
          <a:xfrm>
            <a:off x="6185482" y="2645593"/>
            <a:ext cx="2390608" cy="24012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8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赛博监控与动态进度</a:t>
            </a:r>
            <a:endParaRPr lang="en-US" sz="185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496133" y="7629644"/>
            <a:ext cx="13638133" cy="1843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00" dirty="0">
                <a:solidFill>
                  <a:srgbClr val="F0F0F0"/>
                </a:solidFill>
                <a:latin typeface="MiSans" charset="-122"/>
                <a:ea typeface="MiSans" charset="-122"/>
                <a:cs typeface="MiSans" charset="-122"/>
              </a:rPr>
              <a:t>训练完成后弹窗引导重命名，新模型直接</a:t>
            </a:r>
            <a:r>
              <a:rPr lang="en-US" sz="1100" b="1" dirty="0">
                <a:solidFill>
                  <a:srgbClr val="F0F0F0"/>
                </a:solidFill>
                <a:latin typeface="MiSans" charset="-122"/>
                <a:ea typeface="MiSans" charset="-122"/>
                <a:cs typeface="MiSans" charset="-122"/>
              </a:rPr>
              <a:t>热更新</a:t>
            </a:r>
            <a:r>
              <a:rPr lang="en-US" sz="1100" dirty="0">
                <a:solidFill>
                  <a:srgbClr val="F0F0F0"/>
                </a:solidFill>
                <a:latin typeface="MiSans" charset="-122"/>
                <a:ea typeface="MiSans" charset="-122"/>
                <a:cs typeface="MiSans" charset="-122"/>
              </a:rPr>
              <a:t>至预测页下拉菜单，形成"边用边训"的持续进化闭环。</a:t>
            </a:r>
            <a:endParaRPr lang="en-US" sz="1100" dirty="0">
              <a:latin typeface="MiSans" charset="-122"/>
              <a:ea typeface="MiSans" charset="-122"/>
              <a:cs typeface="MiSans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0" descr="preencoded.png"/>
          <p:cNvPicPr>
            <a:picLocks noChangeAspect="1"/>
          </p:cNvPicPr>
          <p:nvPr/>
        </p:nvPicPr>
        <p:blipFill>
          <a:blip r:embed="rId1">
            <a:alphaModFix amt="20000"/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793790" y="422950"/>
            <a:ext cx="2396490" cy="426244"/>
          </a:xfrm>
          <a:prstGeom prst="roundRect">
            <a:avLst>
              <a:gd name="adj" fmla="val 17880"/>
            </a:avLst>
          </a:prstGeom>
          <a:solidFill>
            <a:srgbClr val="0F163E"/>
          </a:solidFill>
        </p:spPr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1390" y="1648460"/>
            <a:ext cx="10833735" cy="6107430"/>
          </a:xfrm>
          <a:prstGeom prst="rect">
            <a:avLst/>
          </a:prstGeom>
        </p:spPr>
      </p:pic>
      <p:sp>
        <p:nvSpPr>
          <p:cNvPr id="3" name="Text 1"/>
          <p:cNvSpPr/>
          <p:nvPr/>
        </p:nvSpPr>
        <p:spPr>
          <a:xfrm>
            <a:off x="929878" y="490934"/>
            <a:ext cx="2124313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WEB全息中枢 · 检测工作台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939919"/>
            <a:ext cx="5670590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系统检测工作台</a:t>
            </a:r>
            <a:endParaRPr lang="en-US" sz="44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28" name="Text 3"/>
          <p:cNvSpPr/>
          <p:nvPr/>
        </p:nvSpPr>
        <p:spPr>
          <a:xfrm>
            <a:off x="273248" y="7884279"/>
            <a:ext cx="13638133" cy="1843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检测</a:t>
            </a: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主界面</a:t>
            </a:r>
            <a:endParaRPr lang="zh-CN" alt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0" descr="preencoded.png"/>
          <p:cNvPicPr>
            <a:picLocks noChangeAspect="1"/>
          </p:cNvPicPr>
          <p:nvPr/>
        </p:nvPicPr>
        <p:blipFill>
          <a:blip r:embed="rId1">
            <a:alphaModFix amt="20000"/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793790" y="388025"/>
            <a:ext cx="2396490" cy="426244"/>
          </a:xfrm>
          <a:prstGeom prst="roundRect">
            <a:avLst>
              <a:gd name="adj" fmla="val 17880"/>
            </a:avLst>
          </a:prstGeom>
          <a:solidFill>
            <a:srgbClr val="0F163E"/>
          </a:solidFill>
        </p:spPr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2"/>
          <a:srcRect l="10" r="10"/>
          <a:stretch>
            <a:fillRect/>
          </a:stretch>
        </p:blipFill>
        <p:spPr>
          <a:xfrm>
            <a:off x="2231390" y="1706880"/>
            <a:ext cx="10833735" cy="6107430"/>
          </a:xfrm>
          <a:prstGeom prst="rect">
            <a:avLst/>
          </a:prstGeom>
        </p:spPr>
      </p:pic>
      <p:sp>
        <p:nvSpPr>
          <p:cNvPr id="3" name="Text 1"/>
          <p:cNvSpPr/>
          <p:nvPr/>
        </p:nvSpPr>
        <p:spPr>
          <a:xfrm>
            <a:off x="929878" y="456009"/>
            <a:ext cx="2124313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WEB全息中枢 · 检测工作台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904994"/>
            <a:ext cx="5670590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系统检测工作台</a:t>
            </a:r>
            <a:endParaRPr lang="en-US" sz="44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28" name="Text 3"/>
          <p:cNvSpPr/>
          <p:nvPr/>
        </p:nvSpPr>
        <p:spPr>
          <a:xfrm>
            <a:off x="273248" y="7884279"/>
            <a:ext cx="13638133" cy="1843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图片检测功能</a:t>
            </a: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展示</a:t>
            </a:r>
            <a:endParaRPr lang="zh-CN" alt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0" descr="preencoded.png"/>
          <p:cNvPicPr>
            <a:picLocks noChangeAspect="1"/>
          </p:cNvPicPr>
          <p:nvPr/>
        </p:nvPicPr>
        <p:blipFill>
          <a:blip r:embed="rId1">
            <a:alphaModFix amt="20000"/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793790" y="457875"/>
            <a:ext cx="2396490" cy="426244"/>
          </a:xfrm>
          <a:prstGeom prst="roundRect">
            <a:avLst>
              <a:gd name="adj" fmla="val 17880"/>
            </a:avLst>
          </a:prstGeom>
          <a:solidFill>
            <a:srgbClr val="0F163E"/>
          </a:solidFill>
        </p:spPr>
      </p:sp>
      <p:sp>
        <p:nvSpPr>
          <p:cNvPr id="3" name="Text 1"/>
          <p:cNvSpPr/>
          <p:nvPr/>
        </p:nvSpPr>
        <p:spPr>
          <a:xfrm>
            <a:off x="929878" y="525859"/>
            <a:ext cx="2124313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WEB全息中枢 · 检测工作台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pic>
        <p:nvPicPr>
          <p:cNvPr id="5" name="20260414_121537.mp4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14905" y="1823720"/>
            <a:ext cx="10659110" cy="6060440"/>
          </a:xfrm>
          <a:prstGeom prst="rect">
            <a:avLst/>
          </a:prstGeom>
        </p:spPr>
      </p:pic>
      <p:sp>
        <p:nvSpPr>
          <p:cNvPr id="4" name="Text 2"/>
          <p:cNvSpPr/>
          <p:nvPr/>
        </p:nvSpPr>
        <p:spPr>
          <a:xfrm>
            <a:off x="793790" y="974844"/>
            <a:ext cx="5670590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系统检测工作台</a:t>
            </a:r>
            <a:endParaRPr lang="en-US" sz="44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28" name="Text 3"/>
          <p:cNvSpPr/>
          <p:nvPr/>
        </p:nvSpPr>
        <p:spPr>
          <a:xfrm>
            <a:off x="273248" y="7884279"/>
            <a:ext cx="13638133" cy="1843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视频</a:t>
            </a: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检测功能</a:t>
            </a: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展示</a:t>
            </a:r>
            <a:endParaRPr lang="zh-CN" alt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33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0">
              <p:cMediaNode vol="0" mute="1">
                <p:cTn id="7" repeatCount="indefinite" fill="remove" display="1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0" descr="preencoded.png"/>
          <p:cNvPicPr>
            <a:picLocks noChangeAspect="1"/>
          </p:cNvPicPr>
          <p:nvPr/>
        </p:nvPicPr>
        <p:blipFill>
          <a:blip r:embed="rId1">
            <a:alphaModFix amt="20000"/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793790" y="807125"/>
            <a:ext cx="2396490" cy="426244"/>
          </a:xfrm>
          <a:prstGeom prst="roundRect">
            <a:avLst>
              <a:gd name="adj" fmla="val 17880"/>
            </a:avLst>
          </a:prstGeom>
          <a:solidFill>
            <a:srgbClr val="0F163E"/>
          </a:solidFill>
        </p:spPr>
      </p:sp>
      <p:sp>
        <p:nvSpPr>
          <p:cNvPr id="3" name="Text 1"/>
          <p:cNvSpPr/>
          <p:nvPr/>
        </p:nvSpPr>
        <p:spPr>
          <a:xfrm>
            <a:off x="929878" y="875109"/>
            <a:ext cx="2124313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WEB全息中枢 · 检测工作台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1324094"/>
            <a:ext cx="5670590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系统检测工作台</a:t>
            </a:r>
            <a:endParaRPr lang="en-US" sz="44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5" name="Shape 3"/>
          <p:cNvSpPr/>
          <p:nvPr>
            <p:custDataLst>
              <p:tags r:id="rId2"/>
            </p:custDataLst>
          </p:nvPr>
        </p:nvSpPr>
        <p:spPr>
          <a:xfrm>
            <a:off x="793790" y="2373035"/>
            <a:ext cx="6407944" cy="2411254"/>
          </a:xfrm>
          <a:prstGeom prst="roundRect">
            <a:avLst>
              <a:gd name="adj" fmla="val 3951"/>
            </a:avLst>
          </a:prstGeom>
          <a:solidFill>
            <a:srgbClr val="000018">
              <a:alpha val="95000"/>
            </a:srgbClr>
          </a:solidFill>
          <a:ln w="30480">
            <a:solidFill>
              <a:srgbClr val="313E80"/>
            </a:solidFill>
            <a:prstDash val="solid"/>
          </a:ln>
        </p:spPr>
      </p:sp>
      <p:sp>
        <p:nvSpPr>
          <p:cNvPr id="6" name="Shape 4"/>
          <p:cNvSpPr/>
          <p:nvPr>
            <p:custDataLst>
              <p:tags r:id="rId3"/>
            </p:custDataLst>
          </p:nvPr>
        </p:nvSpPr>
        <p:spPr>
          <a:xfrm>
            <a:off x="824270" y="2403515"/>
            <a:ext cx="6346984" cy="680442"/>
          </a:xfrm>
          <a:prstGeom prst="roundRect">
            <a:avLst>
              <a:gd name="adj" fmla="val 8626"/>
            </a:avLst>
          </a:prstGeom>
          <a:solidFill>
            <a:srgbClr val="182567"/>
          </a:solidFill>
        </p:spPr>
      </p:sp>
      <p:pic>
        <p:nvPicPr>
          <p:cNvPr id="7" name="Image 0" descr="preencoded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9825" y="2569845"/>
            <a:ext cx="488315" cy="340360"/>
          </a:xfrm>
          <a:prstGeom prst="rect">
            <a:avLst/>
          </a:prstGeom>
        </p:spPr>
      </p:pic>
      <p:sp>
        <p:nvSpPr>
          <p:cNvPr id="8" name="Text 5"/>
          <p:cNvSpPr/>
          <p:nvPr>
            <p:custDataLst>
              <p:tags r:id="rId7"/>
            </p:custDataLst>
          </p:nvPr>
        </p:nvSpPr>
        <p:spPr>
          <a:xfrm>
            <a:off x="1051084" y="3310771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0F0F0"/>
                </a:solidFill>
                <a:latin typeface="MiSans" charset="-122"/>
                <a:ea typeface="MiSans" charset="-122"/>
                <a:cs typeface="Cairo Medium" pitchFamily="34" charset="-120"/>
              </a:rPr>
              <a:t>AI 大脑热插拔</a:t>
            </a:r>
            <a:endParaRPr lang="en-US" sz="2200" dirty="0">
              <a:solidFill>
                <a:srgbClr val="F0F0F0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9" name="Text 6"/>
          <p:cNvSpPr/>
          <p:nvPr>
            <p:custDataLst>
              <p:tags r:id="rId8"/>
            </p:custDataLst>
          </p:nvPr>
        </p:nvSpPr>
        <p:spPr>
          <a:xfrm>
            <a:off x="1051084" y="3801189"/>
            <a:ext cx="5893356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动态扫描后端模型库（含出厂默认与用户自研 RSFViT 模型），下拉菜单</a:t>
            </a: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一键切换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底层推理引擎。</a:t>
            </a:r>
            <a:endParaRPr lang="en-US" sz="1750" dirty="0">
              <a:latin typeface="MiSans" charset="-122"/>
              <a:ea typeface="MiSans" charset="-122"/>
            </a:endParaRPr>
          </a:p>
        </p:txBody>
      </p:sp>
      <p:sp>
        <p:nvSpPr>
          <p:cNvPr id="10" name="Shape 7"/>
          <p:cNvSpPr/>
          <p:nvPr>
            <p:custDataLst>
              <p:tags r:id="rId9"/>
            </p:custDataLst>
          </p:nvPr>
        </p:nvSpPr>
        <p:spPr>
          <a:xfrm>
            <a:off x="7428548" y="2373035"/>
            <a:ext cx="6408063" cy="2411254"/>
          </a:xfrm>
          <a:prstGeom prst="roundRect">
            <a:avLst>
              <a:gd name="adj" fmla="val 3951"/>
            </a:avLst>
          </a:prstGeom>
          <a:solidFill>
            <a:srgbClr val="000018">
              <a:alpha val="95000"/>
            </a:srgbClr>
          </a:solidFill>
          <a:ln w="30480">
            <a:solidFill>
              <a:srgbClr val="313E80"/>
            </a:solidFill>
            <a:prstDash val="solid"/>
          </a:ln>
        </p:spPr>
      </p:sp>
      <p:sp>
        <p:nvSpPr>
          <p:cNvPr id="11" name="Shape 8"/>
          <p:cNvSpPr/>
          <p:nvPr>
            <p:custDataLst>
              <p:tags r:id="rId10"/>
            </p:custDataLst>
          </p:nvPr>
        </p:nvSpPr>
        <p:spPr>
          <a:xfrm>
            <a:off x="7459027" y="2403515"/>
            <a:ext cx="6347103" cy="680442"/>
          </a:xfrm>
          <a:prstGeom prst="roundRect">
            <a:avLst>
              <a:gd name="adj" fmla="val 8626"/>
            </a:avLst>
          </a:prstGeom>
          <a:solidFill>
            <a:srgbClr val="182567"/>
          </a:solidFill>
        </p:spPr>
      </p:sp>
      <p:pic>
        <p:nvPicPr>
          <p:cNvPr id="12" name="Image 1" descr="preencoded.png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462260" y="2569845"/>
            <a:ext cx="366395" cy="340360"/>
          </a:xfrm>
          <a:prstGeom prst="rect">
            <a:avLst/>
          </a:prstGeom>
        </p:spPr>
      </p:pic>
      <p:sp>
        <p:nvSpPr>
          <p:cNvPr id="13" name="Text 9"/>
          <p:cNvSpPr/>
          <p:nvPr>
            <p:custDataLst>
              <p:tags r:id="rId14"/>
            </p:custDataLst>
          </p:nvPr>
        </p:nvSpPr>
        <p:spPr>
          <a:xfrm>
            <a:off x="7685842" y="3310771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0F0F0"/>
                </a:solidFill>
                <a:latin typeface="MiSans" charset="-122"/>
                <a:ea typeface="MiSans" charset="-122"/>
                <a:cs typeface="Cairo Medium" pitchFamily="34" charset="-120"/>
              </a:rPr>
              <a:t>图像级侦测</a:t>
            </a:r>
            <a:endParaRPr lang="en-US" sz="2200" dirty="0">
              <a:solidFill>
                <a:srgbClr val="F0F0F0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14" name="Text 10"/>
          <p:cNvSpPr/>
          <p:nvPr>
            <p:custDataLst>
              <p:tags r:id="rId15"/>
            </p:custDataLst>
          </p:nvPr>
        </p:nvSpPr>
        <p:spPr>
          <a:xfrm>
            <a:off x="7685842" y="3801189"/>
            <a:ext cx="5893475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极速解析静态抓拍图，自动渲染高精度</a:t>
            </a: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违规红框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标注。</a:t>
            </a:r>
            <a:endParaRPr lang="en-US" sz="1750" dirty="0">
              <a:latin typeface="MiSans" charset="-122"/>
              <a:ea typeface="MiSans" charset="-122"/>
            </a:endParaRPr>
          </a:p>
        </p:txBody>
      </p:sp>
      <p:sp>
        <p:nvSpPr>
          <p:cNvPr id="15" name="Shape 11"/>
          <p:cNvSpPr/>
          <p:nvPr>
            <p:custDataLst>
              <p:tags r:id="rId16"/>
            </p:custDataLst>
          </p:nvPr>
        </p:nvSpPr>
        <p:spPr>
          <a:xfrm>
            <a:off x="793790" y="5011103"/>
            <a:ext cx="6407944" cy="2411254"/>
          </a:xfrm>
          <a:prstGeom prst="roundRect">
            <a:avLst>
              <a:gd name="adj" fmla="val 3951"/>
            </a:avLst>
          </a:prstGeom>
          <a:solidFill>
            <a:srgbClr val="000018">
              <a:alpha val="95000"/>
            </a:srgbClr>
          </a:solidFill>
          <a:ln w="30480">
            <a:solidFill>
              <a:srgbClr val="313E80"/>
            </a:solidFill>
            <a:prstDash val="solid"/>
          </a:ln>
        </p:spPr>
      </p:sp>
      <p:sp>
        <p:nvSpPr>
          <p:cNvPr id="16" name="Shape 12"/>
          <p:cNvSpPr/>
          <p:nvPr>
            <p:custDataLst>
              <p:tags r:id="rId17"/>
            </p:custDataLst>
          </p:nvPr>
        </p:nvSpPr>
        <p:spPr>
          <a:xfrm>
            <a:off x="824270" y="5041583"/>
            <a:ext cx="6346984" cy="680442"/>
          </a:xfrm>
          <a:prstGeom prst="roundRect">
            <a:avLst>
              <a:gd name="adj" fmla="val 8626"/>
            </a:avLst>
          </a:prstGeom>
          <a:solidFill>
            <a:srgbClr val="182567"/>
          </a:solidFill>
        </p:spPr>
      </p:sp>
      <p:pic>
        <p:nvPicPr>
          <p:cNvPr id="17" name="Image 2" descr="preencoded.png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679825" y="5207635"/>
            <a:ext cx="488315" cy="340360"/>
          </a:xfrm>
          <a:prstGeom prst="rect">
            <a:avLst/>
          </a:prstGeom>
        </p:spPr>
      </p:pic>
      <p:sp>
        <p:nvSpPr>
          <p:cNvPr id="18" name="Text 13"/>
          <p:cNvSpPr/>
          <p:nvPr>
            <p:custDataLst>
              <p:tags r:id="rId21"/>
            </p:custDataLst>
          </p:nvPr>
        </p:nvSpPr>
        <p:spPr>
          <a:xfrm>
            <a:off x="1051084" y="5948839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0F0F0"/>
                </a:solidFill>
                <a:latin typeface="MiSans" charset="-122"/>
                <a:ea typeface="MiSans" charset="-122"/>
                <a:cs typeface="Cairo Medium" pitchFamily="34" charset="-120"/>
              </a:rPr>
              <a:t>视频流解剖</a:t>
            </a:r>
            <a:endParaRPr lang="en-US" sz="2200" dirty="0">
              <a:solidFill>
                <a:srgbClr val="F0F0F0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19" name="Text 14"/>
          <p:cNvSpPr/>
          <p:nvPr>
            <p:custDataLst>
              <p:tags r:id="rId22"/>
            </p:custDataLst>
          </p:nvPr>
        </p:nvSpPr>
        <p:spPr>
          <a:xfrm>
            <a:off x="1051084" y="6439257"/>
            <a:ext cx="5893356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云端高密度逐帧推理，生成带置信度的</a:t>
            </a: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告警新视频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并循环播放。</a:t>
            </a:r>
            <a:endParaRPr lang="en-US" sz="1750" dirty="0">
              <a:latin typeface="MiSans" charset="-122"/>
              <a:ea typeface="MiSans" charset="-122"/>
            </a:endParaRPr>
          </a:p>
        </p:txBody>
      </p:sp>
      <p:sp>
        <p:nvSpPr>
          <p:cNvPr id="20" name="Shape 15"/>
          <p:cNvSpPr/>
          <p:nvPr>
            <p:custDataLst>
              <p:tags r:id="rId23"/>
            </p:custDataLst>
          </p:nvPr>
        </p:nvSpPr>
        <p:spPr>
          <a:xfrm>
            <a:off x="7428548" y="5011103"/>
            <a:ext cx="6408063" cy="2411254"/>
          </a:xfrm>
          <a:prstGeom prst="roundRect">
            <a:avLst>
              <a:gd name="adj" fmla="val 3951"/>
            </a:avLst>
          </a:prstGeom>
          <a:solidFill>
            <a:srgbClr val="000018">
              <a:alpha val="95000"/>
            </a:srgbClr>
          </a:solidFill>
          <a:ln w="30480">
            <a:solidFill>
              <a:srgbClr val="313E80"/>
            </a:solidFill>
            <a:prstDash val="solid"/>
          </a:ln>
        </p:spPr>
      </p:sp>
      <p:sp>
        <p:nvSpPr>
          <p:cNvPr id="21" name="Shape 16"/>
          <p:cNvSpPr/>
          <p:nvPr>
            <p:custDataLst>
              <p:tags r:id="rId24"/>
            </p:custDataLst>
          </p:nvPr>
        </p:nvSpPr>
        <p:spPr>
          <a:xfrm>
            <a:off x="7459027" y="5041583"/>
            <a:ext cx="6347103" cy="680442"/>
          </a:xfrm>
          <a:prstGeom prst="roundRect">
            <a:avLst>
              <a:gd name="adj" fmla="val 8626"/>
            </a:avLst>
          </a:prstGeom>
          <a:solidFill>
            <a:srgbClr val="182567"/>
          </a:solidFill>
        </p:spPr>
      </p:sp>
      <p:pic>
        <p:nvPicPr>
          <p:cNvPr id="22" name="Image 3" descr="preencoded.png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0462260" y="5207635"/>
            <a:ext cx="380365" cy="340360"/>
          </a:xfrm>
          <a:prstGeom prst="rect">
            <a:avLst/>
          </a:prstGeom>
        </p:spPr>
      </p:pic>
      <p:sp>
        <p:nvSpPr>
          <p:cNvPr id="23" name="Text 17"/>
          <p:cNvSpPr/>
          <p:nvPr>
            <p:custDataLst>
              <p:tags r:id="rId28"/>
            </p:custDataLst>
          </p:nvPr>
        </p:nvSpPr>
        <p:spPr>
          <a:xfrm>
            <a:off x="7685842" y="5948839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0F0F0"/>
                </a:solidFill>
                <a:latin typeface="MiSans" charset="-122"/>
                <a:ea typeface="MiSans" charset="-122"/>
                <a:cs typeface="Cairo Medium" pitchFamily="34" charset="-120"/>
              </a:rPr>
              <a:t>实时鹰眼网络</a:t>
            </a:r>
            <a:endParaRPr lang="en-US" sz="2200" dirty="0">
              <a:solidFill>
                <a:srgbClr val="F0F0F0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24" name="Text 18"/>
          <p:cNvSpPr/>
          <p:nvPr>
            <p:custDataLst>
              <p:tags r:id="rId29"/>
            </p:custDataLst>
          </p:nvPr>
        </p:nvSpPr>
        <p:spPr>
          <a:xfrm>
            <a:off x="7685842" y="6439257"/>
            <a:ext cx="5893475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一键接管本机或现场 </a:t>
            </a: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WebRTC 摄像头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，建立低延迟视频隧道，实时叠加安防识别画面。</a:t>
            </a:r>
            <a:endParaRPr lang="en-US" sz="1750" dirty="0">
              <a:latin typeface="MiSans" charset="-122"/>
              <a:ea typeface="MiSans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8000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793790" y="332780"/>
            <a:ext cx="2033826" cy="426244"/>
          </a:xfrm>
          <a:prstGeom prst="roundRect">
            <a:avLst>
              <a:gd name="adj" fmla="val 17880"/>
            </a:avLst>
          </a:prstGeom>
          <a:solidFill>
            <a:srgbClr val="0F163E"/>
          </a:solidFill>
        </p:spPr>
      </p:sp>
      <p:sp>
        <p:nvSpPr>
          <p:cNvPr id="5" name="Text 2"/>
          <p:cNvSpPr/>
          <p:nvPr/>
        </p:nvSpPr>
        <p:spPr>
          <a:xfrm>
            <a:off x="929878" y="400764"/>
            <a:ext cx="1761649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WEB全息中枢 · 竞技场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"/>
          <a:srcRect l="-2122" t="-425" r="-1579" b="-1940"/>
          <a:stretch>
            <a:fillRect/>
          </a:stretch>
        </p:blipFill>
        <p:spPr>
          <a:xfrm>
            <a:off x="1512570" y="1617345"/>
            <a:ext cx="11262360" cy="6266815"/>
          </a:xfrm>
          <a:prstGeom prst="round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93790" y="849749"/>
            <a:ext cx="5670590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多模型并发竞技场</a:t>
            </a:r>
            <a:endParaRPr lang="en-US" sz="44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28" name="Text 3"/>
          <p:cNvSpPr/>
          <p:nvPr/>
        </p:nvSpPr>
        <p:spPr>
          <a:xfrm>
            <a:off x="273248" y="7884279"/>
            <a:ext cx="13638133" cy="1843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自定义检测</a:t>
            </a: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主页面</a:t>
            </a:r>
            <a:endParaRPr lang="zh-CN" alt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8000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793790" y="269915"/>
            <a:ext cx="2033826" cy="426244"/>
          </a:xfrm>
          <a:prstGeom prst="roundRect">
            <a:avLst>
              <a:gd name="adj" fmla="val 17880"/>
            </a:avLst>
          </a:prstGeom>
          <a:solidFill>
            <a:srgbClr val="0F163E"/>
          </a:solidFill>
        </p:spPr>
      </p:sp>
      <p:sp>
        <p:nvSpPr>
          <p:cNvPr id="5" name="Text 2"/>
          <p:cNvSpPr/>
          <p:nvPr/>
        </p:nvSpPr>
        <p:spPr>
          <a:xfrm>
            <a:off x="929878" y="337899"/>
            <a:ext cx="1761649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WEB全息中枢 · 竞技场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"/>
          <a:srcRect t="643" b="643"/>
          <a:stretch>
            <a:fillRect/>
          </a:stretch>
        </p:blipFill>
        <p:spPr>
          <a:xfrm>
            <a:off x="1512570" y="1556385"/>
            <a:ext cx="11262360" cy="6266815"/>
          </a:xfrm>
          <a:prstGeom prst="round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93790" y="786884"/>
            <a:ext cx="5670590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多模型并发竞技场</a:t>
            </a:r>
            <a:endParaRPr lang="en-US" sz="44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28" name="Text 3"/>
          <p:cNvSpPr/>
          <p:nvPr/>
        </p:nvSpPr>
        <p:spPr>
          <a:xfrm>
            <a:off x="273248" y="7884279"/>
            <a:ext cx="13638133" cy="1843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可以进行多个模型的图片视频摄像头对比</a:t>
            </a: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展示</a:t>
            </a:r>
            <a:endParaRPr lang="zh-CN" alt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8000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793790" y="1485305"/>
            <a:ext cx="2033826" cy="426244"/>
          </a:xfrm>
          <a:prstGeom prst="roundRect">
            <a:avLst>
              <a:gd name="adj" fmla="val 17880"/>
            </a:avLst>
          </a:prstGeom>
          <a:solidFill>
            <a:srgbClr val="0F163E"/>
          </a:solidFill>
        </p:spPr>
      </p:sp>
      <p:sp>
        <p:nvSpPr>
          <p:cNvPr id="5" name="Text 2"/>
          <p:cNvSpPr/>
          <p:nvPr/>
        </p:nvSpPr>
        <p:spPr>
          <a:xfrm>
            <a:off x="929878" y="1553289"/>
            <a:ext cx="1761649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WEB全息中枢 · 竞技场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93790" y="2002274"/>
            <a:ext cx="5670590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多模型并发竞技场</a:t>
            </a:r>
            <a:endParaRPr lang="en-US" sz="44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630436" y="3051215"/>
            <a:ext cx="6571417" cy="3692962"/>
          </a:xfrm>
          <a:prstGeom prst="roundRect">
            <a:avLst>
              <a:gd name="adj" fmla="val 4422"/>
            </a:avLst>
          </a:prstGeom>
          <a:solidFill>
            <a:srgbClr val="120336">
              <a:alpha val="95000"/>
            </a:srgbClr>
          </a:solidFill>
        </p:spPr>
      </p:sp>
      <p:sp>
        <p:nvSpPr>
          <p:cNvPr id="8" name="Text 5"/>
          <p:cNvSpPr/>
          <p:nvPr/>
        </p:nvSpPr>
        <p:spPr>
          <a:xfrm>
            <a:off x="857250" y="3278029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MiSans" charset="-122"/>
                <a:ea typeface="MiSans" charset="-122"/>
                <a:cs typeface="Cairo Medium" pitchFamily="34" charset="-120"/>
              </a:rPr>
              <a:t>核心定位</a:t>
            </a:r>
            <a:endParaRPr lang="en-US" sz="2200" dirty="0">
              <a:solidFill>
                <a:srgbClr val="FFFFFF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857250" y="3859173"/>
            <a:ext cx="6117788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专为算法工程师与安全主管打造的</a:t>
            </a: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"模型自证与评测中心"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，打破单模型限制。</a:t>
            </a:r>
            <a:endParaRPr lang="en-US" sz="1750" dirty="0">
              <a:latin typeface="MiSans" charset="-122"/>
              <a:ea typeface="MiSans" charset="-122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857250" y="4896803"/>
            <a:ext cx="6117788" cy="16907"/>
          </a:xfrm>
          <a:prstGeom prst="rect">
            <a:avLst/>
          </a:prstGeom>
          <a:solidFill>
            <a:srgbClr val="F0F0F0">
              <a:alpha val="50000"/>
            </a:srgbClr>
          </a:solidFill>
        </p:spPr>
      </p:sp>
      <p:sp>
        <p:nvSpPr>
          <p:cNvPr id="11" name="Text 8"/>
          <p:cNvSpPr/>
          <p:nvPr/>
        </p:nvSpPr>
        <p:spPr>
          <a:xfrm>
            <a:off x="857250" y="5225534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MiSans" charset="-122"/>
                <a:ea typeface="MiSans" charset="-122"/>
                <a:cs typeface="Cairo Medium" pitchFamily="34" charset="-120"/>
              </a:rPr>
              <a:t>操作方式</a:t>
            </a:r>
            <a:endParaRPr lang="en-US" sz="2200" dirty="0">
              <a:solidFill>
                <a:srgbClr val="FFFFFF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857250" y="5806678"/>
            <a:ext cx="6117788" cy="73342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管理员按住 </a:t>
            </a:r>
            <a:r>
              <a:rPr lang="en-US" sz="1750" dirty="0">
                <a:solidFill>
                  <a:srgbClr val="F0F0F0"/>
                </a:solidFill>
                <a:highlight>
                  <a:srgbClr val="1F1043"/>
                </a:highlight>
                <a:latin typeface="MiSans" charset="-122"/>
                <a:ea typeface="MiSans" charset="-122"/>
                <a:cs typeface="Consolas" panose="020B0609020204030204" pitchFamily="34" charset="-120"/>
              </a:rPr>
              <a:t>Ctrl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 键并发选中多个权重模型（如：标准 YOLO vs 自研 RSFViT）。</a:t>
            </a:r>
            <a:endParaRPr lang="en-US" sz="1750" dirty="0">
              <a:latin typeface="MiSans" charset="-122"/>
              <a:ea typeface="MiSans" charset="-122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7599521" y="3278029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MiSans" charset="-122"/>
                <a:ea typeface="MiSans" charset="-122"/>
                <a:cs typeface="Cairo Medium" pitchFamily="34" charset="-120"/>
              </a:rPr>
              <a:t>矩阵式同台验证</a:t>
            </a:r>
            <a:endParaRPr lang="en-US" sz="2200" dirty="0">
              <a:solidFill>
                <a:srgbClr val="FFFFFF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7599521" y="3859173"/>
            <a:ext cx="624470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针对同一样本（图片/视频/摄像头），系统同时驱动多个模型独立运算，结果以</a:t>
            </a: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多宫格矩阵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平行展示。</a:t>
            </a:r>
            <a:endParaRPr lang="en-US" sz="1750" dirty="0">
              <a:latin typeface="MiSans" charset="-122"/>
              <a:ea typeface="MiSans" charset="-122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7599521" y="4789051"/>
            <a:ext cx="624470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通过肉眼直观比对，验证轻量级模型在</a:t>
            </a: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小目标场景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下的性能优势，为模型选型提供铁证。</a:t>
            </a:r>
            <a:endParaRPr lang="en-US" sz="1750" dirty="0">
              <a:latin typeface="MiSans" charset="-122"/>
              <a:ea typeface="MiSans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80000"/>
            </a:srgbClr>
          </a:solidFill>
        </p:spPr>
        <p:txBody>
          <a:bodyPr/>
          <a:p>
            <a:endParaRPr lang="zh-CN" altLang="en-US"/>
          </a:p>
        </p:txBody>
      </p:sp>
      <p:sp>
        <p:nvSpPr>
          <p:cNvPr id="4" name="Shape 1"/>
          <p:cNvSpPr/>
          <p:nvPr/>
        </p:nvSpPr>
        <p:spPr>
          <a:xfrm>
            <a:off x="793790" y="638373"/>
            <a:ext cx="2215158" cy="426244"/>
          </a:xfrm>
          <a:prstGeom prst="roundRect">
            <a:avLst>
              <a:gd name="adj" fmla="val 17880"/>
            </a:avLst>
          </a:prstGeom>
          <a:solidFill>
            <a:srgbClr val="0F163E"/>
          </a:solidFill>
        </p:spPr>
      </p:sp>
      <p:sp>
        <p:nvSpPr>
          <p:cNvPr id="5" name="Text 2"/>
          <p:cNvSpPr/>
          <p:nvPr/>
        </p:nvSpPr>
        <p:spPr>
          <a:xfrm>
            <a:off x="929878" y="706358"/>
            <a:ext cx="1942981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WEB全息中枢 · 边缘协同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"/>
          <a:srcRect l="3075" r="3075"/>
          <a:stretch>
            <a:fillRect/>
          </a:stretch>
        </p:blipFill>
        <p:spPr>
          <a:xfrm>
            <a:off x="622300" y="2080260"/>
            <a:ext cx="7143115" cy="3975100"/>
          </a:xfrm>
          <a:prstGeom prst="round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93790" y="1155343"/>
            <a:ext cx="5670590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边缘协同遥测大屏</a:t>
            </a:r>
            <a:endParaRPr lang="en-US" sz="44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28" name="Text 3"/>
          <p:cNvSpPr/>
          <p:nvPr/>
        </p:nvSpPr>
        <p:spPr>
          <a:xfrm>
            <a:off x="273248" y="7884279"/>
            <a:ext cx="13638133" cy="1843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边缘化设备介绍</a:t>
            </a:r>
            <a:endParaRPr lang="zh-CN" alt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7" name="Text 3"/>
          <p:cNvSpPr/>
          <p:nvPr/>
        </p:nvSpPr>
        <p:spPr>
          <a:xfrm>
            <a:off x="2922905" y="6152515"/>
            <a:ext cx="2687320" cy="1841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边缘设备</a:t>
            </a:r>
            <a:r>
              <a:rPr lang="en-US" altLang="zh-CN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——Raspberry Pi 5</a:t>
            </a:r>
            <a:endParaRPr lang="en-US" altLang="zh-CN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pic>
        <p:nvPicPr>
          <p:cNvPr id="11" name="图片 11" descr="微信图片_20260410184635_2139_2"/>
          <p:cNvPicPr>
            <a:picLocks noChangeAspect="1"/>
          </p:cNvPicPr>
          <p:nvPr/>
        </p:nvPicPr>
        <p:blipFill>
          <a:blip r:embed="rId3"/>
          <a:srcRect b="14961"/>
          <a:stretch>
            <a:fillRect/>
          </a:stretch>
        </p:blipFill>
        <p:spPr>
          <a:xfrm>
            <a:off x="7765415" y="0"/>
            <a:ext cx="5691505" cy="358648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749030" y="3730625"/>
            <a:ext cx="2687320" cy="1841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altLang="zh-CN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Raspberry Pi 5——</a:t>
            </a: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安装</a:t>
            </a: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完成</a:t>
            </a:r>
            <a:endParaRPr lang="zh-CN" alt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pic>
        <p:nvPicPr>
          <p:cNvPr id="10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8775" y="4058920"/>
            <a:ext cx="3888105" cy="387921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3"/>
          <p:cNvSpPr/>
          <p:nvPr/>
        </p:nvSpPr>
        <p:spPr>
          <a:xfrm>
            <a:off x="11943080" y="7524115"/>
            <a:ext cx="2139315" cy="1841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利用边缘设备发布</a:t>
            </a:r>
            <a:r>
              <a:rPr lang="en-US" altLang="zh-CN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ip</a:t>
            </a: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地址</a:t>
            </a:r>
            <a:endParaRPr lang="zh-CN" alt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67495"/>
            <a:ext cx="5670590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目录</a:t>
            </a:r>
            <a:endParaRPr lang="en-US" sz="44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3790" y="3058239"/>
            <a:ext cx="226814" cy="226814"/>
          </a:xfrm>
          <a:prstGeom prst="rect">
            <a:avLst/>
          </a:prstGeom>
        </p:spPr>
      </p:pic>
      <p:sp>
        <p:nvSpPr>
          <p:cNvPr id="4" name="Shape 1"/>
          <p:cNvSpPr/>
          <p:nvPr>
            <p:custDataLst>
              <p:tags r:id="rId4"/>
            </p:custDataLst>
          </p:nvPr>
        </p:nvSpPr>
        <p:spPr>
          <a:xfrm>
            <a:off x="793790" y="3384947"/>
            <a:ext cx="4196358" cy="30480"/>
          </a:xfrm>
          <a:prstGeom prst="rect">
            <a:avLst/>
          </a:prstGeom>
          <a:solidFill>
            <a:srgbClr val="5A6ED8"/>
          </a:solidFill>
        </p:spPr>
      </p:sp>
      <p:sp>
        <p:nvSpPr>
          <p:cNvPr id="5" name="Text 2"/>
          <p:cNvSpPr/>
          <p:nvPr>
            <p:custDataLst>
              <p:tags r:id="rId5"/>
            </p:custDataLst>
          </p:nvPr>
        </p:nvSpPr>
        <p:spPr>
          <a:xfrm>
            <a:off x="793790" y="3559254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0F0F0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项目痛点与系统架构</a:t>
            </a:r>
            <a:endParaRPr lang="en-US" sz="2200" dirty="0">
              <a:solidFill>
                <a:srgbClr val="F0F0F0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6" name="Text 3"/>
          <p:cNvSpPr/>
          <p:nvPr>
            <p:custDataLst>
              <p:tags r:id="rId6"/>
            </p:custDataLst>
          </p:nvPr>
        </p:nvSpPr>
        <p:spPr>
          <a:xfrm>
            <a:off x="793790" y="4049673"/>
            <a:ext cx="4196358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Architecture</a:t>
            </a:r>
            <a:endParaRPr lang="en-US" sz="175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16962" y="3058239"/>
            <a:ext cx="226814" cy="226814"/>
          </a:xfrm>
          <a:prstGeom prst="rect">
            <a:avLst/>
          </a:prstGeom>
        </p:spPr>
      </p:pic>
      <p:sp>
        <p:nvSpPr>
          <p:cNvPr id="8" name="Shape 4"/>
          <p:cNvSpPr/>
          <p:nvPr>
            <p:custDataLst>
              <p:tags r:id="rId10"/>
            </p:custDataLst>
          </p:nvPr>
        </p:nvSpPr>
        <p:spPr>
          <a:xfrm>
            <a:off x="5216962" y="3384947"/>
            <a:ext cx="4196358" cy="30480"/>
          </a:xfrm>
          <a:prstGeom prst="rect">
            <a:avLst/>
          </a:prstGeom>
          <a:solidFill>
            <a:srgbClr val="5A6ED8"/>
          </a:solidFill>
        </p:spPr>
      </p:sp>
      <p:sp>
        <p:nvSpPr>
          <p:cNvPr id="9" name="Text 5"/>
          <p:cNvSpPr/>
          <p:nvPr>
            <p:custDataLst>
              <p:tags r:id="rId11"/>
            </p:custDataLst>
          </p:nvPr>
        </p:nvSpPr>
        <p:spPr>
          <a:xfrm>
            <a:off x="5216962" y="3559254"/>
            <a:ext cx="3044547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0F0F0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底层双擎：RSFViT &amp; TTA</a:t>
            </a:r>
            <a:endParaRPr lang="en-US" sz="2200" dirty="0">
              <a:solidFill>
                <a:srgbClr val="F0F0F0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10" name="Text 6"/>
          <p:cNvSpPr/>
          <p:nvPr>
            <p:custDataLst>
              <p:tags r:id="rId12"/>
            </p:custDataLst>
          </p:nvPr>
        </p:nvSpPr>
        <p:spPr>
          <a:xfrm>
            <a:off x="5216962" y="4049673"/>
            <a:ext cx="4196358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Core Tech</a:t>
            </a:r>
            <a:endParaRPr lang="en-US" sz="175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pic>
        <p:nvPicPr>
          <p:cNvPr id="11" name="Image 2" descr="preencoded.png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640133" y="3058239"/>
            <a:ext cx="226814" cy="226814"/>
          </a:xfrm>
          <a:prstGeom prst="rect">
            <a:avLst/>
          </a:prstGeom>
        </p:spPr>
      </p:pic>
      <p:sp>
        <p:nvSpPr>
          <p:cNvPr id="12" name="Shape 7"/>
          <p:cNvSpPr/>
          <p:nvPr>
            <p:custDataLst>
              <p:tags r:id="rId16"/>
            </p:custDataLst>
          </p:nvPr>
        </p:nvSpPr>
        <p:spPr>
          <a:xfrm>
            <a:off x="9640133" y="3384947"/>
            <a:ext cx="4196358" cy="30480"/>
          </a:xfrm>
          <a:prstGeom prst="rect">
            <a:avLst/>
          </a:prstGeom>
          <a:solidFill>
            <a:srgbClr val="5A6ED8"/>
          </a:solidFill>
        </p:spPr>
      </p:sp>
      <p:sp>
        <p:nvSpPr>
          <p:cNvPr id="13" name="Text 8"/>
          <p:cNvSpPr/>
          <p:nvPr>
            <p:custDataLst>
              <p:tags r:id="rId17"/>
            </p:custDataLst>
          </p:nvPr>
        </p:nvSpPr>
        <p:spPr>
          <a:xfrm>
            <a:off x="9640133" y="3559254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0F0F0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Web端：全息管控中枢</a:t>
            </a:r>
            <a:endParaRPr lang="en-US" sz="2200" dirty="0">
              <a:solidFill>
                <a:srgbClr val="F0F0F0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14" name="Text 9"/>
          <p:cNvSpPr/>
          <p:nvPr>
            <p:custDataLst>
              <p:tags r:id="rId18"/>
            </p:custDataLst>
          </p:nvPr>
        </p:nvSpPr>
        <p:spPr>
          <a:xfrm>
            <a:off x="9640133" y="4049673"/>
            <a:ext cx="4196358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Web Control Center</a:t>
            </a:r>
            <a:endParaRPr lang="en-US" sz="175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pic>
        <p:nvPicPr>
          <p:cNvPr id="15" name="Image 3" descr="preencoded.png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93790" y="4837748"/>
            <a:ext cx="226814" cy="226814"/>
          </a:xfrm>
          <a:prstGeom prst="rect">
            <a:avLst/>
          </a:prstGeom>
        </p:spPr>
      </p:pic>
      <p:sp>
        <p:nvSpPr>
          <p:cNvPr id="16" name="Shape 10"/>
          <p:cNvSpPr/>
          <p:nvPr>
            <p:custDataLst>
              <p:tags r:id="rId22"/>
            </p:custDataLst>
          </p:nvPr>
        </p:nvSpPr>
        <p:spPr>
          <a:xfrm>
            <a:off x="793790" y="5164455"/>
            <a:ext cx="6407944" cy="30480"/>
          </a:xfrm>
          <a:prstGeom prst="rect">
            <a:avLst/>
          </a:prstGeom>
          <a:solidFill>
            <a:srgbClr val="5A6ED8"/>
          </a:solidFill>
        </p:spPr>
      </p:sp>
      <p:sp>
        <p:nvSpPr>
          <p:cNvPr id="17" name="Text 11"/>
          <p:cNvSpPr/>
          <p:nvPr>
            <p:custDataLst>
              <p:tags r:id="rId23"/>
            </p:custDataLst>
          </p:nvPr>
        </p:nvSpPr>
        <p:spPr>
          <a:xfrm>
            <a:off x="793790" y="5338763"/>
            <a:ext cx="3117175" cy="35433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lvl="0" algn="l">
              <a:lnSpc>
                <a:spcPts val="2750"/>
              </a:lnSpc>
              <a:buClrTx/>
              <a:buSzTx/>
              <a:buFontTx/>
            </a:pPr>
            <a:r>
              <a:rPr lang="en-US" sz="2200" dirty="0">
                <a:solidFill>
                  <a:srgbClr val="F0F0F0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  <a:sym typeface="+mn-ea"/>
              </a:rPr>
              <a:t>小程序端：移动巡检</a:t>
            </a:r>
            <a:r>
              <a:rPr lang="en-US" sz="2200" dirty="0">
                <a:solidFill>
                  <a:srgbClr val="F0F0F0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  <a:sym typeface="+mn-ea"/>
              </a:rPr>
              <a:t>终端</a:t>
            </a:r>
            <a:endParaRPr lang="en-US" sz="2200" dirty="0">
              <a:solidFill>
                <a:srgbClr val="F0F0F0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  <a:sym typeface="+mn-ea"/>
            </a:endParaRPr>
          </a:p>
        </p:txBody>
      </p:sp>
      <p:sp>
        <p:nvSpPr>
          <p:cNvPr id="18" name="Text 12"/>
          <p:cNvSpPr/>
          <p:nvPr>
            <p:custDataLst>
              <p:tags r:id="rId24"/>
            </p:custDataLst>
          </p:nvPr>
        </p:nvSpPr>
        <p:spPr>
          <a:xfrm>
            <a:off x="793790" y="5829181"/>
            <a:ext cx="6407944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Mobile Terminal</a:t>
            </a:r>
            <a:endParaRPr lang="en-US" sz="175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pic>
        <p:nvPicPr>
          <p:cNvPr id="19" name="Image 4" descr="preencoded.png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428548" y="4837748"/>
            <a:ext cx="226814" cy="226814"/>
          </a:xfrm>
          <a:prstGeom prst="rect">
            <a:avLst/>
          </a:prstGeom>
        </p:spPr>
      </p:pic>
      <p:sp>
        <p:nvSpPr>
          <p:cNvPr id="20" name="Shape 13"/>
          <p:cNvSpPr/>
          <p:nvPr>
            <p:custDataLst>
              <p:tags r:id="rId28"/>
            </p:custDataLst>
          </p:nvPr>
        </p:nvSpPr>
        <p:spPr>
          <a:xfrm>
            <a:off x="7428548" y="5164455"/>
            <a:ext cx="6407944" cy="30480"/>
          </a:xfrm>
          <a:prstGeom prst="rect">
            <a:avLst/>
          </a:prstGeom>
          <a:solidFill>
            <a:srgbClr val="5A6ED8"/>
          </a:solidFill>
        </p:spPr>
      </p:sp>
      <p:sp>
        <p:nvSpPr>
          <p:cNvPr id="21" name="Text 14"/>
          <p:cNvSpPr/>
          <p:nvPr>
            <p:custDataLst>
              <p:tags r:id="rId29"/>
            </p:custDataLst>
          </p:nvPr>
        </p:nvSpPr>
        <p:spPr>
          <a:xfrm>
            <a:off x="7428548" y="5338763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algn="l">
              <a:lnSpc>
                <a:spcPts val="2750"/>
              </a:lnSpc>
              <a:buClrTx/>
              <a:buSzTx/>
              <a:buFontTx/>
              <a:buNone/>
            </a:pPr>
            <a:r>
              <a:rPr lang="en-US" sz="2200" dirty="0">
                <a:solidFill>
                  <a:srgbClr val="F0F0F0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业务闭环与应用价值</a:t>
            </a:r>
            <a:endParaRPr lang="en-US" sz="2200" dirty="0">
              <a:solidFill>
                <a:srgbClr val="F0F0F0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22" name="Text 15"/>
          <p:cNvSpPr/>
          <p:nvPr>
            <p:custDataLst>
              <p:tags r:id="rId30"/>
            </p:custDataLst>
          </p:nvPr>
        </p:nvSpPr>
        <p:spPr>
          <a:xfrm>
            <a:off x="7428548" y="5829181"/>
            <a:ext cx="6407944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Business Value</a:t>
            </a:r>
            <a:endParaRPr lang="en-US" sz="175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80000"/>
            </a:srgbClr>
          </a:solidFill>
        </p:spPr>
        <p:txBody>
          <a:bodyPr/>
          <a:p>
            <a:endParaRPr lang="zh-CN" altLang="en-US"/>
          </a:p>
        </p:txBody>
      </p:sp>
      <p:sp>
        <p:nvSpPr>
          <p:cNvPr id="4" name="Shape 1"/>
          <p:cNvSpPr/>
          <p:nvPr/>
        </p:nvSpPr>
        <p:spPr>
          <a:xfrm>
            <a:off x="793790" y="310078"/>
            <a:ext cx="2215158" cy="426244"/>
          </a:xfrm>
          <a:prstGeom prst="roundRect">
            <a:avLst>
              <a:gd name="adj" fmla="val 17880"/>
            </a:avLst>
          </a:prstGeom>
          <a:solidFill>
            <a:srgbClr val="0F163E"/>
          </a:solidFill>
        </p:spPr>
      </p:sp>
      <p:sp>
        <p:nvSpPr>
          <p:cNvPr id="5" name="Text 2"/>
          <p:cNvSpPr/>
          <p:nvPr/>
        </p:nvSpPr>
        <p:spPr>
          <a:xfrm>
            <a:off x="929878" y="378063"/>
            <a:ext cx="1942981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WEB全息中枢 · 边缘协同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"/>
          <a:srcRect t="643" b="643"/>
          <a:stretch>
            <a:fillRect/>
          </a:stretch>
        </p:blipFill>
        <p:spPr>
          <a:xfrm>
            <a:off x="1512570" y="1476375"/>
            <a:ext cx="11262360" cy="6266815"/>
          </a:xfrm>
          <a:prstGeom prst="round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93790" y="827048"/>
            <a:ext cx="5670590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边缘协同遥测大屏</a:t>
            </a:r>
            <a:endParaRPr lang="en-US" sz="44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28" name="Text 3"/>
          <p:cNvSpPr/>
          <p:nvPr/>
        </p:nvSpPr>
        <p:spPr>
          <a:xfrm>
            <a:off x="273248" y="7884279"/>
            <a:ext cx="13638133" cy="1843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边缘化设备</a:t>
            </a: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功能主页面</a:t>
            </a:r>
            <a:endParaRPr lang="zh-CN" alt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80000"/>
            </a:srgbClr>
          </a:solidFill>
        </p:spPr>
        <p:txBody>
          <a:bodyPr/>
          <a:p>
            <a:endParaRPr lang="zh-CN" altLang="en-US"/>
          </a:p>
        </p:txBody>
      </p:sp>
      <p:sp>
        <p:nvSpPr>
          <p:cNvPr id="4" name="Shape 1"/>
          <p:cNvSpPr/>
          <p:nvPr/>
        </p:nvSpPr>
        <p:spPr>
          <a:xfrm>
            <a:off x="793790" y="393898"/>
            <a:ext cx="2215158" cy="426244"/>
          </a:xfrm>
          <a:prstGeom prst="roundRect">
            <a:avLst>
              <a:gd name="adj" fmla="val 17880"/>
            </a:avLst>
          </a:prstGeom>
          <a:solidFill>
            <a:srgbClr val="0F163E"/>
          </a:solidFill>
        </p:spPr>
      </p:sp>
      <p:sp>
        <p:nvSpPr>
          <p:cNvPr id="5" name="Text 2"/>
          <p:cNvSpPr/>
          <p:nvPr/>
        </p:nvSpPr>
        <p:spPr>
          <a:xfrm>
            <a:off x="929878" y="461883"/>
            <a:ext cx="1942981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WEB全息中枢 · 边缘协同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"/>
          <a:srcRect t="719" b="719"/>
          <a:stretch>
            <a:fillRect/>
          </a:stretch>
        </p:blipFill>
        <p:spPr>
          <a:xfrm>
            <a:off x="1512570" y="1490980"/>
            <a:ext cx="11262360" cy="6266815"/>
          </a:xfrm>
          <a:prstGeom prst="round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93790" y="910868"/>
            <a:ext cx="5670590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边缘协同遥测大屏</a:t>
            </a:r>
            <a:endParaRPr lang="en-US" sz="44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28" name="Text 3"/>
          <p:cNvSpPr/>
          <p:nvPr/>
        </p:nvSpPr>
        <p:spPr>
          <a:xfrm>
            <a:off x="273248" y="7884279"/>
            <a:ext cx="13638133" cy="1843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输入边缘设备发布的</a:t>
            </a:r>
            <a:r>
              <a:rPr lang="en-US" altLang="zh-CN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ip</a:t>
            </a: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地址进行无线链接（注：必须是在同一局域网</a:t>
            </a: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下）</a:t>
            </a:r>
            <a:endParaRPr lang="zh-CN" alt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80000"/>
            </a:srgbClr>
          </a:solidFill>
        </p:spPr>
        <p:txBody>
          <a:bodyPr/>
          <a:p>
            <a:endParaRPr lang="zh-CN" altLang="en-US"/>
          </a:p>
        </p:txBody>
      </p:sp>
      <p:sp>
        <p:nvSpPr>
          <p:cNvPr id="4" name="Shape 1"/>
          <p:cNvSpPr/>
          <p:nvPr/>
        </p:nvSpPr>
        <p:spPr>
          <a:xfrm>
            <a:off x="793790" y="345003"/>
            <a:ext cx="2215158" cy="426244"/>
          </a:xfrm>
          <a:prstGeom prst="roundRect">
            <a:avLst>
              <a:gd name="adj" fmla="val 17880"/>
            </a:avLst>
          </a:prstGeom>
          <a:solidFill>
            <a:srgbClr val="0F163E"/>
          </a:solidFill>
        </p:spPr>
      </p:sp>
      <p:sp>
        <p:nvSpPr>
          <p:cNvPr id="5" name="Text 2"/>
          <p:cNvSpPr/>
          <p:nvPr/>
        </p:nvSpPr>
        <p:spPr>
          <a:xfrm>
            <a:off x="929878" y="412988"/>
            <a:ext cx="1942981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WEB全息中枢 · 边缘协同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"/>
          <a:srcRect t="719" b="719"/>
          <a:stretch>
            <a:fillRect/>
          </a:stretch>
        </p:blipFill>
        <p:spPr>
          <a:xfrm>
            <a:off x="1512570" y="1617345"/>
            <a:ext cx="11262360" cy="6266815"/>
          </a:xfrm>
          <a:prstGeom prst="round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93790" y="861973"/>
            <a:ext cx="5670590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边缘协同遥测大屏</a:t>
            </a:r>
            <a:endParaRPr lang="en-US" sz="44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28" name="Text 3"/>
          <p:cNvSpPr/>
          <p:nvPr/>
        </p:nvSpPr>
        <p:spPr>
          <a:xfrm>
            <a:off x="273248" y="7884279"/>
            <a:ext cx="13638133" cy="1843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开始进行边缘设备对比推理</a:t>
            </a: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检测</a:t>
            </a:r>
            <a:endParaRPr lang="zh-CN" alt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8000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793790" y="2307788"/>
            <a:ext cx="2215158" cy="426244"/>
          </a:xfrm>
          <a:prstGeom prst="roundRect">
            <a:avLst>
              <a:gd name="adj" fmla="val 17880"/>
            </a:avLst>
          </a:prstGeom>
          <a:solidFill>
            <a:srgbClr val="0F163E"/>
          </a:solidFill>
        </p:spPr>
      </p:sp>
      <p:sp>
        <p:nvSpPr>
          <p:cNvPr id="5" name="Text 2"/>
          <p:cNvSpPr/>
          <p:nvPr/>
        </p:nvSpPr>
        <p:spPr>
          <a:xfrm>
            <a:off x="929878" y="2375773"/>
            <a:ext cx="1942981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WEB全息中枢 · 边缘协同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93790" y="2824758"/>
            <a:ext cx="5670590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边缘协同遥测大屏</a:t>
            </a:r>
            <a:endParaRPr lang="en-US" sz="44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7" name="Shape 4"/>
          <p:cNvSpPr/>
          <p:nvPr>
            <p:custDataLst>
              <p:tags r:id="rId2"/>
            </p:custDataLst>
          </p:nvPr>
        </p:nvSpPr>
        <p:spPr>
          <a:xfrm>
            <a:off x="793790" y="3873698"/>
            <a:ext cx="13042821" cy="2047994"/>
          </a:xfrm>
          <a:prstGeom prst="roundRect">
            <a:avLst>
              <a:gd name="adj" fmla="val 4652"/>
            </a:avLst>
          </a:prstGeom>
          <a:solidFill>
            <a:srgbClr val="182567"/>
          </a:solidFill>
          <a:ln w="7620">
            <a:solidFill>
              <a:srgbClr val="313E80"/>
            </a:solidFill>
            <a:prstDash val="solid"/>
          </a:ln>
        </p:spPr>
      </p:sp>
      <p:sp>
        <p:nvSpPr>
          <p:cNvPr id="8" name="Shape 5"/>
          <p:cNvSpPr/>
          <p:nvPr>
            <p:custDataLst>
              <p:tags r:id="rId3"/>
            </p:custDataLst>
          </p:nvPr>
        </p:nvSpPr>
        <p:spPr>
          <a:xfrm>
            <a:off x="801410" y="3881318"/>
            <a:ext cx="4342448" cy="2032754"/>
          </a:xfrm>
          <a:prstGeom prst="roundRect">
            <a:avLst>
              <a:gd name="adj" fmla="val 4687"/>
            </a:avLst>
          </a:prstGeom>
          <a:solidFill>
            <a:srgbClr val="182567"/>
          </a:solidFill>
        </p:spPr>
      </p:sp>
      <p:sp>
        <p:nvSpPr>
          <p:cNvPr id="9" name="Text 6"/>
          <p:cNvSpPr/>
          <p:nvPr>
            <p:custDataLst>
              <p:tags r:id="rId4"/>
            </p:custDataLst>
          </p:nvPr>
        </p:nvSpPr>
        <p:spPr>
          <a:xfrm>
            <a:off x="1028224" y="4108133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0F0F0"/>
                </a:solidFill>
                <a:latin typeface="MiSans" charset="-122"/>
                <a:ea typeface="MiSans" charset="-122"/>
                <a:cs typeface="Cairo Medium" pitchFamily="34" charset="-120"/>
              </a:rPr>
              <a:t>局域网一键桥接</a:t>
            </a:r>
            <a:endParaRPr lang="en-US" sz="2200" dirty="0">
              <a:solidFill>
                <a:srgbClr val="F0F0F0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10" name="Text 7"/>
          <p:cNvSpPr/>
          <p:nvPr>
            <p:custDataLst>
              <p:tags r:id="rId5"/>
            </p:custDataLst>
          </p:nvPr>
        </p:nvSpPr>
        <p:spPr>
          <a:xfrm>
            <a:off x="1028224" y="4598551"/>
            <a:ext cx="388881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自动下发探测包，与现场树莓派/Jetson 建立</a:t>
            </a: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心跳连接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。</a:t>
            </a:r>
            <a:endParaRPr lang="en-US" sz="1750" dirty="0">
              <a:latin typeface="MiSans" charset="-122"/>
              <a:ea typeface="MiSans" charset="-122"/>
            </a:endParaRPr>
          </a:p>
        </p:txBody>
      </p:sp>
      <p:sp>
        <p:nvSpPr>
          <p:cNvPr id="11" name="Shape 8"/>
          <p:cNvSpPr/>
          <p:nvPr>
            <p:custDataLst>
              <p:tags r:id="rId6"/>
            </p:custDataLst>
          </p:nvPr>
        </p:nvSpPr>
        <p:spPr>
          <a:xfrm>
            <a:off x="5143857" y="3881318"/>
            <a:ext cx="4342567" cy="2032754"/>
          </a:xfrm>
          <a:prstGeom prst="rect">
            <a:avLst/>
          </a:prstGeom>
          <a:solidFill>
            <a:srgbClr val="182567"/>
          </a:solidFill>
        </p:spPr>
      </p:sp>
      <p:sp>
        <p:nvSpPr>
          <p:cNvPr id="12" name="Shape 9"/>
          <p:cNvSpPr/>
          <p:nvPr>
            <p:custDataLst>
              <p:tags r:id="rId7"/>
            </p:custDataLst>
          </p:nvPr>
        </p:nvSpPr>
        <p:spPr>
          <a:xfrm>
            <a:off x="5143857" y="3881318"/>
            <a:ext cx="30480" cy="2032754"/>
          </a:xfrm>
          <a:prstGeom prst="roundRect">
            <a:avLst>
              <a:gd name="adj" fmla="val 312558"/>
            </a:avLst>
          </a:prstGeom>
          <a:solidFill>
            <a:srgbClr val="313E80"/>
          </a:solidFill>
        </p:spPr>
      </p:sp>
      <p:sp>
        <p:nvSpPr>
          <p:cNvPr id="13" name="Text 10"/>
          <p:cNvSpPr/>
          <p:nvPr>
            <p:custDataLst>
              <p:tags r:id="rId8"/>
            </p:custDataLst>
          </p:nvPr>
        </p:nvSpPr>
        <p:spPr>
          <a:xfrm>
            <a:off x="5370671" y="4108133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0F0F0"/>
                </a:solidFill>
                <a:latin typeface="MiSans" charset="-122"/>
                <a:ea typeface="MiSans" charset="-122"/>
                <a:cs typeface="Cairo Medium" pitchFamily="34" charset="-120"/>
              </a:rPr>
              <a:t>双通道实时对比</a:t>
            </a:r>
            <a:endParaRPr lang="en-US" sz="2200" dirty="0">
              <a:solidFill>
                <a:srgbClr val="F0F0F0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14" name="Text 11"/>
          <p:cNvSpPr/>
          <p:nvPr>
            <p:custDataLst>
              <p:tags r:id="rId9"/>
            </p:custDataLst>
          </p:nvPr>
        </p:nvSpPr>
        <p:spPr>
          <a:xfrm>
            <a:off x="5370671" y="4598551"/>
            <a:ext cx="3888938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左路裸流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（固定阈值原始画面）vs </a:t>
            </a: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右路增强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（FFT/TTA 抗干扰清晰画面）同频对比。</a:t>
            </a:r>
            <a:endParaRPr lang="en-US" sz="1750" dirty="0">
              <a:latin typeface="MiSans" charset="-122"/>
              <a:ea typeface="MiSans" charset="-122"/>
            </a:endParaRPr>
          </a:p>
        </p:txBody>
      </p:sp>
      <p:sp>
        <p:nvSpPr>
          <p:cNvPr id="15" name="Shape 12"/>
          <p:cNvSpPr/>
          <p:nvPr>
            <p:custDataLst>
              <p:tags r:id="rId10"/>
            </p:custDataLst>
          </p:nvPr>
        </p:nvSpPr>
        <p:spPr>
          <a:xfrm>
            <a:off x="9486424" y="3881318"/>
            <a:ext cx="4342567" cy="2032754"/>
          </a:xfrm>
          <a:prstGeom prst="rect">
            <a:avLst/>
          </a:prstGeom>
          <a:solidFill>
            <a:srgbClr val="182567"/>
          </a:solidFill>
        </p:spPr>
      </p:sp>
      <p:sp>
        <p:nvSpPr>
          <p:cNvPr id="16" name="Shape 13"/>
          <p:cNvSpPr/>
          <p:nvPr>
            <p:custDataLst>
              <p:tags r:id="rId11"/>
            </p:custDataLst>
          </p:nvPr>
        </p:nvSpPr>
        <p:spPr>
          <a:xfrm>
            <a:off x="9486424" y="3881318"/>
            <a:ext cx="30480" cy="2032754"/>
          </a:xfrm>
          <a:prstGeom prst="roundRect">
            <a:avLst>
              <a:gd name="adj" fmla="val 312558"/>
            </a:avLst>
          </a:prstGeom>
          <a:solidFill>
            <a:srgbClr val="313E80"/>
          </a:solidFill>
        </p:spPr>
      </p:sp>
      <p:sp>
        <p:nvSpPr>
          <p:cNvPr id="17" name="Text 14"/>
          <p:cNvSpPr/>
          <p:nvPr>
            <p:custDataLst>
              <p:tags r:id="rId12"/>
            </p:custDataLst>
          </p:nvPr>
        </p:nvSpPr>
        <p:spPr>
          <a:xfrm>
            <a:off x="9713238" y="4108133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0F0F0"/>
                </a:solidFill>
                <a:latin typeface="MiSans" charset="-122"/>
                <a:ea typeface="MiSans" charset="-122"/>
                <a:cs typeface="Cairo Medium" pitchFamily="34" charset="-120"/>
              </a:rPr>
              <a:t>全息硬件遥测</a:t>
            </a:r>
            <a:endParaRPr lang="en-US" sz="2200" dirty="0">
              <a:solidFill>
                <a:srgbClr val="F0F0F0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18" name="Text 15"/>
          <p:cNvSpPr/>
          <p:nvPr>
            <p:custDataLst>
              <p:tags r:id="rId13"/>
            </p:custDataLst>
          </p:nvPr>
        </p:nvSpPr>
        <p:spPr>
          <a:xfrm>
            <a:off x="9713238" y="4598551"/>
            <a:ext cx="3888938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实时监控推理 FPS、CPU 满载率与核心温度，并核算 TTA </a:t>
            </a: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防漏报增益百分比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。</a:t>
            </a:r>
            <a:endParaRPr lang="en-US" sz="1750" dirty="0">
              <a:latin typeface="MiSans" charset="-122"/>
              <a:ea typeface="MiSans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1">
            <a:alphaModFix amt="60000"/>
          </a:blip>
          <a:srcRect t="31249" b="31249"/>
          <a:stretch>
            <a:fillRect/>
          </a:stretch>
        </p:blipFill>
        <p:spPr>
          <a:xfrm>
            <a:off x="0" y="0"/>
            <a:ext cx="14629765" cy="8229600"/>
          </a:xfrm>
          <a:prstGeom prst="rect">
            <a:avLst/>
          </a:prstGeom>
        </p:spPr>
      </p:pic>
      <p:sp>
        <p:nvSpPr>
          <p:cNvPr id="16" name="Shape 0"/>
          <p:cNvSpPr/>
          <p:nvPr/>
        </p:nvSpPr>
        <p:spPr>
          <a:xfrm>
            <a:off x="-635" y="0"/>
            <a:ext cx="14630400" cy="8229600"/>
          </a:xfrm>
          <a:prstGeom prst="rect">
            <a:avLst/>
          </a:prstGeom>
          <a:solidFill>
            <a:srgbClr val="000018">
              <a:alpha val="80000"/>
            </a:srgbClr>
          </a:solidFill>
        </p:spPr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"/>
          <a:srcRect t="643" b="643"/>
          <a:stretch>
            <a:fillRect/>
          </a:stretch>
        </p:blipFill>
        <p:spPr>
          <a:xfrm>
            <a:off x="1736090" y="1536065"/>
            <a:ext cx="11262360" cy="6266815"/>
          </a:xfrm>
          <a:prstGeom prst="round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793790" y="168235"/>
            <a:ext cx="2396490" cy="426244"/>
          </a:xfrm>
          <a:prstGeom prst="roundRect">
            <a:avLst>
              <a:gd name="adj" fmla="val 17880"/>
            </a:avLst>
          </a:prstGeom>
          <a:solidFill>
            <a:srgbClr val="0F163E"/>
          </a:solidFill>
        </p:spPr>
      </p:sp>
      <p:sp>
        <p:nvSpPr>
          <p:cNvPr id="28" name="Text 3"/>
          <p:cNvSpPr/>
          <p:nvPr/>
        </p:nvSpPr>
        <p:spPr>
          <a:xfrm>
            <a:off x="273248" y="7884279"/>
            <a:ext cx="13638133" cy="1843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历史档案馆</a:t>
            </a: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主页面</a:t>
            </a:r>
            <a:endParaRPr lang="zh-CN" alt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5" name="Text 1"/>
          <p:cNvSpPr/>
          <p:nvPr/>
        </p:nvSpPr>
        <p:spPr>
          <a:xfrm>
            <a:off x="930513" y="236220"/>
            <a:ext cx="2124313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WEB全息中枢 · 鉴权与档案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6" name="Text 2"/>
          <p:cNvSpPr/>
          <p:nvPr/>
        </p:nvSpPr>
        <p:spPr>
          <a:xfrm>
            <a:off x="794425" y="685205"/>
            <a:ext cx="5670590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鉴权门禁与历史档案馆</a:t>
            </a:r>
            <a:endParaRPr lang="en-US" sz="44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1">
            <a:alphaModFix amt="60000"/>
          </a:blip>
          <a:srcRect t="31249" b="31249"/>
          <a:stretch>
            <a:fillRect/>
          </a:stretch>
        </p:blipFill>
        <p:spPr>
          <a:xfrm>
            <a:off x="0" y="0"/>
            <a:ext cx="14629765" cy="8229600"/>
          </a:xfrm>
          <a:prstGeom prst="rect">
            <a:avLst/>
          </a:prstGeom>
        </p:spPr>
      </p:pic>
      <p:sp>
        <p:nvSpPr>
          <p:cNvPr id="16" name="Shape 0"/>
          <p:cNvSpPr/>
          <p:nvPr/>
        </p:nvSpPr>
        <p:spPr>
          <a:xfrm>
            <a:off x="-635" y="0"/>
            <a:ext cx="14630400" cy="8229600"/>
          </a:xfrm>
          <a:prstGeom prst="rect">
            <a:avLst/>
          </a:prstGeom>
          <a:solidFill>
            <a:srgbClr val="000018">
              <a:alpha val="80000"/>
            </a:srgbClr>
          </a:solidFill>
        </p:spPr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"/>
          <a:srcRect t="643" b="643"/>
          <a:stretch>
            <a:fillRect/>
          </a:stretch>
        </p:blipFill>
        <p:spPr>
          <a:xfrm>
            <a:off x="1736090" y="1536065"/>
            <a:ext cx="11262360" cy="6266815"/>
          </a:xfrm>
          <a:prstGeom prst="round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793790" y="146645"/>
            <a:ext cx="2396490" cy="426244"/>
          </a:xfrm>
          <a:prstGeom prst="roundRect">
            <a:avLst>
              <a:gd name="adj" fmla="val 17880"/>
            </a:avLst>
          </a:prstGeom>
          <a:solidFill>
            <a:srgbClr val="0F163E"/>
          </a:solidFill>
        </p:spPr>
      </p:sp>
      <p:sp>
        <p:nvSpPr>
          <p:cNvPr id="3" name="Text 1"/>
          <p:cNvSpPr/>
          <p:nvPr/>
        </p:nvSpPr>
        <p:spPr>
          <a:xfrm>
            <a:off x="929878" y="214630"/>
            <a:ext cx="2124313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WEB全息中枢 · 鉴权与档案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663615"/>
            <a:ext cx="5670590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鉴权门禁与历史档案馆</a:t>
            </a:r>
            <a:endParaRPr lang="en-US" sz="44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28" name="Text 3"/>
          <p:cNvSpPr/>
          <p:nvPr/>
        </p:nvSpPr>
        <p:spPr>
          <a:xfrm>
            <a:off x="273248" y="7884279"/>
            <a:ext cx="13638133" cy="1843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不同的账号登录进来的</a:t>
            </a: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效果</a:t>
            </a:r>
            <a:endParaRPr lang="zh-CN" alt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1">
            <a:alphaModFix amt="60000"/>
          </a:blip>
          <a:srcRect t="31249" b="31249"/>
          <a:stretch>
            <a:fillRect/>
          </a:stretch>
        </p:blipFill>
        <p:spPr>
          <a:xfrm>
            <a:off x="0" y="0"/>
            <a:ext cx="14629765" cy="8229600"/>
          </a:xfrm>
          <a:prstGeom prst="rect">
            <a:avLst/>
          </a:prstGeom>
        </p:spPr>
      </p:pic>
      <p:sp>
        <p:nvSpPr>
          <p:cNvPr id="16" name="Shape 0"/>
          <p:cNvSpPr/>
          <p:nvPr/>
        </p:nvSpPr>
        <p:spPr>
          <a:xfrm>
            <a:off x="-635" y="0"/>
            <a:ext cx="14630400" cy="8229600"/>
          </a:xfrm>
          <a:prstGeom prst="rect">
            <a:avLst/>
          </a:prstGeom>
          <a:solidFill>
            <a:srgbClr val="000018">
              <a:alpha val="80000"/>
            </a:srgbClr>
          </a:solidFill>
        </p:spPr>
      </p:sp>
      <p:sp>
        <p:nvSpPr>
          <p:cNvPr id="2" name="Shape 0"/>
          <p:cNvSpPr/>
          <p:nvPr/>
        </p:nvSpPr>
        <p:spPr>
          <a:xfrm>
            <a:off x="793790" y="2117050"/>
            <a:ext cx="2396490" cy="426244"/>
          </a:xfrm>
          <a:prstGeom prst="roundRect">
            <a:avLst>
              <a:gd name="adj" fmla="val 17880"/>
            </a:avLst>
          </a:prstGeom>
          <a:solidFill>
            <a:srgbClr val="0F163E"/>
          </a:solidFill>
        </p:spPr>
      </p:sp>
      <p:sp>
        <p:nvSpPr>
          <p:cNvPr id="3" name="Text 1"/>
          <p:cNvSpPr/>
          <p:nvPr/>
        </p:nvSpPr>
        <p:spPr>
          <a:xfrm>
            <a:off x="929878" y="2185035"/>
            <a:ext cx="2124313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WEB全息中枢 · 鉴权与档案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2634020"/>
            <a:ext cx="5670590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鉴权门禁与历史档案馆</a:t>
            </a:r>
            <a:endParaRPr lang="en-US" sz="44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3790" y="3682960"/>
            <a:ext cx="566976" cy="566976"/>
          </a:xfrm>
          <a:prstGeom prst="rect">
            <a:avLst/>
          </a:prstGeom>
        </p:spPr>
      </p:pic>
      <p:sp>
        <p:nvSpPr>
          <p:cNvPr id="6" name="Text 3"/>
          <p:cNvSpPr/>
          <p:nvPr>
            <p:custDataLst>
              <p:tags r:id="rId5"/>
            </p:custDataLst>
          </p:nvPr>
        </p:nvSpPr>
        <p:spPr>
          <a:xfrm>
            <a:off x="793790" y="4533424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0F0F0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防伪溯源门禁</a:t>
            </a:r>
            <a:endParaRPr lang="en-US" sz="2200" dirty="0">
              <a:solidFill>
                <a:srgbClr val="F0F0F0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7" name="Text 4"/>
          <p:cNvSpPr/>
          <p:nvPr>
            <p:custDataLst>
              <p:tags r:id="rId6"/>
            </p:custDataLst>
          </p:nvPr>
        </p:nvSpPr>
        <p:spPr>
          <a:xfrm>
            <a:off x="793790" y="5023842"/>
            <a:ext cx="4158615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水波纹点击反馈的拟态表单，深度对接 Django Messages 框架，实现账号重复、密码错误的</a:t>
            </a: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无阻断优雅横幅拦截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。</a:t>
            </a:r>
            <a:endParaRPr lang="en-US" sz="1750" dirty="0">
              <a:latin typeface="MiSans" charset="-122"/>
              <a:ea typeface="MiSans" charset="-122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893" y="3682960"/>
            <a:ext cx="566976" cy="566976"/>
          </a:xfrm>
          <a:prstGeom prst="rect">
            <a:avLst/>
          </a:prstGeom>
        </p:spPr>
      </p:pic>
      <p:sp>
        <p:nvSpPr>
          <p:cNvPr id="9" name="Text 5"/>
          <p:cNvSpPr/>
          <p:nvPr>
            <p:custDataLst>
              <p:tags r:id="rId9"/>
            </p:custDataLst>
          </p:nvPr>
        </p:nvSpPr>
        <p:spPr>
          <a:xfrm>
            <a:off x="5235893" y="4533424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0F0F0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时光轴瀑布流</a:t>
            </a:r>
            <a:endParaRPr lang="en-US" sz="2200" dirty="0">
              <a:solidFill>
                <a:srgbClr val="F0F0F0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10" name="Text 6"/>
          <p:cNvSpPr/>
          <p:nvPr>
            <p:custDataLst>
              <p:tags r:id="rId10"/>
            </p:custDataLst>
          </p:nvPr>
        </p:nvSpPr>
        <p:spPr>
          <a:xfrm>
            <a:off x="5235893" y="5023842"/>
            <a:ext cx="4158615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历史安防日志以</a:t>
            </a: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宝丽来卡片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形态陈列，精准记录违规证据生成时间，一目了然。</a:t>
            </a:r>
            <a:endParaRPr lang="en-US" sz="1750" dirty="0">
              <a:latin typeface="MiSans" charset="-122"/>
              <a:ea typeface="MiSans" charset="-122"/>
            </a:endParaRPr>
          </a:p>
        </p:txBody>
      </p:sp>
      <p:pic>
        <p:nvPicPr>
          <p:cNvPr id="11" name="Image 2" descr="preencoded.png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677995" y="3682960"/>
            <a:ext cx="566976" cy="566976"/>
          </a:xfrm>
          <a:prstGeom prst="rect">
            <a:avLst/>
          </a:prstGeom>
        </p:spPr>
      </p:pic>
      <p:sp>
        <p:nvSpPr>
          <p:cNvPr id="12" name="Text 7"/>
          <p:cNvSpPr/>
          <p:nvPr>
            <p:custDataLst>
              <p:tags r:id="rId13"/>
            </p:custDataLst>
          </p:nvPr>
        </p:nvSpPr>
        <p:spPr>
          <a:xfrm>
            <a:off x="9677995" y="4533424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0F0F0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丝滑高性能架构</a:t>
            </a:r>
            <a:endParaRPr lang="en-US" sz="2200" dirty="0">
              <a:solidFill>
                <a:srgbClr val="F0F0F0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13" name="Text 8"/>
          <p:cNvSpPr/>
          <p:nvPr>
            <p:custDataLst>
              <p:tags r:id="rId14"/>
            </p:custDataLst>
          </p:nvPr>
        </p:nvSpPr>
        <p:spPr>
          <a:xfrm>
            <a:off x="9677995" y="5023842"/>
            <a:ext cx="4158615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IntersectionObserver 触发卡片丝滑上浮入场动画，纯前端定制分页引擎保障海量抓拍数据下的</a:t>
            </a: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极速拉取与内存健康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。</a:t>
            </a:r>
            <a:endParaRPr lang="en-US" sz="1750" dirty="0">
              <a:latin typeface="MiSans" charset="-122"/>
              <a:ea typeface="MiSans" charset="-12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8000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793790" y="2307788"/>
            <a:ext cx="1842373" cy="426244"/>
          </a:xfrm>
          <a:prstGeom prst="roundRect">
            <a:avLst>
              <a:gd name="adj" fmla="val 17880"/>
            </a:avLst>
          </a:prstGeom>
          <a:solidFill>
            <a:srgbClr val="0F163E"/>
          </a:solidFill>
        </p:spPr>
      </p:sp>
      <p:sp>
        <p:nvSpPr>
          <p:cNvPr id="5" name="Text 2"/>
          <p:cNvSpPr/>
          <p:nvPr/>
        </p:nvSpPr>
        <p:spPr>
          <a:xfrm>
            <a:off x="929878" y="2375773"/>
            <a:ext cx="1570196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第四部分 · 小程序端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93790" y="2824758"/>
            <a:ext cx="5670590" cy="708779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lvl="0" algn="l">
              <a:lnSpc>
                <a:spcPts val="5550"/>
              </a:lnSpc>
              <a:buClrTx/>
              <a:buSzTx/>
              <a:buFontTx/>
            </a:pPr>
            <a:r>
              <a:rPr lang="en-US" sz="44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  <a:sym typeface="+mn-ea"/>
              </a:rPr>
              <a:t>移动门户与底层安全</a:t>
            </a:r>
            <a:endParaRPr lang="en-US" sz="44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  <a:sym typeface="+mn-ea"/>
            </a:endParaRPr>
          </a:p>
        </p:txBody>
      </p:sp>
      <p:sp>
        <p:nvSpPr>
          <p:cNvPr id="7" name="Shape 4"/>
          <p:cNvSpPr/>
          <p:nvPr>
            <p:custDataLst>
              <p:tags r:id="rId2"/>
            </p:custDataLst>
          </p:nvPr>
        </p:nvSpPr>
        <p:spPr>
          <a:xfrm>
            <a:off x="793790" y="3873698"/>
            <a:ext cx="4196358" cy="2047994"/>
          </a:xfrm>
          <a:prstGeom prst="roundRect">
            <a:avLst>
              <a:gd name="adj" fmla="val 4652"/>
            </a:avLst>
          </a:prstGeom>
          <a:solidFill>
            <a:srgbClr val="182567"/>
          </a:solidFill>
          <a:ln w="7620">
            <a:solidFill>
              <a:srgbClr val="313E80"/>
            </a:solidFill>
            <a:prstDash val="solid"/>
          </a:ln>
        </p:spPr>
      </p:sp>
      <p:sp>
        <p:nvSpPr>
          <p:cNvPr id="8" name="Text 5"/>
          <p:cNvSpPr/>
          <p:nvPr>
            <p:custDataLst>
              <p:tags r:id="rId3"/>
            </p:custDataLst>
          </p:nvPr>
        </p:nvSpPr>
        <p:spPr>
          <a:xfrm>
            <a:off x="1028224" y="4108133"/>
            <a:ext cx="3379470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0F0F0"/>
                </a:solidFill>
                <a:latin typeface="MiSans" charset="-122"/>
                <a:ea typeface="MiSans" charset="-122"/>
                <a:cs typeface="Cairo Medium" pitchFamily="34" charset="-120"/>
              </a:rPr>
              <a:t>无感防盗门（JWT 双令牌）</a:t>
            </a:r>
            <a:endParaRPr lang="en-US" sz="2200" dirty="0">
              <a:solidFill>
                <a:srgbClr val="F0F0F0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9" name="Text 6"/>
          <p:cNvSpPr/>
          <p:nvPr>
            <p:custDataLst>
              <p:tags r:id="rId4"/>
            </p:custDataLst>
          </p:nvPr>
        </p:nvSpPr>
        <p:spPr>
          <a:xfrm>
            <a:off x="1028224" y="4598551"/>
            <a:ext cx="3727490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彻底抛弃传统 Cookie，面对矿区弱网环境支持</a:t>
            </a: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静默拦截与 Token 自动无感续签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，巡检业务绝不中断。</a:t>
            </a:r>
            <a:endParaRPr lang="en-US" sz="1750" dirty="0">
              <a:latin typeface="MiSans" charset="-122"/>
              <a:ea typeface="MiSans" charset="-122"/>
            </a:endParaRPr>
          </a:p>
        </p:txBody>
      </p:sp>
      <p:sp>
        <p:nvSpPr>
          <p:cNvPr id="10" name="Shape 7"/>
          <p:cNvSpPr/>
          <p:nvPr>
            <p:custDataLst>
              <p:tags r:id="rId5"/>
            </p:custDataLst>
          </p:nvPr>
        </p:nvSpPr>
        <p:spPr>
          <a:xfrm>
            <a:off x="5216962" y="3873698"/>
            <a:ext cx="4196358" cy="2047994"/>
          </a:xfrm>
          <a:prstGeom prst="roundRect">
            <a:avLst>
              <a:gd name="adj" fmla="val 4652"/>
            </a:avLst>
          </a:prstGeom>
          <a:solidFill>
            <a:srgbClr val="182567"/>
          </a:solidFill>
          <a:ln w="7620">
            <a:solidFill>
              <a:srgbClr val="313E80"/>
            </a:solidFill>
            <a:prstDash val="solid"/>
          </a:ln>
        </p:spPr>
      </p:sp>
      <p:sp>
        <p:nvSpPr>
          <p:cNvPr id="11" name="Text 8"/>
          <p:cNvSpPr/>
          <p:nvPr>
            <p:custDataLst>
              <p:tags r:id="rId6"/>
            </p:custDataLst>
          </p:nvPr>
        </p:nvSpPr>
        <p:spPr>
          <a:xfrm>
            <a:off x="5451396" y="4108133"/>
            <a:ext cx="3170158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0F0F0"/>
                </a:solidFill>
                <a:latin typeface="MiSans" charset="-122"/>
                <a:ea typeface="MiSans" charset="-122"/>
                <a:cs typeface="Cairo Medium" pitchFamily="34" charset="-120"/>
              </a:rPr>
              <a:t>全域立体触感（Haptics）</a:t>
            </a:r>
            <a:endParaRPr lang="en-US" sz="2200" dirty="0">
              <a:solidFill>
                <a:srgbClr val="F0F0F0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12" name="Text 9"/>
          <p:cNvSpPr/>
          <p:nvPr>
            <p:custDataLst>
              <p:tags r:id="rId7"/>
            </p:custDataLst>
          </p:nvPr>
        </p:nvSpPr>
        <p:spPr>
          <a:xfrm>
            <a:off x="5451396" y="4598551"/>
            <a:ext cx="3727490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深度对接手机线性马达：菜单切换（轻震）、识别违规（中震）、高危操作（重震），构建</a:t>
            </a: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盲操级体验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。</a:t>
            </a:r>
            <a:endParaRPr lang="en-US" sz="1750" dirty="0">
              <a:latin typeface="MiSans" charset="-122"/>
              <a:ea typeface="MiSans" charset="-122"/>
            </a:endParaRPr>
          </a:p>
        </p:txBody>
      </p:sp>
      <p:sp>
        <p:nvSpPr>
          <p:cNvPr id="13" name="Shape 10"/>
          <p:cNvSpPr/>
          <p:nvPr>
            <p:custDataLst>
              <p:tags r:id="rId8"/>
            </p:custDataLst>
          </p:nvPr>
        </p:nvSpPr>
        <p:spPr>
          <a:xfrm>
            <a:off x="9640133" y="3873698"/>
            <a:ext cx="4196358" cy="2047994"/>
          </a:xfrm>
          <a:prstGeom prst="roundRect">
            <a:avLst>
              <a:gd name="adj" fmla="val 4652"/>
            </a:avLst>
          </a:prstGeom>
          <a:solidFill>
            <a:srgbClr val="182567"/>
          </a:solidFill>
          <a:ln w="7620">
            <a:solidFill>
              <a:srgbClr val="313E80"/>
            </a:solidFill>
            <a:prstDash val="solid"/>
          </a:ln>
        </p:spPr>
      </p:sp>
      <p:sp>
        <p:nvSpPr>
          <p:cNvPr id="14" name="Text 11"/>
          <p:cNvSpPr/>
          <p:nvPr>
            <p:custDataLst>
              <p:tags r:id="rId9"/>
            </p:custDataLst>
          </p:nvPr>
        </p:nvSpPr>
        <p:spPr>
          <a:xfrm>
            <a:off x="9874568" y="4108133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0F0F0"/>
                </a:solidFill>
                <a:latin typeface="MiSans" charset="-122"/>
                <a:ea typeface="MiSans" charset="-122"/>
                <a:cs typeface="Cairo Medium" pitchFamily="34" charset="-120"/>
              </a:rPr>
              <a:t>折叠门户（Index）</a:t>
            </a:r>
            <a:endParaRPr lang="en-US" sz="2200" dirty="0">
              <a:solidFill>
                <a:srgbClr val="F0F0F0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15" name="Text 12"/>
          <p:cNvSpPr/>
          <p:nvPr>
            <p:custDataLst>
              <p:tags r:id="rId10"/>
            </p:custDataLst>
          </p:nvPr>
        </p:nvSpPr>
        <p:spPr>
          <a:xfrm>
            <a:off x="9874568" y="4598551"/>
            <a:ext cx="3727490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头部愿景图随手势上滑智能收缩；启动瞬间完成鉴权，</a:t>
            </a: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千人千面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展示操作直通车。</a:t>
            </a:r>
            <a:endParaRPr lang="en-US" sz="1750" dirty="0">
              <a:latin typeface="MiSans" charset="-122"/>
              <a:ea typeface="MiSans" charset="-122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80000"/>
            </a:srgbClr>
          </a:solidFill>
        </p:spPr>
        <p:txBody>
          <a:bodyPr/>
          <a:p>
            <a:r>
              <a:rPr lang="zh-CN" altLang="en-US"/>
              <a:t>通过极度收敛的漏斗式信息架构强制聚焦鉴权操作，确立了工业级系统的安全壁垒基调；而验证通过进入首页后，信息架构瞬间转换为扁平发散的卡片式布局，利用</a:t>
            </a:r>
            <a:r>
              <a:rPr lang="en-US" altLang="zh-CN"/>
              <a:t>F</a:t>
            </a:r>
            <a:r>
              <a:rPr lang="zh-CN" altLang="en-US"/>
              <a:t>型视觉动线将直观的</a:t>
            </a:r>
            <a:r>
              <a:rPr lang="en-US" altLang="zh-CN"/>
              <a:t>AI</a:t>
            </a:r>
            <a:r>
              <a:rPr lang="zh-CN" altLang="en-US"/>
              <a:t>检测效果和三大核心业务路由（训练、检测、图库）以最短的操作路径铺展在首屏。</a:t>
            </a:r>
            <a:endParaRPr lang="zh-CN" altLang="en-US"/>
          </a:p>
        </p:txBody>
      </p:sp>
      <p:sp>
        <p:nvSpPr>
          <p:cNvPr id="4" name="Shape 1"/>
          <p:cNvSpPr/>
          <p:nvPr/>
        </p:nvSpPr>
        <p:spPr>
          <a:xfrm>
            <a:off x="793790" y="561538"/>
            <a:ext cx="1842373" cy="426244"/>
          </a:xfrm>
          <a:prstGeom prst="roundRect">
            <a:avLst>
              <a:gd name="adj" fmla="val 17880"/>
            </a:avLst>
          </a:prstGeom>
          <a:solidFill>
            <a:srgbClr val="0F163E"/>
          </a:solidFill>
        </p:spPr>
      </p:sp>
      <p:sp>
        <p:nvSpPr>
          <p:cNvPr id="5" name="Text 2"/>
          <p:cNvSpPr/>
          <p:nvPr/>
        </p:nvSpPr>
        <p:spPr>
          <a:xfrm>
            <a:off x="929878" y="629523"/>
            <a:ext cx="1570196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第四部分 · 小程序端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93790" y="1078508"/>
            <a:ext cx="5670590" cy="708779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lvl="0" algn="l">
              <a:lnSpc>
                <a:spcPts val="5550"/>
              </a:lnSpc>
              <a:buClrTx/>
              <a:buSzTx/>
              <a:buFontTx/>
            </a:pPr>
            <a:r>
              <a:rPr lang="en-US" sz="44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  <a:sym typeface="+mn-ea"/>
              </a:rPr>
              <a:t>移动门户与底层安全</a:t>
            </a:r>
            <a:endParaRPr lang="en-US" sz="44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  <a:sym typeface="+mn-ea"/>
            </a:endParaRPr>
          </a:p>
        </p:txBody>
      </p:sp>
      <p:sp>
        <p:nvSpPr>
          <p:cNvPr id="28" name="Text 3"/>
          <p:cNvSpPr/>
          <p:nvPr/>
        </p:nvSpPr>
        <p:spPr>
          <a:xfrm>
            <a:off x="273248" y="7884279"/>
            <a:ext cx="13638133" cy="1843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小程序端的主页面效果</a:t>
            </a: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展示</a:t>
            </a:r>
            <a:endParaRPr lang="zh-CN" alt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pic>
        <p:nvPicPr>
          <p:cNvPr id="19" name="4月14日(1)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18040" y="167005"/>
            <a:ext cx="3546475" cy="7943850"/>
          </a:xfrm>
          <a:prstGeom prst="rect">
            <a:avLst/>
          </a:prstGeom>
        </p:spPr>
      </p:pic>
      <p:sp>
        <p:nvSpPr>
          <p:cNvPr id="7" name="Text 4"/>
          <p:cNvSpPr/>
          <p:nvPr>
            <p:custDataLst>
              <p:tags r:id="rId5"/>
            </p:custDataLst>
          </p:nvPr>
        </p:nvSpPr>
        <p:spPr>
          <a:xfrm>
            <a:off x="1023620" y="2894965"/>
            <a:ext cx="4751705" cy="28098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lvl="0" algn="l">
              <a:lnSpc>
                <a:spcPts val="2850"/>
              </a:lnSpc>
              <a:buClrTx/>
              <a:buSzTx/>
              <a:buFontTx/>
            </a:pPr>
            <a:r>
              <a:rPr lang="zh-CN" alt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  <a:sym typeface="+mn-ea"/>
              </a:rPr>
              <a:t>登录页面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  <a:sym typeface="+mn-ea"/>
              </a:rPr>
              <a:t>通过极度收敛的漏斗式信息架构强制聚焦鉴权操作，确立了工业级系统的安全壁垒基调</a:t>
            </a:r>
            <a:r>
              <a:rPr lang="zh-CN" alt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  <a:sym typeface="+mn-ea"/>
              </a:rPr>
              <a:t>。</a:t>
            </a:r>
            <a:endParaRPr lang="zh-CN" altLang="en-US" sz="175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  <a:sym typeface="+mn-ea"/>
            </a:endParaRPr>
          </a:p>
          <a:p>
            <a:pPr lvl="0" algn="l">
              <a:lnSpc>
                <a:spcPts val="2850"/>
              </a:lnSpc>
              <a:buClrTx/>
              <a:buSzTx/>
              <a:buFontTx/>
            </a:pPr>
            <a:endParaRPr lang="zh-CN" altLang="en-US" sz="175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  <a:sym typeface="+mn-ea"/>
            </a:endParaRPr>
          </a:p>
          <a:p>
            <a:pPr lvl="0" algn="l">
              <a:lnSpc>
                <a:spcPts val="2850"/>
              </a:lnSpc>
              <a:buClrTx/>
              <a:buSzTx/>
              <a:buFontTx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  <a:sym typeface="+mn-ea"/>
              </a:rPr>
              <a:t>进入首页后，信息架构瞬间转换为扁平发散的卡片式布局，利用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  <a:sym typeface="+mn-ea"/>
              </a:rPr>
              <a:t>F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  <a:sym typeface="+mn-ea"/>
              </a:rPr>
              <a:t>型视觉动线将直观的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  <a:sym typeface="+mn-ea"/>
              </a:rPr>
              <a:t>AI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  <a:sym typeface="+mn-ea"/>
              </a:rPr>
              <a:t>检测效果和三大核心业务路由（训练、检测、图库）以最短的操作路径铺展在首屏。</a:t>
            </a:r>
            <a:endParaRPr lang="en-US" sz="175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850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0">
              <p:cMediaNode vol="0" mute="1">
                <p:cTn id="7" repeatCount="indefinite" fill="remove" display="1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8000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793790" y="970240"/>
            <a:ext cx="2023705" cy="426244"/>
          </a:xfrm>
          <a:prstGeom prst="roundRect">
            <a:avLst>
              <a:gd name="adj" fmla="val 17880"/>
            </a:avLst>
          </a:prstGeom>
          <a:solidFill>
            <a:srgbClr val="0F163E"/>
          </a:solidFill>
        </p:spPr>
      </p:sp>
      <p:sp>
        <p:nvSpPr>
          <p:cNvPr id="5" name="Text 2"/>
          <p:cNvSpPr/>
          <p:nvPr/>
        </p:nvSpPr>
        <p:spPr>
          <a:xfrm>
            <a:off x="929878" y="1038225"/>
            <a:ext cx="1751528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小程序端 · 探测与训练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93790" y="1487210"/>
            <a:ext cx="5670590" cy="708779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lvl="0" algn="l">
              <a:lnSpc>
                <a:spcPts val="5550"/>
              </a:lnSpc>
              <a:buClrTx/>
              <a:buSzTx/>
              <a:buFontTx/>
            </a:pPr>
            <a:r>
              <a:rPr lang="en-US" sz="44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  <a:sym typeface="+mn-ea"/>
              </a:rPr>
              <a:t>掌上探测与远程炼丹</a:t>
            </a:r>
            <a:endParaRPr lang="en-US" sz="44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  <a:sym typeface="+mn-ea"/>
            </a:endParaRPr>
          </a:p>
        </p:txBody>
      </p:sp>
      <p:sp>
        <p:nvSpPr>
          <p:cNvPr id="17" name="Text 4"/>
          <p:cNvSpPr/>
          <p:nvPr/>
        </p:nvSpPr>
        <p:spPr>
          <a:xfrm>
            <a:off x="838240" y="3660219"/>
            <a:ext cx="3112889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MiSans" charset="-122"/>
                <a:ea typeface="MiSans" charset="-122"/>
                <a:cs typeface="Cairo Medium" pitchFamily="34" charset="-120"/>
              </a:rPr>
              <a:t>三栖侦察面板</a:t>
            </a:r>
            <a:endParaRPr lang="en-US" sz="2200" dirty="0">
              <a:solidFill>
                <a:srgbClr val="FFFFFF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18" name="Text 5"/>
          <p:cNvSpPr/>
          <p:nvPr/>
        </p:nvSpPr>
        <p:spPr>
          <a:xfrm>
            <a:off x="838240" y="4241363"/>
            <a:ext cx="6244709" cy="153090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图像随手拍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：调起原生相机，即拍即传，云端 RSFViT 秒级返回违规红框图</a:t>
            </a:r>
            <a:endParaRPr lang="en-US" sz="1750" dirty="0">
              <a:latin typeface="MiSans" charset="-122"/>
              <a:ea typeface="MiSans" charset="-122"/>
            </a:endParaRPr>
          </a:p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视频与流媒体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：随时随地接入远程镜头，将手机化作微缩监视器</a:t>
            </a:r>
            <a:endParaRPr lang="en-US" sz="1750" dirty="0">
              <a:latin typeface="MiSans" charset="-122"/>
              <a:ea typeface="MiSans" charset="-122"/>
            </a:endParaRPr>
          </a:p>
        </p:txBody>
      </p:sp>
      <p:pic>
        <p:nvPicPr>
          <p:cNvPr id="25" name="4月14日 (2)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97035" y="344170"/>
            <a:ext cx="3600450" cy="78155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238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0">
              <p:cMediaNode>
                <p:cTn id="7" repeatCount="indefinite" fill="remove" display="1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46484" y="363022"/>
            <a:ext cx="560665" cy="203954"/>
          </a:xfrm>
          <a:prstGeom prst="roundRect">
            <a:avLst>
              <a:gd name="adj" fmla="val 21020"/>
            </a:avLst>
          </a:prstGeom>
          <a:solidFill>
            <a:srgbClr val="0F163E"/>
          </a:solidFill>
        </p:spPr>
      </p:sp>
      <p:sp>
        <p:nvSpPr>
          <p:cNvPr id="3" name="Text 1"/>
          <p:cNvSpPr/>
          <p:nvPr/>
        </p:nvSpPr>
        <p:spPr>
          <a:xfrm>
            <a:off x="523240" y="394335"/>
            <a:ext cx="407670" cy="13462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第一部分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446484" y="595670"/>
            <a:ext cx="3189684" cy="39862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50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项目痛点与全景架构</a:t>
            </a:r>
            <a:endParaRPr lang="en-US" sz="250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5" name="Shape 3"/>
          <p:cNvSpPr/>
          <p:nvPr>
            <p:custDataLst>
              <p:tags r:id="rId1"/>
            </p:custDataLst>
          </p:nvPr>
        </p:nvSpPr>
        <p:spPr>
          <a:xfrm>
            <a:off x="446484" y="1101923"/>
            <a:ext cx="4531281" cy="831771"/>
          </a:xfrm>
          <a:prstGeom prst="roundRect">
            <a:avLst>
              <a:gd name="adj" fmla="val 6443"/>
            </a:avLst>
          </a:prstGeom>
          <a:solidFill>
            <a:srgbClr val="182567"/>
          </a:solidFill>
          <a:ln w="7620">
            <a:solidFill>
              <a:srgbClr val="313E80"/>
            </a:solidFill>
            <a:prstDash val="solid"/>
          </a:ln>
        </p:spPr>
      </p:sp>
      <p:sp>
        <p:nvSpPr>
          <p:cNvPr id="6" name="Text 4"/>
          <p:cNvSpPr/>
          <p:nvPr>
            <p:custDataLst>
              <p:tags r:id="rId2"/>
            </p:custDataLst>
          </p:nvPr>
        </p:nvSpPr>
        <p:spPr>
          <a:xfrm>
            <a:off x="581620" y="1237059"/>
            <a:ext cx="1594842" cy="19943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lvl="0" algn="l">
              <a:lnSpc>
                <a:spcPts val="1550"/>
              </a:lnSpc>
              <a:buClrTx/>
              <a:buSzTx/>
              <a:buFontTx/>
            </a:pPr>
            <a:r>
              <a:rPr lang="en-US" sz="1250" dirty="0">
                <a:solidFill>
                  <a:srgbClr val="F0F0F0"/>
                </a:solidFill>
                <a:latin typeface="MiSans" charset="-122"/>
                <a:ea typeface="MiSans" charset="-122"/>
                <a:cs typeface="Cairo Medium" pitchFamily="34" charset="-120"/>
                <a:sym typeface="+mn-ea"/>
              </a:rPr>
              <a:t>环境干扰</a:t>
            </a:r>
            <a:endParaRPr lang="en-US" sz="1250" dirty="0">
              <a:solidFill>
                <a:srgbClr val="F0F0F0"/>
              </a:solidFill>
              <a:latin typeface="MiSans" charset="-122"/>
              <a:ea typeface="MiSans" charset="-122"/>
              <a:cs typeface="Cairo Medium" pitchFamily="34" charset="-120"/>
              <a:sym typeface="+mn-ea"/>
            </a:endParaRPr>
          </a:p>
        </p:txBody>
      </p:sp>
      <p:sp>
        <p:nvSpPr>
          <p:cNvPr id="7" name="Text 5"/>
          <p:cNvSpPr/>
          <p:nvPr>
            <p:custDataLst>
              <p:tags r:id="rId3"/>
            </p:custDataLst>
          </p:nvPr>
        </p:nvSpPr>
        <p:spPr>
          <a:xfrm>
            <a:off x="581620" y="1479471"/>
            <a:ext cx="4261009" cy="31908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2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矿井、扬尘、强逆光导致传统静态模型"见光死、遇尘瞎"，识别率断崖式下跌。</a:t>
            </a:r>
            <a:endParaRPr lang="en-US" sz="12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8" name="Shape 6"/>
          <p:cNvSpPr/>
          <p:nvPr>
            <p:custDataLst>
              <p:tags r:id="rId4"/>
            </p:custDataLst>
          </p:nvPr>
        </p:nvSpPr>
        <p:spPr>
          <a:xfrm>
            <a:off x="5049441" y="1101923"/>
            <a:ext cx="4531400" cy="831771"/>
          </a:xfrm>
          <a:prstGeom prst="roundRect">
            <a:avLst>
              <a:gd name="adj" fmla="val 6443"/>
            </a:avLst>
          </a:prstGeom>
          <a:solidFill>
            <a:srgbClr val="182567"/>
          </a:solidFill>
          <a:ln w="7620">
            <a:solidFill>
              <a:srgbClr val="313E80"/>
            </a:solidFill>
            <a:prstDash val="solid"/>
          </a:ln>
        </p:spPr>
      </p:sp>
      <p:sp>
        <p:nvSpPr>
          <p:cNvPr id="9" name="Text 7"/>
          <p:cNvSpPr/>
          <p:nvPr>
            <p:custDataLst>
              <p:tags r:id="rId5"/>
            </p:custDataLst>
          </p:nvPr>
        </p:nvSpPr>
        <p:spPr>
          <a:xfrm>
            <a:off x="5184577" y="1237059"/>
            <a:ext cx="1594842" cy="1994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F0F0F0"/>
                </a:solidFill>
                <a:latin typeface="MiSans" charset="-122"/>
                <a:ea typeface="MiSans" charset="-122"/>
                <a:cs typeface="Cairo Medium" pitchFamily="34" charset="-120"/>
              </a:rPr>
              <a:t>边缘受限</a:t>
            </a:r>
            <a:endParaRPr lang="en-US" sz="1250" dirty="0">
              <a:solidFill>
                <a:srgbClr val="F0F0F0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10" name="Text 8"/>
          <p:cNvSpPr/>
          <p:nvPr>
            <p:custDataLst>
              <p:tags r:id="rId6"/>
            </p:custDataLst>
          </p:nvPr>
        </p:nvSpPr>
        <p:spPr>
          <a:xfrm>
            <a:off x="5184577" y="1479471"/>
            <a:ext cx="4261128" cy="31908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2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现场硬件算力孱弱，大模型部署困难，推理延迟高，无法满足实时安防需求。</a:t>
            </a:r>
            <a:endParaRPr lang="en-US" sz="12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11" name="Shape 9"/>
          <p:cNvSpPr/>
          <p:nvPr>
            <p:custDataLst>
              <p:tags r:id="rId7"/>
            </p:custDataLst>
          </p:nvPr>
        </p:nvSpPr>
        <p:spPr>
          <a:xfrm>
            <a:off x="9652516" y="1101923"/>
            <a:ext cx="4531281" cy="831771"/>
          </a:xfrm>
          <a:prstGeom prst="roundRect">
            <a:avLst>
              <a:gd name="adj" fmla="val 6443"/>
            </a:avLst>
          </a:prstGeom>
          <a:solidFill>
            <a:srgbClr val="182567"/>
          </a:solidFill>
          <a:ln w="7620">
            <a:solidFill>
              <a:srgbClr val="313E80"/>
            </a:solidFill>
            <a:prstDash val="solid"/>
          </a:ln>
        </p:spPr>
        <p:txBody>
          <a:bodyPr/>
          <a:p>
            <a:endParaRPr lang="zh-CN" altLang="en-US"/>
          </a:p>
        </p:txBody>
      </p:sp>
      <p:sp>
        <p:nvSpPr>
          <p:cNvPr id="12" name="Text 10"/>
          <p:cNvSpPr/>
          <p:nvPr>
            <p:custDataLst>
              <p:tags r:id="rId8"/>
            </p:custDataLst>
          </p:nvPr>
        </p:nvSpPr>
        <p:spPr>
          <a:xfrm>
            <a:off x="9787652" y="1174194"/>
            <a:ext cx="1594842" cy="1994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zh-CN" altLang="en-US" sz="1250" dirty="0">
                <a:solidFill>
                  <a:srgbClr val="F0F0F0"/>
                </a:solidFill>
                <a:latin typeface="MiSans" charset="-122"/>
                <a:ea typeface="MiSans" charset="-122"/>
                <a:cs typeface="Cairo Medium" pitchFamily="34" charset="-120"/>
              </a:rPr>
              <a:t>终端受限</a:t>
            </a:r>
            <a:endParaRPr lang="zh-CN" altLang="en-US" sz="1250" dirty="0">
              <a:solidFill>
                <a:srgbClr val="F0F0F0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13" name="Text 11"/>
          <p:cNvSpPr/>
          <p:nvPr>
            <p:custDataLst>
              <p:tags r:id="rId9"/>
            </p:custDataLst>
          </p:nvPr>
        </p:nvSpPr>
        <p:spPr>
          <a:xfrm>
            <a:off x="9787652" y="1415971"/>
            <a:ext cx="4261009" cy="31908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zh-CN" altLang="en-US" sz="12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传统系统仅依赖单一</a:t>
            </a:r>
            <a:r>
              <a:rPr lang="en-US" altLang="zh-CN" sz="12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PC</a:t>
            </a:r>
            <a:r>
              <a:rPr lang="zh-CN" altLang="en-US" sz="12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网页端，缺乏移动化支持，管理人员离开监控室便无法获取现场</a:t>
            </a:r>
            <a:r>
              <a:rPr lang="zh-CN" altLang="en-US" sz="12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检测状况，难以满足随时随地的安防需求。</a:t>
            </a:r>
            <a:endParaRPr lang="zh-CN" altLang="en-US" sz="12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72310" y="1995805"/>
            <a:ext cx="10877550" cy="607123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8000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793790" y="970240"/>
            <a:ext cx="2023705" cy="426244"/>
          </a:xfrm>
          <a:prstGeom prst="roundRect">
            <a:avLst>
              <a:gd name="adj" fmla="val 17880"/>
            </a:avLst>
          </a:prstGeom>
          <a:solidFill>
            <a:srgbClr val="0F163E"/>
          </a:solidFill>
        </p:spPr>
      </p:sp>
      <p:sp>
        <p:nvSpPr>
          <p:cNvPr id="5" name="Text 2"/>
          <p:cNvSpPr/>
          <p:nvPr/>
        </p:nvSpPr>
        <p:spPr>
          <a:xfrm>
            <a:off x="929878" y="1038225"/>
            <a:ext cx="1751528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小程序端 · 探测与训练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93790" y="1487210"/>
            <a:ext cx="5670590" cy="708779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lvl="0" algn="l">
              <a:lnSpc>
                <a:spcPts val="5550"/>
              </a:lnSpc>
              <a:buClrTx/>
              <a:buSzTx/>
              <a:buFontTx/>
            </a:pPr>
            <a:r>
              <a:rPr lang="en-US" sz="44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  <a:sym typeface="+mn-ea"/>
              </a:rPr>
              <a:t>掌上探测与远程炼丹</a:t>
            </a:r>
            <a:endParaRPr lang="en-US" sz="44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  <a:sym typeface="+mn-ea"/>
            </a:endParaRPr>
          </a:p>
        </p:txBody>
      </p:sp>
      <p:pic>
        <p:nvPicPr>
          <p:cNvPr id="16" name="4月14日 (1)(1)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03055" y="151765"/>
            <a:ext cx="3651250" cy="7926070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929640" y="3234690"/>
            <a:ext cx="322389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MiSans" charset="-122"/>
                <a:ea typeface="MiSans" charset="-122"/>
                <a:cs typeface="Cairo Medium" pitchFamily="34" charset="-120"/>
              </a:rPr>
              <a:t>微信生态炼丹</a:t>
            </a:r>
            <a:endParaRPr lang="en-US" sz="2200" dirty="0">
              <a:solidFill>
                <a:srgbClr val="000000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21" name="Text 8"/>
          <p:cNvSpPr/>
          <p:nvPr/>
        </p:nvSpPr>
        <p:spPr>
          <a:xfrm>
            <a:off x="930275" y="3815715"/>
            <a:ext cx="6379210" cy="12471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algn="l">
              <a:lnSpc>
                <a:spcPts val="2850"/>
              </a:lnSpc>
              <a:buClrTx/>
              <a:buSzTx/>
              <a:buFontTx/>
              <a:buNone/>
            </a:pP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直接从微信工作群/文件助手提取 ZIP 样本集上传</a:t>
            </a:r>
            <a:endParaRPr lang="en-US" sz="1750" b="1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  <a:p>
            <a:pPr marL="0" algn="l">
              <a:lnSpc>
                <a:spcPts val="2850"/>
              </a:lnSpc>
              <a:buClrTx/>
              <a:buSzTx/>
              <a:buFontTx/>
              <a:buNone/>
            </a:pP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手机端化身"遥控器"，一键点火机房 GPU 训练</a:t>
            </a:r>
            <a:endParaRPr lang="en-US" sz="1750" b="1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  <a:p>
            <a:pPr marL="0" algn="l">
              <a:lnSpc>
                <a:spcPts val="2850"/>
              </a:lnSpc>
              <a:buClrTx/>
              <a:buSzTx/>
              <a:buNone/>
            </a:pP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支持原生键盘为新模型命名归档</a:t>
            </a:r>
            <a:endParaRPr lang="en-US" sz="1750" b="1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indefinite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0">
              <p:cMediaNode vol="0" mute="1" showWhenStopped="1">
                <p:cTn id="7" repeatCount="indefinite" fill="remove" display="1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1">
            <a:alphaModFix amt="20000"/>
          </a:blip>
          <a:srcRect t="30686" b="32550"/>
          <a:stretch>
            <a:fillRect/>
          </a:stretch>
        </p:blipFill>
        <p:spPr>
          <a:xfrm>
            <a:off x="-87630" y="-58420"/>
            <a:ext cx="14718030" cy="8287385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794425" y="969486"/>
            <a:ext cx="2023705" cy="426244"/>
          </a:xfrm>
          <a:prstGeom prst="roundRect">
            <a:avLst>
              <a:gd name="adj" fmla="val 17880"/>
            </a:avLst>
          </a:prstGeom>
          <a:solidFill>
            <a:srgbClr val="0F163E"/>
          </a:solidFill>
        </p:spPr>
      </p:sp>
      <p:sp>
        <p:nvSpPr>
          <p:cNvPr id="3" name="Text 1"/>
          <p:cNvSpPr/>
          <p:nvPr/>
        </p:nvSpPr>
        <p:spPr>
          <a:xfrm>
            <a:off x="930513" y="1037471"/>
            <a:ext cx="1751528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小程序端 · 档案与管控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4425" y="1486456"/>
            <a:ext cx="5670590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掌上卷宗与个人管控</a:t>
            </a:r>
            <a:endParaRPr lang="en-US" sz="44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90" y="2569051"/>
            <a:ext cx="1403509" cy="140350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332831" y="2569051"/>
            <a:ext cx="2987873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0F0F0"/>
                </a:solidFill>
                <a:latin typeface="MiSans" charset="-122"/>
                <a:ea typeface="MiSans" charset="-122"/>
                <a:cs typeface="Cairo Medium" pitchFamily="34" charset="-120"/>
              </a:rPr>
              <a:t>口袋证据卷宗</a:t>
            </a:r>
            <a:endParaRPr lang="en-US" sz="2200" dirty="0">
              <a:solidFill>
                <a:srgbClr val="F0F0F0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2332831" y="3059470"/>
            <a:ext cx="4692610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按时间轴排列历史抓拍记录，极简省流分页拉取。点击缩略图调起微信全屏看图器，支持</a:t>
            </a: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双指无极放大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勘察边缘死角，长按保存至本地作为处罚铁证。</a:t>
            </a:r>
            <a:endParaRPr lang="en-US" sz="1750" dirty="0">
              <a:latin typeface="MiSans" charset="-122"/>
              <a:ea typeface="MiSans" charset="-122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274" y="5151596"/>
            <a:ext cx="1403509" cy="140350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485271" y="5151596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0F0F0"/>
                </a:solidFill>
                <a:latin typeface="MiSans" charset="-122"/>
                <a:ea typeface="MiSans" charset="-122"/>
                <a:cs typeface="Cairo Medium" pitchFamily="34" charset="-120"/>
              </a:rPr>
              <a:t>安全保险箱</a:t>
            </a:r>
            <a:endParaRPr lang="en-US" sz="2200" dirty="0">
              <a:solidFill>
                <a:srgbClr val="F0F0F0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2485271" y="5642015"/>
            <a:ext cx="4692729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提供隐私权限重置的任意门通道。</a:t>
            </a: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粉碎性退出机制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：带有红色警示与重震反馈的注销功能，彻底清理设备上的敏感缓存与身份令牌。</a:t>
            </a:r>
            <a:endParaRPr lang="en-US" sz="1750" dirty="0">
              <a:latin typeface="MiSans" charset="-122"/>
              <a:ea typeface="MiSans" charset="-122"/>
            </a:endParaRPr>
          </a:p>
        </p:txBody>
      </p:sp>
      <p:pic>
        <p:nvPicPr>
          <p:cNvPr id="12" name="20260414_204210">
            <a:hlinkClick r:id="" action="ppaction://media"/>
          </p:cNvPr>
          <p:cNvPicPr/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87205" y="76200"/>
            <a:ext cx="3676015" cy="7981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3400" y="471170"/>
            <a:ext cx="884555" cy="224155"/>
          </a:xfrm>
          <a:prstGeom prst="roundRect">
            <a:avLst>
              <a:gd name="adj" fmla="val 20125"/>
            </a:avLst>
          </a:prstGeom>
          <a:solidFill>
            <a:srgbClr val="0F163E"/>
          </a:solidFill>
        </p:spPr>
      </p:sp>
      <p:sp>
        <p:nvSpPr>
          <p:cNvPr id="3" name="Text 1"/>
          <p:cNvSpPr/>
          <p:nvPr/>
        </p:nvSpPr>
        <p:spPr>
          <a:xfrm>
            <a:off x="624840" y="486608"/>
            <a:ext cx="487799" cy="16299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第五部分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533400" y="736283"/>
            <a:ext cx="3810000" cy="4762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300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全链路业务闭环</a:t>
            </a:r>
            <a:endParaRPr lang="en-US" sz="300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3400" y="1366123"/>
            <a:ext cx="13563600" cy="61036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124260" y="1667921"/>
            <a:ext cx="2373630" cy="36680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2300" dirty="0">
                <a:solidFill>
                  <a:srgbClr val="F0F0F0"/>
                </a:solidFill>
                <a:latin typeface="MiSans" charset="-122"/>
                <a:ea typeface="MiSans" charset="-122"/>
                <a:cs typeface="Cairo Medium" pitchFamily="34" charset="-120"/>
              </a:rPr>
              <a:t>发现</a:t>
            </a:r>
            <a:endParaRPr lang="en-US" sz="2300" dirty="0">
              <a:solidFill>
                <a:srgbClr val="F0F0F0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3124260" y="2139061"/>
            <a:ext cx="2373630" cy="49029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8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多端联动监控，极速锁定违规</a:t>
            </a:r>
            <a:endParaRPr lang="en-US" sz="18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54719" y="3282471"/>
            <a:ext cx="525753" cy="52575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123902" y="6245636"/>
            <a:ext cx="2386672" cy="36680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2300" dirty="0">
                <a:solidFill>
                  <a:srgbClr val="F0F0F0"/>
                </a:solidFill>
                <a:latin typeface="MiSans" charset="-122"/>
                <a:ea typeface="MiSans" charset="-122"/>
                <a:cs typeface="Cairo Medium" pitchFamily="34" charset="-120"/>
              </a:rPr>
              <a:t>治理</a:t>
            </a:r>
            <a:endParaRPr lang="en-US" sz="2300" dirty="0">
              <a:solidFill>
                <a:srgbClr val="F0F0F0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6123902" y="6716776"/>
            <a:ext cx="2386672" cy="49029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8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AI圈出证据入库，提供定责铁证</a:t>
            </a:r>
            <a:endParaRPr lang="en-US" sz="18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54362" y="5199633"/>
            <a:ext cx="525753" cy="525753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032251" y="1622275"/>
            <a:ext cx="2373630" cy="36680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zh-CN" altLang="en-US" sz="2300" dirty="0">
                <a:solidFill>
                  <a:srgbClr val="F0F0F0"/>
                </a:solidFill>
                <a:latin typeface="MiSans" charset="-122"/>
                <a:ea typeface="MiSans" charset="-122"/>
                <a:cs typeface="Cairo Medium" pitchFamily="34" charset="-120"/>
              </a:rPr>
              <a:t>训练</a:t>
            </a:r>
            <a:endParaRPr lang="zh-CN" altLang="en-US" sz="2300" dirty="0">
              <a:solidFill>
                <a:srgbClr val="F0F0F0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13" name="Text 8"/>
          <p:cNvSpPr/>
          <p:nvPr/>
        </p:nvSpPr>
        <p:spPr>
          <a:xfrm>
            <a:off x="9032251" y="2093414"/>
            <a:ext cx="2373630" cy="49029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zh-CN" altLang="en-US" sz="18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上传个性化数据集进行训练</a:t>
            </a:r>
            <a:r>
              <a:rPr lang="en-US" sz="18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，系统更聪明</a:t>
            </a:r>
            <a:endParaRPr lang="en-US" sz="18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01836" y="3230303"/>
            <a:ext cx="525753" cy="525753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533400" y="7584877"/>
            <a:ext cx="13563600" cy="2038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dirty="0">
                <a:solidFill>
                  <a:srgbClr val="F0F0F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数据、算法、应用三者无缝衔接，构建</a:t>
            </a:r>
            <a:r>
              <a:rPr lang="zh-CN" altLang="en-US" sz="1200" dirty="0">
                <a:solidFill>
                  <a:srgbClr val="F0F0F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个性化</a:t>
            </a:r>
            <a:r>
              <a:rPr lang="en-US" sz="1200" b="1" dirty="0">
                <a:solidFill>
                  <a:srgbClr val="F0F0F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的安防生态</a:t>
            </a:r>
            <a:r>
              <a:rPr lang="en-US" sz="1200" dirty="0">
                <a:solidFill>
                  <a:srgbClr val="F0F0F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——系统越用越聪明，安全防护越来越精准。</a:t>
            </a:r>
            <a:endParaRPr lang="en-US" sz="12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8000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793790" y="988933"/>
            <a:ext cx="1360170" cy="426244"/>
          </a:xfrm>
          <a:prstGeom prst="roundRect">
            <a:avLst>
              <a:gd name="adj" fmla="val 17880"/>
            </a:avLst>
          </a:prstGeom>
          <a:solidFill>
            <a:srgbClr val="0F163E"/>
          </a:solidFill>
        </p:spPr>
      </p:sp>
      <p:sp>
        <p:nvSpPr>
          <p:cNvPr id="5" name="Text 2"/>
          <p:cNvSpPr/>
          <p:nvPr/>
        </p:nvSpPr>
        <p:spPr>
          <a:xfrm>
            <a:off x="929878" y="1056918"/>
            <a:ext cx="1087993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核心商业价值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93790" y="1505903"/>
            <a:ext cx="5670590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四大核心商业价值</a:t>
            </a:r>
            <a:endParaRPr lang="en-US" sz="44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793790" y="2554843"/>
            <a:ext cx="6407944" cy="2229445"/>
          </a:xfrm>
          <a:prstGeom prst="roundRect">
            <a:avLst>
              <a:gd name="adj" fmla="val 4273"/>
            </a:avLst>
          </a:prstGeom>
          <a:solidFill>
            <a:srgbClr val="182567"/>
          </a:solidFill>
          <a:ln w="7620">
            <a:solidFill>
              <a:srgbClr val="313E80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028224" y="2789277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5A6ED8"/>
          </a:solidFill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5390" y="2976324"/>
            <a:ext cx="306110" cy="30611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028224" y="3696533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0F0F0"/>
                </a:solidFill>
                <a:latin typeface="MiSans" charset="-122"/>
                <a:ea typeface="MiSans" charset="-122"/>
                <a:cs typeface="Cairo Medium" pitchFamily="34" charset="-120"/>
              </a:rPr>
              <a:t>绝对降本</a:t>
            </a:r>
            <a:endParaRPr lang="en-US" sz="2200" dirty="0">
              <a:solidFill>
                <a:srgbClr val="F0F0F0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1028224" y="4186952"/>
            <a:ext cx="5939076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轻量模型释放边缘算力，大幅降低高昂硬件采购成本。</a:t>
            </a:r>
            <a:endParaRPr lang="en-US" sz="175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7428548" y="2554843"/>
            <a:ext cx="6408063" cy="2229445"/>
          </a:xfrm>
          <a:prstGeom prst="roundRect">
            <a:avLst>
              <a:gd name="adj" fmla="val 4273"/>
            </a:avLst>
          </a:prstGeom>
          <a:solidFill>
            <a:srgbClr val="182567"/>
          </a:solidFill>
          <a:ln w="7620">
            <a:solidFill>
              <a:srgbClr val="313E80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7662982" y="2789277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5A6ED8"/>
          </a:solidFill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50148" y="2976324"/>
            <a:ext cx="306110" cy="30611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662982" y="3696533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0F0F0"/>
                </a:solidFill>
                <a:latin typeface="MiSans" charset="-122"/>
                <a:ea typeface="MiSans" charset="-122"/>
                <a:cs typeface="Cairo Medium" pitchFamily="34" charset="-120"/>
              </a:rPr>
              <a:t>穿透禁区</a:t>
            </a:r>
            <a:endParaRPr lang="en-US" sz="2200" dirty="0">
              <a:solidFill>
                <a:srgbClr val="F0F0F0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7662982" y="4186952"/>
            <a:ext cx="5939195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动态增强引擎彻底消除煤矿、扬尘等极端工况盲区。</a:t>
            </a:r>
            <a:endParaRPr lang="en-US" sz="175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793790" y="5011103"/>
            <a:ext cx="6407944" cy="2229445"/>
          </a:xfrm>
          <a:prstGeom prst="roundRect">
            <a:avLst>
              <a:gd name="adj" fmla="val 4273"/>
            </a:avLst>
          </a:prstGeom>
          <a:solidFill>
            <a:srgbClr val="182567"/>
          </a:solidFill>
          <a:ln w="7620">
            <a:solidFill>
              <a:srgbClr val="313E80"/>
            </a:solidFill>
            <a:prstDash val="solid"/>
          </a:ln>
        </p:spPr>
      </p:sp>
      <p:sp>
        <p:nvSpPr>
          <p:cNvPr id="18" name="Shape 13"/>
          <p:cNvSpPr/>
          <p:nvPr/>
        </p:nvSpPr>
        <p:spPr>
          <a:xfrm>
            <a:off x="1028224" y="5245537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5A6ED8"/>
          </a:solidFill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15390" y="5432584"/>
            <a:ext cx="306110" cy="30611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028224" y="6152793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0F0F0"/>
                </a:solidFill>
                <a:latin typeface="MiSans" charset="-122"/>
                <a:ea typeface="MiSans" charset="-122"/>
                <a:cs typeface="Cairo Medium" pitchFamily="34" charset="-120"/>
              </a:rPr>
              <a:t>管理升维</a:t>
            </a:r>
            <a:endParaRPr lang="en-US" sz="2200" dirty="0">
              <a:solidFill>
                <a:srgbClr val="F0F0F0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21" name="Text 15"/>
          <p:cNvSpPr/>
          <p:nvPr/>
        </p:nvSpPr>
        <p:spPr>
          <a:xfrm>
            <a:off x="1028224" y="6643211"/>
            <a:ext cx="5939076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从事后人工追责，迈向</a:t>
            </a: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毫秒级事前预警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的主动安防。</a:t>
            </a:r>
            <a:endParaRPr lang="en-US" sz="1750" dirty="0">
              <a:latin typeface="MiSans" charset="-122"/>
              <a:ea typeface="MiSans" charset="-122"/>
            </a:endParaRPr>
          </a:p>
        </p:txBody>
      </p:sp>
      <p:sp>
        <p:nvSpPr>
          <p:cNvPr id="22" name="Shape 16"/>
          <p:cNvSpPr/>
          <p:nvPr/>
        </p:nvSpPr>
        <p:spPr>
          <a:xfrm>
            <a:off x="7428548" y="5011103"/>
            <a:ext cx="6408063" cy="2229445"/>
          </a:xfrm>
          <a:prstGeom prst="roundRect">
            <a:avLst>
              <a:gd name="adj" fmla="val 4273"/>
            </a:avLst>
          </a:prstGeom>
          <a:solidFill>
            <a:srgbClr val="182567"/>
          </a:solidFill>
          <a:ln w="7620">
            <a:solidFill>
              <a:srgbClr val="313E80"/>
            </a:solidFill>
            <a:prstDash val="solid"/>
          </a:ln>
        </p:spPr>
      </p:sp>
      <p:sp>
        <p:nvSpPr>
          <p:cNvPr id="23" name="Shape 17"/>
          <p:cNvSpPr/>
          <p:nvPr/>
        </p:nvSpPr>
        <p:spPr>
          <a:xfrm>
            <a:off x="7662982" y="5245537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5A6ED8"/>
          </a:solidFill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850148" y="5432584"/>
            <a:ext cx="306110" cy="306110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662982" y="6152793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0F0F0"/>
                </a:solidFill>
                <a:latin typeface="MiSans" charset="-122"/>
                <a:ea typeface="MiSans" charset="-122"/>
                <a:cs typeface="Cairo Medium" pitchFamily="34" charset="-120"/>
              </a:rPr>
              <a:t>多端协同</a:t>
            </a:r>
            <a:endParaRPr lang="en-US" sz="2200" dirty="0">
              <a:solidFill>
                <a:srgbClr val="F0F0F0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26" name="Text 19"/>
          <p:cNvSpPr/>
          <p:nvPr/>
        </p:nvSpPr>
        <p:spPr>
          <a:xfrm>
            <a:off x="7662982" y="6643211"/>
            <a:ext cx="5939195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PC 端统筹全局，移动端敏捷出击，无缝联动。</a:t>
            </a:r>
            <a:endParaRPr lang="en-US" sz="175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0" descr="preencoded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0" y="-635"/>
            <a:ext cx="14629765" cy="8230235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793790" y="1634966"/>
            <a:ext cx="997506" cy="426244"/>
          </a:xfrm>
          <a:prstGeom prst="roundRect">
            <a:avLst>
              <a:gd name="adj" fmla="val 17880"/>
            </a:avLst>
          </a:prstGeom>
          <a:solidFill>
            <a:srgbClr val="0F163E"/>
          </a:solidFill>
        </p:spPr>
      </p:sp>
      <p:sp>
        <p:nvSpPr>
          <p:cNvPr id="3" name="Text 1"/>
          <p:cNvSpPr/>
          <p:nvPr/>
        </p:nvSpPr>
        <p:spPr>
          <a:xfrm>
            <a:off x="929878" y="1702951"/>
            <a:ext cx="725329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未来展望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2151936"/>
            <a:ext cx="5670590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未来技术演进展望</a:t>
            </a:r>
            <a:endParaRPr lang="en-US" sz="44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1133951" y="4108133"/>
            <a:ext cx="3856077" cy="226814"/>
          </a:xfrm>
          <a:prstGeom prst="roundRect">
            <a:avLst>
              <a:gd name="adj" fmla="val 42003"/>
            </a:avLst>
          </a:prstGeom>
          <a:solidFill>
            <a:srgbClr val="182567"/>
          </a:solidFill>
          <a:ln w="7620">
            <a:solidFill>
              <a:srgbClr val="313E8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93790" y="3881259"/>
            <a:ext cx="680442" cy="680442"/>
          </a:xfrm>
          <a:prstGeom prst="roundRect">
            <a:avLst>
              <a:gd name="adj" fmla="val 67192"/>
            </a:avLst>
          </a:prstGeom>
          <a:solidFill>
            <a:srgbClr val="182567"/>
          </a:solidFill>
          <a:ln w="7620">
            <a:solidFill>
              <a:srgbClr val="313E80"/>
            </a:solidFill>
            <a:prstDash val="solid"/>
          </a:ln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3930" y="4051399"/>
            <a:ext cx="340162" cy="34016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020604" y="4788575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0F0F0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泛 IoT 深度接入</a:t>
            </a:r>
            <a:endParaRPr lang="en-US" sz="2200" dirty="0">
              <a:solidFill>
                <a:srgbClr val="F0F0F0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020604" y="5278993"/>
            <a:ext cx="3742730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融合温湿度、有害气体、粉尘浓度传感器数据，打造</a:t>
            </a: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多维交叉风险判定大模型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。</a:t>
            </a:r>
            <a:endParaRPr lang="en-US" sz="1750" dirty="0">
              <a:latin typeface="MiSans" charset="-122"/>
              <a:ea typeface="MiSans" charset="-122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5557123" y="3767852"/>
            <a:ext cx="3856077" cy="226814"/>
          </a:xfrm>
          <a:prstGeom prst="roundRect">
            <a:avLst>
              <a:gd name="adj" fmla="val 42003"/>
            </a:avLst>
          </a:prstGeom>
          <a:solidFill>
            <a:srgbClr val="182567"/>
          </a:solidFill>
          <a:ln w="7620">
            <a:solidFill>
              <a:srgbClr val="313E80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216962" y="3540978"/>
            <a:ext cx="680442" cy="680442"/>
          </a:xfrm>
          <a:prstGeom prst="roundRect">
            <a:avLst>
              <a:gd name="adj" fmla="val 67192"/>
            </a:avLst>
          </a:prstGeom>
          <a:solidFill>
            <a:srgbClr val="182567"/>
          </a:solidFill>
          <a:ln w="7620">
            <a:solidFill>
              <a:srgbClr val="313E80"/>
            </a:solidFill>
            <a:prstDash val="solid"/>
          </a:ln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87102" y="3711119"/>
            <a:ext cx="340162" cy="34016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443776" y="4448294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0F0F0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元宇宙数字孪生</a:t>
            </a:r>
            <a:endParaRPr lang="en-US" sz="2200" dirty="0">
              <a:solidFill>
                <a:srgbClr val="F0F0F0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5443776" y="4938713"/>
            <a:ext cx="3742730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整合现场多路监控流，构建 </a:t>
            </a: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3D 可视化泛工业安全指挥大屏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。</a:t>
            </a:r>
            <a:endParaRPr lang="en-US" sz="1750" dirty="0">
              <a:latin typeface="MiSans" charset="-122"/>
              <a:ea typeface="MiSans" charset="-122"/>
            </a:endParaRPr>
          </a:p>
        </p:txBody>
      </p:sp>
      <p:sp>
        <p:nvSpPr>
          <p:cNvPr id="15" name="Shape 11"/>
          <p:cNvSpPr/>
          <p:nvPr/>
        </p:nvSpPr>
        <p:spPr>
          <a:xfrm>
            <a:off x="9980295" y="3427690"/>
            <a:ext cx="3856077" cy="226814"/>
          </a:xfrm>
          <a:prstGeom prst="roundRect">
            <a:avLst>
              <a:gd name="adj" fmla="val 42003"/>
            </a:avLst>
          </a:prstGeom>
          <a:solidFill>
            <a:srgbClr val="182567"/>
          </a:solidFill>
          <a:ln w="7620">
            <a:solidFill>
              <a:srgbClr val="313E80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9640133" y="3200817"/>
            <a:ext cx="680442" cy="680442"/>
          </a:xfrm>
          <a:prstGeom prst="roundRect">
            <a:avLst>
              <a:gd name="adj" fmla="val 67192"/>
            </a:avLst>
          </a:prstGeom>
          <a:solidFill>
            <a:srgbClr val="182567"/>
          </a:solidFill>
          <a:ln w="7620">
            <a:solidFill>
              <a:srgbClr val="313E80"/>
            </a:solidFill>
            <a:prstDash val="solid"/>
          </a:ln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10274" y="3370957"/>
            <a:ext cx="340162" cy="34016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9866948" y="4108133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0F0F0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多模态融合感知</a:t>
            </a:r>
            <a:endParaRPr lang="en-US" sz="2200" dirty="0">
              <a:solidFill>
                <a:srgbClr val="F0F0F0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19" name="Text 14"/>
          <p:cNvSpPr/>
          <p:nvPr/>
        </p:nvSpPr>
        <p:spPr>
          <a:xfrm>
            <a:off x="9866948" y="4598551"/>
            <a:ext cx="3742730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从单纯视觉识别，拓展至</a:t>
            </a: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"视觉 + 声音异响"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（如脚手架断裂声）综合报警。</a:t>
            </a:r>
            <a:endParaRPr lang="en-US" sz="1750" dirty="0">
              <a:latin typeface="MiSans" charset="-122"/>
              <a:ea typeface="MiSans" charset="-122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80000"/>
            </a:srgbClr>
          </a:solidFill>
        </p:spPr>
      </p:sp>
      <p:sp>
        <p:nvSpPr>
          <p:cNvPr id="4" name="Text 1"/>
          <p:cNvSpPr/>
          <p:nvPr/>
        </p:nvSpPr>
        <p:spPr>
          <a:xfrm>
            <a:off x="793790" y="1960959"/>
            <a:ext cx="5670590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安全生产，智能护航！</a:t>
            </a:r>
            <a:endParaRPr lang="en-US" sz="44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793790" y="3009900"/>
            <a:ext cx="7825502" cy="97821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7700"/>
              </a:lnSpc>
              <a:buNone/>
            </a:pPr>
            <a:r>
              <a:rPr lang="en-US" sz="6150" dirty="0">
                <a:solidFill>
                  <a:srgbClr val="FFFFFF"/>
                </a:solidFill>
                <a:latin typeface="MiSans" charset="-122"/>
                <a:ea typeface="MiSans" charset="-122"/>
                <a:cs typeface="Cairo Medium" pitchFamily="34" charset="-120"/>
              </a:rPr>
              <a:t>感谢聆听</a:t>
            </a:r>
            <a:endParaRPr lang="en-US" sz="6150" dirty="0">
              <a:solidFill>
                <a:srgbClr val="FFFFFF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93790" y="4328279"/>
            <a:ext cx="130428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欢迎各位专家、评委批评指正。</a:t>
            </a:r>
            <a:endParaRPr lang="en-US" sz="175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8000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793790" y="1068110"/>
            <a:ext cx="1479709" cy="426244"/>
          </a:xfrm>
          <a:prstGeom prst="roundRect">
            <a:avLst>
              <a:gd name="adj" fmla="val 17880"/>
            </a:avLst>
          </a:prstGeom>
          <a:solidFill>
            <a:srgbClr val="0F163E"/>
          </a:solidFill>
        </p:spPr>
      </p:sp>
      <p:sp>
        <p:nvSpPr>
          <p:cNvPr id="5" name="Text 2"/>
          <p:cNvSpPr/>
          <p:nvPr/>
        </p:nvSpPr>
        <p:spPr>
          <a:xfrm>
            <a:off x="929878" y="1136094"/>
            <a:ext cx="1207532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核心双擎 · 其一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93790" y="1585079"/>
            <a:ext cx="5670590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自研 RSFViT </a:t>
            </a:r>
            <a:r>
              <a:rPr lang="zh-CN" altLang="en-US" sz="44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模型</a:t>
            </a:r>
            <a:r>
              <a:rPr lang="en-US" sz="44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架构</a:t>
            </a:r>
            <a:endParaRPr lang="en-US" sz="44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630436" y="2634020"/>
            <a:ext cx="6571417" cy="4527471"/>
          </a:xfrm>
          <a:prstGeom prst="roundRect">
            <a:avLst>
              <a:gd name="adj" fmla="val 3607"/>
            </a:avLst>
          </a:prstGeom>
          <a:solidFill>
            <a:srgbClr val="120336">
              <a:alpha val="95000"/>
            </a:srgbClr>
          </a:solidFill>
        </p:spPr>
      </p:sp>
      <p:sp>
        <p:nvSpPr>
          <p:cNvPr id="8" name="Text 5"/>
          <p:cNvSpPr/>
          <p:nvPr/>
        </p:nvSpPr>
        <p:spPr>
          <a:xfrm>
            <a:off x="857250" y="2860834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MiSans" charset="-122"/>
                <a:ea typeface="MiSans" charset="-122"/>
                <a:cs typeface="Cairo Medium" pitchFamily="34" charset="-120"/>
              </a:rPr>
              <a:t>核心定位</a:t>
            </a:r>
            <a:endParaRPr lang="en-US" sz="2200" dirty="0">
              <a:solidFill>
                <a:srgbClr val="FFFFFF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857250" y="3441978"/>
            <a:ext cx="6117788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专为边缘侧设备量身定制的</a:t>
            </a: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轻量化视觉 Transformer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，彻底打破传统 CNN 与大型 YOLO 模型的算力与显存瓶颈。</a:t>
            </a:r>
            <a:endParaRPr lang="en-US" sz="1750" dirty="0">
              <a:latin typeface="MiSans" charset="-122"/>
              <a:ea typeface="MiSans" charset="-122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857250" y="4479608"/>
            <a:ext cx="6117788" cy="16907"/>
          </a:xfrm>
          <a:prstGeom prst="rect">
            <a:avLst/>
          </a:prstGeom>
          <a:solidFill>
            <a:srgbClr val="F0F0F0">
              <a:alpha val="50000"/>
            </a:srgbClr>
          </a:solidFill>
        </p:spPr>
      </p:sp>
      <p:sp>
        <p:nvSpPr>
          <p:cNvPr id="11" name="Text 8"/>
          <p:cNvSpPr/>
          <p:nvPr/>
        </p:nvSpPr>
        <p:spPr>
          <a:xfrm>
            <a:off x="857250" y="4808339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MiSans" charset="-122"/>
                <a:ea typeface="MiSans" charset="-122"/>
                <a:cs typeface="Cairo Medium" pitchFamily="34" charset="-120"/>
              </a:rPr>
              <a:t>端侧推理延迟</a:t>
            </a:r>
            <a:endParaRPr lang="en-US" sz="2200" dirty="0">
              <a:solidFill>
                <a:srgbClr val="FFFFFF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857250" y="5389483"/>
            <a:ext cx="6117788" cy="97821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7700"/>
              </a:lnSpc>
              <a:buNone/>
            </a:pPr>
            <a:r>
              <a:rPr lang="en-US" sz="6150" dirty="0">
                <a:solidFill>
                  <a:srgbClr val="FFFFFF"/>
                </a:solidFill>
                <a:latin typeface="MiSans" charset="-122"/>
                <a:ea typeface="MiSans" charset="-122"/>
                <a:cs typeface="Cairo Medium" pitchFamily="34" charset="-120"/>
              </a:rPr>
              <a:t>≤ 30ms</a:t>
            </a:r>
            <a:endParaRPr lang="en-US" sz="6150" dirty="0">
              <a:solidFill>
                <a:srgbClr val="FFFFFF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857250" y="6594515"/>
            <a:ext cx="6117788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毫秒级、所见即所得</a:t>
            </a:r>
            <a:endParaRPr lang="en-US" sz="175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7547451" y="4808379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MiSans" charset="-122"/>
                <a:ea typeface="MiSans" charset="-122"/>
                <a:cs typeface="Cairo Medium" pitchFamily="34" charset="-120"/>
              </a:rPr>
              <a:t>技术突破</a:t>
            </a:r>
            <a:endParaRPr lang="en-US" sz="2200" dirty="0">
              <a:solidFill>
                <a:srgbClr val="FFFFFF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7547451" y="5389523"/>
            <a:ext cx="6244709" cy="168949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极低算力消耗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：在资源受限的边缘设备上流畅运行</a:t>
            </a:r>
            <a:endParaRPr lang="en-US" sz="1750" dirty="0">
              <a:latin typeface="MiSans" charset="-122"/>
              <a:ea typeface="MiSans" charset="-122"/>
            </a:endParaRPr>
          </a:p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远距离识别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：完美保留对远距离目标的超高精度</a:t>
            </a:r>
            <a:endParaRPr lang="en-US" sz="1750" dirty="0">
              <a:latin typeface="MiSans" charset="-122"/>
              <a:ea typeface="MiSans" charset="-122"/>
            </a:endParaRPr>
          </a:p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小目标检测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：精准捕捉画面中的微小安全帽目标</a:t>
            </a:r>
            <a:endParaRPr lang="en-US" sz="1750" dirty="0">
              <a:latin typeface="MiSans" charset="-122"/>
              <a:ea typeface="MiSans" charset="-122"/>
            </a:endParaRPr>
          </a:p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遮挡穿透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：有效识别局部遮挡场景下的违规人员</a:t>
            </a:r>
            <a:endParaRPr lang="en-US" sz="1750" dirty="0">
              <a:latin typeface="MiSans" charset="-122"/>
              <a:ea typeface="MiSans" charset="-122"/>
            </a:endParaRPr>
          </a:p>
        </p:txBody>
      </p:sp>
      <p:pic>
        <p:nvPicPr>
          <p:cNvPr id="20" name="图片 20" descr="940b8575537701df15fae4bc47ab96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6940" y="1342390"/>
            <a:ext cx="7080250" cy="323913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" descr="preencoded.png"/>
          <p:cNvPicPr/>
          <p:nvPr>
            <p:custDataLst>
              <p:tags r:id="rId2"/>
            </p:custDataLst>
          </p:nvPr>
        </p:nvPicPr>
        <p:blipFill>
          <a:blip r:embed="rId1">
            <a:alphaModFix amt="20000"/>
            <a:lum contrast="12000"/>
          </a:blip>
          <a:srcRect l="2494" t="-594" r="3069"/>
          <a:stretch>
            <a:fillRect/>
          </a:stretch>
        </p:blipFill>
        <p:spPr>
          <a:xfrm>
            <a:off x="0" y="-50800"/>
            <a:ext cx="14631035" cy="8338820"/>
          </a:xfrm>
          <a:prstGeom prst="rect">
            <a:avLst/>
          </a:prstGeom>
          <a:solidFill>
            <a:srgbClr val="000018">
              <a:alpha val="80000"/>
            </a:srgbClr>
          </a:solidFill>
        </p:spPr>
      </p:pic>
      <p:sp>
        <p:nvSpPr>
          <p:cNvPr id="2" name="Shape 0"/>
          <p:cNvSpPr/>
          <p:nvPr/>
        </p:nvSpPr>
        <p:spPr>
          <a:xfrm>
            <a:off x="751880" y="913011"/>
            <a:ext cx="1479709" cy="426244"/>
          </a:xfrm>
          <a:prstGeom prst="roundRect">
            <a:avLst>
              <a:gd name="adj" fmla="val 17880"/>
            </a:avLst>
          </a:prstGeom>
          <a:solidFill>
            <a:srgbClr val="0F163E"/>
          </a:solidFill>
        </p:spPr>
      </p:sp>
      <p:sp>
        <p:nvSpPr>
          <p:cNvPr id="3" name="Text 1"/>
          <p:cNvSpPr/>
          <p:nvPr/>
        </p:nvSpPr>
        <p:spPr>
          <a:xfrm>
            <a:off x="887968" y="980996"/>
            <a:ext cx="1207532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核心双擎 · 其二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51880" y="1429980"/>
            <a:ext cx="6266259" cy="708779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lvl="0" algn="l">
              <a:lnSpc>
                <a:spcPts val="5550"/>
              </a:lnSpc>
              <a:buClrTx/>
              <a:buSzTx/>
              <a:buFontTx/>
            </a:pPr>
            <a:r>
              <a:rPr lang="en-US" sz="44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  <a:sym typeface="+mn-ea"/>
              </a:rPr>
              <a:t>边缘 TTA 与 FFT 感知引擎</a:t>
            </a:r>
            <a:endParaRPr lang="en-US" sz="44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  <a:sym typeface="+mn-ea"/>
            </a:endParaRPr>
          </a:p>
        </p:txBody>
      </p:sp>
      <p:sp>
        <p:nvSpPr>
          <p:cNvPr id="5" name="Text 3"/>
          <p:cNvSpPr/>
          <p:nvPr/>
        </p:nvSpPr>
        <p:spPr>
          <a:xfrm>
            <a:off x="793790" y="2695456"/>
            <a:ext cx="130428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赋予边缘设备</a:t>
            </a: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环境自适应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能力，全天候抗干扰，自带"夜视仪"与"防尘罩"。</a:t>
            </a:r>
            <a:endParaRPr lang="en-US" sz="1750" dirty="0">
              <a:latin typeface="MiSans" charset="-122"/>
              <a:ea typeface="MiSans" charset="-122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t="2196" b="2196"/>
          <a:stretch>
            <a:fillRect/>
          </a:stretch>
        </p:blipFill>
        <p:spPr>
          <a:xfrm>
            <a:off x="1144270" y="3313430"/>
            <a:ext cx="4561840" cy="2819400"/>
          </a:xfrm>
          <a:prstGeom prst="rect">
            <a:avLst/>
          </a:prstGeom>
        </p:spPr>
      </p:pic>
      <p:sp>
        <p:nvSpPr>
          <p:cNvPr id="7" name="Text 4"/>
          <p:cNvSpPr/>
          <p:nvPr>
            <p:custDataLst>
              <p:tags r:id="rId5"/>
            </p:custDataLst>
          </p:nvPr>
        </p:nvSpPr>
        <p:spPr>
          <a:xfrm>
            <a:off x="1144310" y="6268006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0F0F0"/>
                </a:solidFill>
                <a:latin typeface="MiSans" charset="-122"/>
                <a:ea typeface="MiSans" charset="-122"/>
                <a:cs typeface="Cairo Medium" pitchFamily="34" charset="-120"/>
              </a:rPr>
              <a:t>FFT 频域感知引擎</a:t>
            </a:r>
            <a:endParaRPr lang="en-US" sz="2200" dirty="0">
              <a:solidFill>
                <a:srgbClr val="F0F0F0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8" name="Text 5"/>
          <p:cNvSpPr/>
          <p:nvPr>
            <p:custDataLst>
              <p:tags r:id="rId6"/>
            </p:custDataLst>
          </p:nvPr>
        </p:nvSpPr>
        <p:spPr>
          <a:xfrm>
            <a:off x="1144310" y="6758424"/>
            <a:ext cx="6379607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深入频域分析图像高低频信息，实时计算</a:t>
            </a: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环境质量得分（FFT Score）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，精准判别扬尘、大雾或弱光等恶劣工况。</a:t>
            </a:r>
            <a:endParaRPr lang="en-US" sz="1750" dirty="0">
              <a:latin typeface="MiSans" charset="-122"/>
              <a:ea typeface="MiSans" charset="-122"/>
            </a:endParaRPr>
          </a:p>
        </p:txBody>
      </p:sp>
      <p:pic>
        <p:nvPicPr>
          <p:cNvPr id="9" name="Image 1" descr="preencoded.pn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l="4336" r="4336"/>
          <a:stretch>
            <a:fillRect/>
          </a:stretch>
        </p:blipFill>
        <p:spPr>
          <a:xfrm>
            <a:off x="7482840" y="3176270"/>
            <a:ext cx="4798695" cy="2965450"/>
          </a:xfrm>
          <a:prstGeom prst="rect">
            <a:avLst/>
          </a:prstGeom>
        </p:spPr>
      </p:pic>
      <p:sp>
        <p:nvSpPr>
          <p:cNvPr id="10" name="Text 6"/>
          <p:cNvSpPr/>
          <p:nvPr>
            <p:custDataLst>
              <p:tags r:id="rId9"/>
            </p:custDataLst>
          </p:nvPr>
        </p:nvSpPr>
        <p:spPr>
          <a:xfrm>
            <a:off x="7624524" y="6268006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0F0F0"/>
                </a:solidFill>
                <a:latin typeface="MiSans" charset="-122"/>
                <a:ea typeface="MiSans" charset="-122"/>
                <a:cs typeface="Cairo Medium" pitchFamily="34" charset="-120"/>
              </a:rPr>
              <a:t>OTTA 测试时动态增强</a:t>
            </a:r>
            <a:endParaRPr lang="en-US" sz="2200" dirty="0">
              <a:solidFill>
                <a:srgbClr val="F0F0F0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11" name="Text 7"/>
          <p:cNvSpPr/>
          <p:nvPr>
            <p:custDataLst>
              <p:tags r:id="rId10"/>
            </p:custDataLst>
          </p:nvPr>
        </p:nvSpPr>
        <p:spPr>
          <a:xfrm>
            <a:off x="7624524" y="6758424"/>
            <a:ext cx="6379726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联动 FFT 评分，环境恶化时引擎瞬间介入，对视频流进行底层通道修正——</a:t>
            </a: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动态去雾、对比度拉升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，将漏报率降至最低。</a:t>
            </a:r>
            <a:endParaRPr lang="en-US" sz="1750" dirty="0">
              <a:latin typeface="MiSans" charset="-122"/>
              <a:ea typeface="MiSans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8000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737910" y="924520"/>
            <a:ext cx="2215158" cy="426244"/>
          </a:xfrm>
          <a:prstGeom prst="roundRect">
            <a:avLst>
              <a:gd name="adj" fmla="val 17880"/>
            </a:avLst>
          </a:prstGeom>
          <a:solidFill>
            <a:srgbClr val="0F163E"/>
          </a:solidFill>
        </p:spPr>
      </p:sp>
      <p:sp>
        <p:nvSpPr>
          <p:cNvPr id="5" name="Text 2"/>
          <p:cNvSpPr/>
          <p:nvPr/>
        </p:nvSpPr>
        <p:spPr>
          <a:xfrm>
            <a:off x="874633" y="992505"/>
            <a:ext cx="1942981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第三部分 · WEB全息中枢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38545" y="1343065"/>
            <a:ext cx="5670590" cy="708779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lvl="0" algn="l">
              <a:lnSpc>
                <a:spcPts val="5550"/>
              </a:lnSpc>
              <a:buClrTx/>
              <a:buSzTx/>
              <a:buFontTx/>
            </a:pPr>
            <a:r>
              <a:rPr lang="en-US" sz="44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  <a:sym typeface="+mn-ea"/>
              </a:rPr>
              <a:t>智库门户与 AI 引擎</a:t>
            </a:r>
            <a:endParaRPr lang="en-US" sz="44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  <a:sym typeface="+mn-ea"/>
            </a:endParaRPr>
          </a:p>
        </p:txBody>
      </p:sp>
      <p:pic>
        <p:nvPicPr>
          <p:cNvPr id="13" name="F35B0BEE-F18A-47BB-8FCB-E00DA2F2635D-1" descr="C:/Users/郭彦彤/AppData/Local/Temp/wpp.XWlaLNwp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8575" y="1306195"/>
            <a:ext cx="8510905" cy="479869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4"/>
          <p:cNvSpPr/>
          <p:nvPr/>
        </p:nvSpPr>
        <p:spPr>
          <a:xfrm>
            <a:off x="600750" y="2588974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MiSans" charset="-122"/>
                <a:ea typeface="MiSans" charset="-122"/>
                <a:cs typeface="Cairo Medium" pitchFamily="34" charset="-120"/>
              </a:rPr>
              <a:t>沉浸式视觉交互</a:t>
            </a:r>
            <a:endParaRPr lang="en-US" sz="2200" dirty="0">
              <a:solidFill>
                <a:srgbClr val="FFFFFF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600750" y="3170118"/>
            <a:ext cx="6244709" cy="153090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工业风深空背景，环境感知型</a:t>
            </a:r>
            <a:r>
              <a:rPr lang="en-US" sz="175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玻璃拟态导航栏</a:t>
            </a: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随页面滚动自动变色调焦</a:t>
            </a:r>
            <a:endParaRPr lang="en-US" sz="1750" dirty="0">
              <a:latin typeface="MiSans" charset="-122"/>
              <a:ea typeface="MiSans" charset="-122"/>
            </a:endParaRPr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顶部全天候滚动广播，轮播施工规范与系统探测器健康状态</a:t>
            </a:r>
            <a:endParaRPr lang="en-US" sz="1750" dirty="0">
              <a:latin typeface="MiSans" charset="-122"/>
              <a:ea typeface="MiSans" charset="-122"/>
            </a:endParaRPr>
          </a:p>
        </p:txBody>
      </p:sp>
      <p:sp>
        <p:nvSpPr>
          <p:cNvPr id="9" name="Shape 6"/>
          <p:cNvSpPr/>
          <p:nvPr/>
        </p:nvSpPr>
        <p:spPr>
          <a:xfrm>
            <a:off x="373698" y="5011380"/>
            <a:ext cx="6571417" cy="2418159"/>
          </a:xfrm>
          <a:prstGeom prst="roundRect">
            <a:avLst>
              <a:gd name="adj" fmla="val 6754"/>
            </a:avLst>
          </a:prstGeom>
          <a:solidFill>
            <a:srgbClr val="97B8FF">
              <a:alpha val="95000"/>
            </a:srgbClr>
          </a:solidFill>
        </p:spPr>
      </p:sp>
      <p:sp>
        <p:nvSpPr>
          <p:cNvPr id="10" name="Text 7"/>
          <p:cNvSpPr/>
          <p:nvPr/>
        </p:nvSpPr>
        <p:spPr>
          <a:xfrm>
            <a:off x="600512" y="5238194"/>
            <a:ext cx="3663434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MiSans" charset="-122"/>
                <a:ea typeface="MiSans" charset="-122"/>
                <a:cs typeface="Cairo Medium" pitchFamily="34" charset="-120"/>
              </a:rPr>
              <a:t>全局智能安全专家（GLM-4）</a:t>
            </a:r>
            <a:endParaRPr lang="en-US" sz="2200" dirty="0">
              <a:solidFill>
                <a:srgbClr val="000000"/>
              </a:solidFill>
              <a:latin typeface="MiSans" charset="-122"/>
              <a:ea typeface="MiSans" charset="-122"/>
              <a:cs typeface="Cairo Medium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00512" y="5819338"/>
            <a:ext cx="6117788" cy="153090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dirty="0">
                <a:solidFill>
                  <a:srgbClr val="000000"/>
                </a:solidFill>
                <a:latin typeface="MiSans" charset="-122"/>
                <a:ea typeface="MiSans" charset="-122"/>
                <a:cs typeface="Cairo" pitchFamily="34" charset="-120"/>
              </a:rPr>
              <a:t>右下角常驻可全屏拖拽的 </a:t>
            </a:r>
            <a:r>
              <a:rPr lang="en-US" sz="1750" b="1" dirty="0">
                <a:solidFill>
                  <a:srgbClr val="000000"/>
                </a:solidFill>
                <a:latin typeface="MiSans" charset="-122"/>
                <a:ea typeface="MiSans" charset="-122"/>
                <a:cs typeface="Cairo" pitchFamily="34" charset="-120"/>
              </a:rPr>
              <a:t>AI 机械球</a:t>
            </a:r>
            <a:r>
              <a:rPr lang="en-US" sz="1750" dirty="0">
                <a:solidFill>
                  <a:srgbClr val="000000"/>
                </a:solidFill>
                <a:latin typeface="MiSans" charset="-122"/>
                <a:ea typeface="MiSans" charset="-122"/>
                <a:cs typeface="Cairo" pitchFamily="34" charset="-120"/>
              </a:rPr>
              <a:t>，闲置时自动弹出安全气泡警示</a:t>
            </a:r>
            <a:endParaRPr lang="en-US" sz="1750" dirty="0">
              <a:latin typeface="MiSans" charset="-122"/>
              <a:ea typeface="MiSans" charset="-122"/>
            </a:endParaRPr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000000"/>
                </a:solidFill>
                <a:latin typeface="MiSans" charset="-122"/>
                <a:ea typeface="MiSans" charset="-122"/>
                <a:cs typeface="Cairo" pitchFamily="34" charset="-120"/>
              </a:rPr>
              <a:t>展开即对接智谱大语言模型，支持自然语言实时问答，获取安全准则与应急预案专家级指导</a:t>
            </a:r>
            <a:endParaRPr lang="en-US" sz="1750" dirty="0">
              <a:latin typeface="MiSans" charset="-122"/>
              <a:ea typeface="MiSans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3185" y="4801870"/>
            <a:ext cx="1027430" cy="1075055"/>
          </a:xfrm>
          <a:prstGeom prst="rect">
            <a:avLst/>
          </a:prstGeom>
        </p:spPr>
      </p:pic>
      <p:sp>
        <p:nvSpPr>
          <p:cNvPr id="28" name="Text 3"/>
          <p:cNvSpPr/>
          <p:nvPr/>
        </p:nvSpPr>
        <p:spPr>
          <a:xfrm>
            <a:off x="273248" y="7884279"/>
            <a:ext cx="13638133" cy="1843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主界面</a:t>
            </a:r>
            <a:endParaRPr lang="zh-CN" alt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0" descr="preencoded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alphaModFix amt="20000"/>
            <a:lum contrast="-48000"/>
          </a:blip>
          <a:stretch>
            <a:fillRect/>
          </a:stretch>
        </p:blipFill>
        <p:spPr>
          <a:xfrm>
            <a:off x="0" y="0"/>
            <a:ext cx="14631035" cy="8214995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495935" y="321945"/>
            <a:ext cx="1965960" cy="326390"/>
          </a:xfrm>
          <a:prstGeom prst="roundRect">
            <a:avLst>
              <a:gd name="adj" fmla="val 20496"/>
            </a:avLst>
          </a:prstGeom>
          <a:solidFill>
            <a:srgbClr val="0F163E"/>
          </a:solidFill>
        </p:spPr>
      </p:sp>
      <p:sp>
        <p:nvSpPr>
          <p:cNvPr id="3" name="Text 1"/>
          <p:cNvSpPr/>
          <p:nvPr/>
        </p:nvSpPr>
        <p:spPr>
          <a:xfrm>
            <a:off x="581144" y="458153"/>
            <a:ext cx="987862" cy="147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WEB全息中枢 </a:t>
            </a:r>
            <a:r>
              <a:rPr lang="en-US" sz="2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· </a:t>
            </a: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训练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496133" y="683419"/>
            <a:ext cx="3544133" cy="4430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云端自动化炼丹炉</a:t>
            </a:r>
            <a:endParaRPr lang="en-US" sz="27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pic>
        <p:nvPicPr>
          <p:cNvPr id="15" name="F35B0BEE-F18A-47BB-8FCB-E00DA2F2635D-2" descr="C:/Users/郭彦彤/AppData/Local/Temp/wpp.eHhJXDwp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5605" y="1576070"/>
            <a:ext cx="11159490" cy="629031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3"/>
          <p:cNvSpPr/>
          <p:nvPr/>
        </p:nvSpPr>
        <p:spPr>
          <a:xfrm>
            <a:off x="496133" y="1259324"/>
            <a:ext cx="13638133" cy="1843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将深奥的深度学习调参封装为极简的</a:t>
            </a:r>
            <a:r>
              <a:rPr lang="en-US" sz="110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"三步走"零代码流水线</a:t>
            </a:r>
            <a:r>
              <a:rPr lang="en-US" sz="11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。</a:t>
            </a:r>
            <a:endParaRPr lang="en-US" sz="1100" dirty="0">
              <a:latin typeface="MiSans" charset="-122"/>
              <a:ea typeface="MiSans" charset="-122"/>
            </a:endParaRPr>
          </a:p>
        </p:txBody>
      </p:sp>
      <p:sp>
        <p:nvSpPr>
          <p:cNvPr id="28" name="Text 3"/>
          <p:cNvSpPr/>
          <p:nvPr/>
        </p:nvSpPr>
        <p:spPr>
          <a:xfrm>
            <a:off x="273248" y="7884279"/>
            <a:ext cx="13638133" cy="1843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训练模型功能</a:t>
            </a: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主界面</a:t>
            </a:r>
            <a:endParaRPr lang="zh-CN" alt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0" descr="preencoded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alphaModFix amt="20000"/>
            <a:lum contrast="-48000"/>
          </a:blip>
          <a:stretch>
            <a:fillRect/>
          </a:stretch>
        </p:blipFill>
        <p:spPr>
          <a:xfrm>
            <a:off x="0" y="0"/>
            <a:ext cx="14631035" cy="8214995"/>
          </a:xfrm>
          <a:prstGeom prst="rect">
            <a:avLst/>
          </a:prstGeom>
        </p:spPr>
      </p:pic>
      <p:pic>
        <p:nvPicPr>
          <p:cNvPr id="6" name="F35B0BEE-F18A-47BB-8FCB-E00DA2F2635D-3" descr="C:/Users/郭彦彤/AppData/Local/Temp/wpp.PlVcwEwp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6450" y="1566545"/>
            <a:ext cx="11207115" cy="6316345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495935" y="321945"/>
            <a:ext cx="1965960" cy="326390"/>
          </a:xfrm>
          <a:prstGeom prst="roundRect">
            <a:avLst>
              <a:gd name="adj" fmla="val 20496"/>
            </a:avLst>
          </a:prstGeom>
          <a:solidFill>
            <a:srgbClr val="0F163E"/>
          </a:solidFill>
        </p:spPr>
      </p:sp>
      <p:sp>
        <p:nvSpPr>
          <p:cNvPr id="3" name="Text 1"/>
          <p:cNvSpPr/>
          <p:nvPr/>
        </p:nvSpPr>
        <p:spPr>
          <a:xfrm>
            <a:off x="581144" y="458153"/>
            <a:ext cx="987862" cy="147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WEB全息中枢 </a:t>
            </a:r>
            <a:r>
              <a:rPr lang="en-US" sz="2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· </a:t>
            </a: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训练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496133" y="683419"/>
            <a:ext cx="3544133" cy="4430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云端自动化炼丹炉</a:t>
            </a:r>
            <a:endParaRPr lang="en-US" sz="27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96133" y="1259324"/>
            <a:ext cx="13638133" cy="1843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将深奥的深度学习调参封装为极简的</a:t>
            </a:r>
            <a:r>
              <a:rPr lang="en-US" sz="110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"三步走"零代码流水线</a:t>
            </a:r>
            <a:r>
              <a:rPr lang="en-US" sz="11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。</a:t>
            </a:r>
            <a:endParaRPr lang="en-US" sz="1100" dirty="0">
              <a:latin typeface="MiSans" charset="-122"/>
              <a:ea typeface="MiSans" charset="-122"/>
            </a:endParaRPr>
          </a:p>
        </p:txBody>
      </p:sp>
      <p:sp>
        <p:nvSpPr>
          <p:cNvPr id="28" name="Text 3"/>
          <p:cNvSpPr/>
          <p:nvPr/>
        </p:nvSpPr>
        <p:spPr>
          <a:xfrm>
            <a:off x="273248" y="7884279"/>
            <a:ext cx="13638133" cy="1843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正在进行上传并自动解压</a:t>
            </a: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功能</a:t>
            </a:r>
            <a:endParaRPr lang="zh-CN" alt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0" descr="preencoded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alphaModFix amt="20000"/>
            <a:lum contrast="-48000"/>
          </a:blip>
          <a:stretch>
            <a:fillRect/>
          </a:stretch>
        </p:blipFill>
        <p:spPr>
          <a:xfrm>
            <a:off x="0" y="0"/>
            <a:ext cx="14631035" cy="8214995"/>
          </a:xfrm>
          <a:prstGeom prst="rect">
            <a:avLst/>
          </a:prstGeom>
        </p:spPr>
      </p:pic>
      <p:pic>
        <p:nvPicPr>
          <p:cNvPr id="6" name="F35B0BEE-F18A-47BB-8FCB-E00DA2F2635D-4" descr="C:/Users/郭彦彤/AppData/Local/Temp/wpp.PlVcwEwpp"/>
          <p:cNvPicPr>
            <a:picLocks noChangeAspect="1"/>
          </p:cNvPicPr>
          <p:nvPr/>
        </p:nvPicPr>
        <p:blipFill>
          <a:blip r:embed="rId3"/>
          <a:srcRect l="-2244" t="657" r="-2816"/>
          <a:stretch>
            <a:fillRect/>
          </a:stretch>
        </p:blipFill>
        <p:spPr>
          <a:xfrm>
            <a:off x="1845310" y="1495425"/>
            <a:ext cx="11766550" cy="6271895"/>
          </a:xfrm>
          <a:prstGeom prst="round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495935" y="321945"/>
            <a:ext cx="1965960" cy="326390"/>
          </a:xfrm>
          <a:prstGeom prst="roundRect">
            <a:avLst>
              <a:gd name="adj" fmla="val 20496"/>
            </a:avLst>
          </a:prstGeom>
          <a:solidFill>
            <a:srgbClr val="0F163E"/>
          </a:solidFill>
        </p:spPr>
      </p:sp>
      <p:sp>
        <p:nvSpPr>
          <p:cNvPr id="3" name="Text 1"/>
          <p:cNvSpPr/>
          <p:nvPr/>
        </p:nvSpPr>
        <p:spPr>
          <a:xfrm>
            <a:off x="581144" y="458153"/>
            <a:ext cx="987862" cy="147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WEB全息中枢 </a:t>
            </a:r>
            <a:r>
              <a:rPr lang="en-US" sz="2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· </a:t>
            </a:r>
            <a:r>
              <a:rPr 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训练</a:t>
            </a:r>
            <a:endParaRPr 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496133" y="683419"/>
            <a:ext cx="3544133" cy="4430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MiSans Bold" panose="00000800000000000000" charset="-122"/>
                <a:ea typeface="MiSans Bold" panose="00000800000000000000" charset="-122"/>
                <a:cs typeface="Cairo Medium" pitchFamily="34" charset="-120"/>
              </a:rPr>
              <a:t>云端自动化炼丹炉</a:t>
            </a:r>
            <a:endParaRPr lang="en-US" sz="2750" dirty="0">
              <a:solidFill>
                <a:srgbClr val="FFFFFF"/>
              </a:solidFill>
              <a:latin typeface="MiSans Bold" panose="00000800000000000000" charset="-122"/>
              <a:ea typeface="MiSans Bold" panose="00000800000000000000" charset="-122"/>
              <a:cs typeface="Cairo Medium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96133" y="1259324"/>
            <a:ext cx="13638133" cy="1843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将深奥的深度学习调参封装为极简的</a:t>
            </a:r>
            <a:r>
              <a:rPr lang="en-US" sz="1100" b="1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"三步走"零代码流水线</a:t>
            </a:r>
            <a:r>
              <a:rPr lang="en-US" sz="11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。</a:t>
            </a:r>
            <a:endParaRPr lang="en-US" sz="1100" dirty="0">
              <a:latin typeface="MiSans" charset="-122"/>
              <a:ea typeface="MiSans" charset="-122"/>
            </a:endParaRPr>
          </a:p>
        </p:txBody>
      </p:sp>
      <p:sp>
        <p:nvSpPr>
          <p:cNvPr id="28" name="Text 3"/>
          <p:cNvSpPr/>
          <p:nvPr/>
        </p:nvSpPr>
        <p:spPr>
          <a:xfrm>
            <a:off x="273248" y="7884279"/>
            <a:ext cx="13638133" cy="1843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上传完成后即可开始我们的自动训练</a:t>
            </a:r>
            <a:r>
              <a:rPr lang="zh-CN" altLang="en-US" sz="1400" dirty="0">
                <a:solidFill>
                  <a:srgbClr val="F0F0F0"/>
                </a:solidFill>
                <a:latin typeface="MiSans" charset="-122"/>
                <a:ea typeface="MiSans" charset="-122"/>
                <a:cs typeface="Cairo" pitchFamily="34" charset="-120"/>
              </a:rPr>
              <a:t>功能</a:t>
            </a:r>
            <a:endParaRPr lang="zh-CN" altLang="en-US" sz="1400" dirty="0">
              <a:solidFill>
                <a:srgbClr val="F0F0F0"/>
              </a:solidFill>
              <a:latin typeface="MiSans" charset="-122"/>
              <a:ea typeface="MiSans" charset="-122"/>
              <a:cs typeface="Cairo" pitchFamily="34" charset="-12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46.75944881889762,&quot;left&quot;:62.50314960629921,&quot;top&quot;:240.80622047244097,&quot;width&quot;:1026.9844094488192}"/>
</p:tagLst>
</file>

<file path=ppt/tags/tag10.xml><?xml version="1.0" encoding="utf-8"?>
<p:tagLst xmlns:p="http://schemas.openxmlformats.org/presentationml/2006/main">
  <p:tag name="KSO_WM_DIAGRAM_VIRTUALLY_FRAME" val="{&quot;height&quot;:246.75944881889762,&quot;left&quot;:62.50314960629921,&quot;top&quot;:240.80622047244097,&quot;width&quot;:1026.9844094488192}"/>
</p:tagLst>
</file>

<file path=ppt/tags/tag11.xml><?xml version="1.0" encoding="utf-8"?>
<p:tagLst xmlns:p="http://schemas.openxmlformats.org/presentationml/2006/main">
  <p:tag name="KSO_WM_DIAGRAM_VIRTUALLY_FRAME" val="{&quot;height&quot;:246.75944881889762,&quot;left&quot;:62.50314960629921,&quot;top&quot;:240.80622047244097,&quot;width&quot;:1026.9844094488192}"/>
</p:tagLst>
</file>

<file path=ppt/tags/tag12.xml><?xml version="1.0" encoding="utf-8"?>
<p:tagLst xmlns:p="http://schemas.openxmlformats.org/presentationml/2006/main">
  <p:tag name="KSO_WM_DIAGRAM_VIRTUALLY_FRAME" val="{&quot;height&quot;:246.75944881889762,&quot;left&quot;:62.50314960629921,&quot;top&quot;:240.80622047244097,&quot;width&quot;:1026.9844094488192}"/>
</p:tagLst>
</file>

<file path=ppt/tags/tag13.xml><?xml version="1.0" encoding="utf-8"?>
<p:tagLst xmlns:p="http://schemas.openxmlformats.org/presentationml/2006/main">
  <p:tag name="KSO_WM_DIAGRAM_VIRTUALLY_FRAME" val="{&quot;height&quot;:246.75944881889762,&quot;left&quot;:62.50314960629921,&quot;top&quot;:240.80622047244097,&quot;width&quot;:1026.9844094488192}"/>
</p:tagLst>
</file>

<file path=ppt/tags/tag14.xml><?xml version="1.0" encoding="utf-8"?>
<p:tagLst xmlns:p="http://schemas.openxmlformats.org/presentationml/2006/main">
  <p:tag name="KSO_WM_DIAGRAM_VIRTUALLY_FRAME" val="{&quot;height&quot;:246.75944881889762,&quot;left&quot;:62.50314960629921,&quot;top&quot;:240.80622047244097,&quot;width&quot;:1026.9844094488192}"/>
</p:tagLst>
</file>

<file path=ppt/tags/tag15.xml><?xml version="1.0" encoding="utf-8"?>
<p:tagLst xmlns:p="http://schemas.openxmlformats.org/presentationml/2006/main">
  <p:tag name="KSO_WM_DIAGRAM_VIRTUALLY_FRAME" val="{&quot;height&quot;:246.75944881889762,&quot;left&quot;:62.50314960629921,&quot;top&quot;:240.80622047244097,&quot;width&quot;:1026.9844094488192}"/>
</p:tagLst>
</file>

<file path=ppt/tags/tag16.xml><?xml version="1.0" encoding="utf-8"?>
<p:tagLst xmlns:p="http://schemas.openxmlformats.org/presentationml/2006/main">
  <p:tag name="KSO_WM_DIAGRAM_VIRTUALLY_FRAME" val="{&quot;height&quot;:246.75944881889762,&quot;left&quot;:62.50314960629921,&quot;top&quot;:240.80622047244097,&quot;width&quot;:1026.9844094488192}"/>
</p:tagLst>
</file>

<file path=ppt/tags/tag17.xml><?xml version="1.0" encoding="utf-8"?>
<p:tagLst xmlns:p="http://schemas.openxmlformats.org/presentationml/2006/main">
  <p:tag name="KSO_WM_DIAGRAM_VIRTUALLY_FRAME" val="{&quot;height&quot;:246.75944881889762,&quot;left&quot;:62.50314960629921,&quot;top&quot;:240.80622047244097,&quot;width&quot;:1026.9844094488192}"/>
</p:tagLst>
</file>

<file path=ppt/tags/tag18.xml><?xml version="1.0" encoding="utf-8"?>
<p:tagLst xmlns:p="http://schemas.openxmlformats.org/presentationml/2006/main">
  <p:tag name="KSO_WM_DIAGRAM_VIRTUALLY_FRAME" val="{&quot;height&quot;:246.75944881889762,&quot;left&quot;:62.50314960629921,&quot;top&quot;:240.80622047244097,&quot;width&quot;:1026.9844094488192}"/>
</p:tagLst>
</file>

<file path=ppt/tags/tag19.xml><?xml version="1.0" encoding="utf-8"?>
<p:tagLst xmlns:p="http://schemas.openxmlformats.org/presentationml/2006/main">
  <p:tag name="KSO_WM_DIAGRAM_VIRTUALLY_FRAME" val="{&quot;height&quot;:246.75944881889762,&quot;left&quot;:62.50314960629921,&quot;top&quot;:240.80622047244097,&quot;width&quot;:1026.9844094488192}"/>
</p:tagLst>
</file>

<file path=ppt/tags/tag2.xml><?xml version="1.0" encoding="utf-8"?>
<p:tagLst xmlns:p="http://schemas.openxmlformats.org/presentationml/2006/main">
  <p:tag name="KSO_WM_DIAGRAM_VIRTUALLY_FRAME" val="{&quot;height&quot;:246.75944881889762,&quot;left&quot;:62.50314960629921,&quot;top&quot;:240.80622047244097,&quot;width&quot;:1026.9844094488192}"/>
</p:tagLst>
</file>

<file path=ppt/tags/tag20.xml><?xml version="1.0" encoding="utf-8"?>
<p:tagLst xmlns:p="http://schemas.openxmlformats.org/presentationml/2006/main">
  <p:tag name="KSO_WM_DIAGRAM_VIRTUALLY_FRAME" val="{&quot;height&quot;:246.75944881889762,&quot;left&quot;:62.50314960629921,&quot;top&quot;:240.80622047244097,&quot;width&quot;:1026.9844094488192}"/>
</p:tagLst>
</file>

<file path=ppt/tags/tag21.xml><?xml version="1.0" encoding="utf-8"?>
<p:tagLst xmlns:p="http://schemas.openxmlformats.org/presentationml/2006/main">
  <p:tag name="KSO_WM_DIAGRAM_VIRTUALLY_FRAME" val="{&quot;height&quot;:65.49377952755907,&quot;left&quot;:35.15622047244095,&quot;top&quot;:86.7655905511811,&quot;width&quot;:1081.678188976378}"/>
</p:tagLst>
</file>

<file path=ppt/tags/tag22.xml><?xml version="1.0" encoding="utf-8"?>
<p:tagLst xmlns:p="http://schemas.openxmlformats.org/presentationml/2006/main">
  <p:tag name="KSO_WM_DIAGRAM_VIRTUALLY_FRAME" val="{&quot;height&quot;:65.49377952755907,&quot;left&quot;:35.15622047244095,&quot;top&quot;:86.7655905511811,&quot;width&quot;:1081.678188976378}"/>
</p:tagLst>
</file>

<file path=ppt/tags/tag23.xml><?xml version="1.0" encoding="utf-8"?>
<p:tagLst xmlns:p="http://schemas.openxmlformats.org/presentationml/2006/main">
  <p:tag name="KSO_WM_DIAGRAM_VIRTUALLY_FRAME" val="{&quot;height&quot;:65.49377952755907,&quot;left&quot;:35.15622047244095,&quot;top&quot;:86.7655905511811,&quot;width&quot;:1081.678188976378}"/>
</p:tagLst>
</file>

<file path=ppt/tags/tag24.xml><?xml version="1.0" encoding="utf-8"?>
<p:tagLst xmlns:p="http://schemas.openxmlformats.org/presentationml/2006/main">
  <p:tag name="KSO_WM_DIAGRAM_VIRTUALLY_FRAME" val="{&quot;height&quot;:65.49377952755907,&quot;left&quot;:35.15622047244095,&quot;top&quot;:86.7655905511811,&quot;width&quot;:1081.678188976378}"/>
</p:tagLst>
</file>

<file path=ppt/tags/tag25.xml><?xml version="1.0" encoding="utf-8"?>
<p:tagLst xmlns:p="http://schemas.openxmlformats.org/presentationml/2006/main">
  <p:tag name="KSO_WM_DIAGRAM_VIRTUALLY_FRAME" val="{&quot;height&quot;:65.49377952755907,&quot;left&quot;:35.15622047244095,&quot;top&quot;:86.7655905511811,&quot;width&quot;:1081.678188976378}"/>
</p:tagLst>
</file>

<file path=ppt/tags/tag26.xml><?xml version="1.0" encoding="utf-8"?>
<p:tagLst xmlns:p="http://schemas.openxmlformats.org/presentationml/2006/main">
  <p:tag name="KSO_WM_DIAGRAM_VIRTUALLY_FRAME" val="{&quot;height&quot;:65.49377952755907,&quot;left&quot;:35.15622047244095,&quot;top&quot;:86.7655905511811,&quot;width&quot;:1081.678188976378}"/>
</p:tagLst>
</file>

<file path=ppt/tags/tag27.xml><?xml version="1.0" encoding="utf-8"?>
<p:tagLst xmlns:p="http://schemas.openxmlformats.org/presentationml/2006/main">
  <p:tag name="KSO_WM_DIAGRAM_VIRTUALLY_FRAME" val="{&quot;height&quot;:65.49377952755907,&quot;left&quot;:35.15622047244095,&quot;top&quot;:86.7655905511811,&quot;width&quot;:1081.678188976378}"/>
</p:tagLst>
</file>

<file path=ppt/tags/tag28.xml><?xml version="1.0" encoding="utf-8"?>
<p:tagLst xmlns:p="http://schemas.openxmlformats.org/presentationml/2006/main">
  <p:tag name="KSO_WM_DIAGRAM_VIRTUALLY_FRAME" val="{&quot;height&quot;:65.49377952755907,&quot;left&quot;:35.15622047244095,&quot;top&quot;:86.7655905511811,&quot;width&quot;:1081.678188976378}"/>
</p:tagLst>
</file>

<file path=ppt/tags/tag29.xml><?xml version="1.0" encoding="utf-8"?>
<p:tagLst xmlns:p="http://schemas.openxmlformats.org/presentationml/2006/main">
  <p:tag name="KSO_WM_DIAGRAM_VIRTUALLY_FRAME" val="{&quot;height&quot;:65.49377952755907,&quot;left&quot;:35.15622047244095,&quot;top&quot;:86.7655905511811,&quot;width&quot;:1081.678188976378}"/>
</p:tagLst>
</file>

<file path=ppt/tags/tag3.xml><?xml version="1.0" encoding="utf-8"?>
<p:tagLst xmlns:p="http://schemas.openxmlformats.org/presentationml/2006/main">
  <p:tag name="KSO_WM_DIAGRAM_VIRTUALLY_FRAME" val="{&quot;height&quot;:246.75944881889762,&quot;left&quot;:62.50314960629921,&quot;top&quot;:240.80622047244097,&quot;width&quot;:1026.9844094488192}"/>
</p:tagLst>
</file>

<file path=ppt/tags/tag30.xml><?xml version="1.0" encoding="utf-8"?>
<p:tagLst xmlns:p="http://schemas.openxmlformats.org/presentationml/2006/main">
  <p:tag name="KSO_WM_DIAGRAM_VIRTUALLY_FRAME" val="{&quot;height&quot;:298.1531496062992,&quot;left&quot;:62.50314960629921,&quot;top&quot;:260.90622047244096,&quot;width&quot;:1026.9937007874018}"/>
</p:tagLst>
</file>

<file path=ppt/tags/tag31.xml><?xml version="1.0" encoding="utf-8"?>
<p:tagLst xmlns:p="http://schemas.openxmlformats.org/presentationml/2006/main">
  <p:tag name="KSO_WM_DIAGRAM_VIRTUALLY_FRAME" val="{&quot;height&quot;:353.3593700787402,&quot;left&quot;:62.5,&quot;top&quot;:250.1,&quot;width&quot;:1026.996850393701}"/>
</p:tagLst>
</file>

<file path=ppt/tags/tag32.xml><?xml version="1.0" encoding="utf-8"?>
<p:tagLst xmlns:p="http://schemas.openxmlformats.org/presentationml/2006/main">
  <p:tag name="KSO_WM_DIAGRAM_VIRTUALLY_FRAME" val="{&quot;height&quot;:353.3593700787402,&quot;left&quot;:62.5,&quot;top&quot;:250.1,&quot;width&quot;:1026.996850393701}"/>
</p:tagLst>
</file>

<file path=ppt/tags/tag33.xml><?xml version="1.0" encoding="utf-8"?>
<p:tagLst xmlns:p="http://schemas.openxmlformats.org/presentationml/2006/main">
  <p:tag name="KSO_WM_DIAGRAM_VIRTUALLY_FRAME" val="{&quot;height&quot;:353.3593700787402,&quot;left&quot;:62.5,&quot;top&quot;:250.1,&quot;width&quot;:1026.996850393701}"/>
</p:tagLst>
</file>

<file path=ppt/tags/tag34.xml><?xml version="1.0" encoding="utf-8"?>
<p:tagLst xmlns:p="http://schemas.openxmlformats.org/presentationml/2006/main">
  <p:tag name="KSO_WM_DIAGRAM_VIRTUALLY_FRAME" val="{&quot;height&quot;:353.3593700787402,&quot;left&quot;:62.5,&quot;top&quot;:250.1,&quot;width&quot;:1026.996850393701}"/>
</p:tagLst>
</file>

<file path=ppt/tags/tag35.xml><?xml version="1.0" encoding="utf-8"?>
<p:tagLst xmlns:p="http://schemas.openxmlformats.org/presentationml/2006/main">
  <p:tag name="KSO_WM_DIAGRAM_VIRTUALLY_FRAME" val="{&quot;height&quot;:353.3593700787402,&quot;left&quot;:62.5,&quot;top&quot;:250.1,&quot;width&quot;:1026.996850393701}"/>
</p:tagLst>
</file>

<file path=ppt/tags/tag36.xml><?xml version="1.0" encoding="utf-8"?>
<p:tagLst xmlns:p="http://schemas.openxmlformats.org/presentationml/2006/main">
  <p:tag name="KSO_WM_DIAGRAM_VIRTUALLY_FRAME" val="{&quot;height&quot;:353.3593700787402,&quot;left&quot;:62.5,&quot;top&quot;:250.1,&quot;width&quot;:1026.996850393701}"/>
</p:tagLst>
</file>

<file path=ppt/tags/tag37.xml><?xml version="1.0" encoding="utf-8"?>
<p:tagLst xmlns:p="http://schemas.openxmlformats.org/presentationml/2006/main">
  <p:tag name="KSO_WM_DIAGRAM_VIRTUALLY_FRAME" val="{&quot;height&quot;:298.1531496062992,&quot;left&quot;:62.50314960629921,&quot;top&quot;:260.90622047244096,&quot;width&quot;:1026.9937007874018}"/>
</p:tagLst>
</file>

<file path=ppt/tags/tag38.xml><?xml version="1.0" encoding="utf-8"?>
<p:tagLst xmlns:p="http://schemas.openxmlformats.org/presentationml/2006/main">
  <p:tag name="KSO_WM_DIAGRAM_VIRTUALLY_FRAME" val="{&quot;height&quot;:298.1531496062992,&quot;left&quot;:62.50314960629921,&quot;top&quot;:260.90622047244096,&quot;width&quot;:1026.9937007874018}"/>
</p:tagLst>
</file>

<file path=ppt/tags/tag39.xml><?xml version="1.0" encoding="utf-8"?>
<p:tagLst xmlns:p="http://schemas.openxmlformats.org/presentationml/2006/main">
  <p:tag name="KSO_WM_DIAGRAM_VIRTUALLY_FRAME" val="{&quot;height&quot;:298.1531496062992,&quot;left&quot;:62.50314960629921,&quot;top&quot;:260.90622047244096,&quot;width&quot;:1026.9937007874018}"/>
</p:tagLst>
</file>

<file path=ppt/tags/tag4.xml><?xml version="1.0" encoding="utf-8"?>
<p:tagLst xmlns:p="http://schemas.openxmlformats.org/presentationml/2006/main">
  <p:tag name="KSO_WM_DIAGRAM_VIRTUALLY_FRAME" val="{&quot;height&quot;:246.75944881889762,&quot;left&quot;:62.50314960629921,&quot;top&quot;:240.80622047244097,&quot;width&quot;:1026.9844094488192}"/>
</p:tagLst>
</file>

<file path=ppt/tags/tag40.xml><?xml version="1.0" encoding="utf-8"?>
<p:tagLst xmlns:p="http://schemas.openxmlformats.org/presentationml/2006/main">
  <p:tag name="KSO_WM_DIAGRAM_VIRTUALLY_FRAME" val="{&quot;height&quot;:298.1531496062992,&quot;left&quot;:62.50314960629921,&quot;top&quot;:260.90622047244096,&quot;width&quot;:1026.9937007874018}"/>
</p:tagLst>
</file>

<file path=ppt/tags/tag41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42.xml><?xml version="1.0" encoding="utf-8"?>
<p:tagLst xmlns:p="http://schemas.openxmlformats.org/presentationml/2006/main">
  <p:tag name="KSO_WM_DIAGRAM_VIRTUALLY_FRAME" val="{&quot;height&quot;:404.57362204724416,&quot;left&quot;:50.8,&quot;top&quot;:170.95141732283463,&quot;width&quot;:887.1870078740158}"/>
</p:tagLst>
</file>

<file path=ppt/tags/tag43.xml><?xml version="1.0" encoding="utf-8"?>
<p:tagLst xmlns:p="http://schemas.openxmlformats.org/presentationml/2006/main">
  <p:tag name="KSO_WM_DIAGRAM_VIRTUALLY_FRAME" val="{&quot;height&quot;:404.57362204724416,&quot;left&quot;:50.8,&quot;top&quot;:170.95141732283463,&quot;width&quot;:887.1870078740158}"/>
</p:tagLst>
</file>

<file path=ppt/tags/tag44.xml><?xml version="1.0" encoding="utf-8"?>
<p:tagLst xmlns:p="http://schemas.openxmlformats.org/presentationml/2006/main">
  <p:tag name="KSO_WM_DIAGRAM_VIRTUALLY_FRAME" val="{&quot;height&quot;:404.57362204724416,&quot;left&quot;:50.8,&quot;top&quot;:170.95141732283463,&quot;width&quot;:887.1870078740158}"/>
</p:tagLst>
</file>

<file path=ppt/tags/tag45.xml><?xml version="1.0" encoding="utf-8"?>
<p:tagLst xmlns:p="http://schemas.openxmlformats.org/presentationml/2006/main">
  <p:tag name="KSO_WM_DIAGRAM_VIRTUALLY_FRAME" val="{&quot;height&quot;:404.57362204724416,&quot;left&quot;:50.8,&quot;top&quot;:170.95141732283463,&quot;width&quot;:887.1870078740158}"/>
</p:tagLst>
</file>

<file path=ppt/tags/tag46.xml><?xml version="1.0" encoding="utf-8"?>
<p:tagLst xmlns:p="http://schemas.openxmlformats.org/presentationml/2006/main">
  <p:tag name="KSO_WM_DIAGRAM_VIRTUALLY_FRAME" val="{&quot;height&quot;:404.57362204724416,&quot;left&quot;:50.8,&quot;top&quot;:170.95141732283463,&quot;width&quot;:887.1870078740158}"/>
</p:tagLst>
</file>

<file path=ppt/tags/tag47.xml><?xml version="1.0" encoding="utf-8"?>
<p:tagLst xmlns:p="http://schemas.openxmlformats.org/presentationml/2006/main">
  <p:tag name="KSO_WM_DIAGRAM_VIRTUALLY_FRAME" val="{&quot;height&quot;:404.57362204724416,&quot;left&quot;:50.8,&quot;top&quot;:170.95141732283463,&quot;width&quot;:887.1870078740158}"/>
</p:tagLst>
</file>

<file path=ppt/tags/tag48.xml><?xml version="1.0" encoding="utf-8"?>
<p:tagLst xmlns:p="http://schemas.openxmlformats.org/presentationml/2006/main">
  <p:tag name="KSO_WM_DIAGRAM_VIRTUALLY_FRAME" val="{&quot;height&quot;:397.58440944881886,&quot;left&quot;:62.50314960629921,&quot;top&quot;:186.8531496062992,&quot;width&quot;:1026.9937795275594}"/>
</p:tagLst>
</file>

<file path=ppt/tags/tag49.xml><?xml version="1.0" encoding="utf-8"?>
<p:tagLst xmlns:p="http://schemas.openxmlformats.org/presentationml/2006/main">
  <p:tag name="KSO_WM_DIAGRAM_VIRTUALLY_FRAME" val="{&quot;height&quot;:397.58440944881886,&quot;left&quot;:62.50314960629921,&quot;top&quot;:186.8531496062992,&quot;width&quot;:1026.9937795275594}"/>
</p:tagLst>
</file>

<file path=ppt/tags/tag5.xml><?xml version="1.0" encoding="utf-8"?>
<p:tagLst xmlns:p="http://schemas.openxmlformats.org/presentationml/2006/main">
  <p:tag name="KSO_WM_DIAGRAM_VIRTUALLY_FRAME" val="{&quot;height&quot;:246.75944881889762,&quot;left&quot;:62.50314960629921,&quot;top&quot;:240.80622047244097,&quot;width&quot;:1026.9844094488192}"/>
</p:tagLst>
</file>

<file path=ppt/tags/tag50.xml><?xml version="1.0" encoding="utf-8"?>
<p:tagLst xmlns:p="http://schemas.openxmlformats.org/presentationml/2006/main">
  <p:tag name="KSO_WM_DIAGRAM_VIRTUALLY_FRAME" val="{&quot;height&quot;:397.58440944881886,&quot;left&quot;:62.50314960629921,&quot;top&quot;:186.8531496062992,&quot;width&quot;:1026.9937795275594}"/>
</p:tagLst>
</file>

<file path=ppt/tags/tag51.xml><?xml version="1.0" encoding="utf-8"?>
<p:tagLst xmlns:p="http://schemas.openxmlformats.org/presentationml/2006/main">
  <p:tag name="KSO_WM_DIAGRAM_VIRTUALLY_FRAME" val="{&quot;height&quot;:397.58440944881886,&quot;left&quot;:62.50314960629921,&quot;top&quot;:186.8531496062992,&quot;width&quot;:1026.9937795275594}"/>
</p:tagLst>
</file>

<file path=ppt/tags/tag52.xml><?xml version="1.0" encoding="utf-8"?>
<p:tagLst xmlns:p="http://schemas.openxmlformats.org/presentationml/2006/main">
  <p:tag name="KSO_WM_DIAGRAM_VIRTUALLY_FRAME" val="{&quot;height&quot;:397.58440944881886,&quot;left&quot;:62.50314960629921,&quot;top&quot;:186.8531496062992,&quot;width&quot;:1026.9937795275594}"/>
</p:tagLst>
</file>

<file path=ppt/tags/tag53.xml><?xml version="1.0" encoding="utf-8"?>
<p:tagLst xmlns:p="http://schemas.openxmlformats.org/presentationml/2006/main">
  <p:tag name="KSO_WM_DIAGRAM_VIRTUALLY_FRAME" val="{&quot;height&quot;:397.58440944881886,&quot;left&quot;:62.50314960629921,&quot;top&quot;:186.8531496062992,&quot;width&quot;:1026.9937795275594}"/>
</p:tagLst>
</file>

<file path=ppt/tags/tag54.xml><?xml version="1.0" encoding="utf-8"?>
<p:tagLst xmlns:p="http://schemas.openxmlformats.org/presentationml/2006/main">
  <p:tag name="KSO_WM_DIAGRAM_VIRTUALLY_FRAME" val="{&quot;height&quot;:397.58440944881886,&quot;left&quot;:62.50314960629921,&quot;top&quot;:186.8531496062992,&quot;width&quot;:1026.9937795275594}"/>
</p:tagLst>
</file>

<file path=ppt/tags/tag55.xml><?xml version="1.0" encoding="utf-8"?>
<p:tagLst xmlns:p="http://schemas.openxmlformats.org/presentationml/2006/main">
  <p:tag name="KSO_WM_DIAGRAM_VIRTUALLY_FRAME" val="{&quot;height&quot;:397.58440944881886,&quot;left&quot;:62.50314960629921,&quot;top&quot;:186.8531496062992,&quot;width&quot;:1026.9937795275594}"/>
</p:tagLst>
</file>

<file path=ppt/tags/tag56.xml><?xml version="1.0" encoding="utf-8"?>
<p:tagLst xmlns:p="http://schemas.openxmlformats.org/presentationml/2006/main">
  <p:tag name="KSO_WM_DIAGRAM_VIRTUALLY_FRAME" val="{&quot;height&quot;:397.58440944881886,&quot;left&quot;:62.50314960629921,&quot;top&quot;:186.8531496062992,&quot;width&quot;:1026.9937795275594}"/>
</p:tagLst>
</file>

<file path=ppt/tags/tag57.xml><?xml version="1.0" encoding="utf-8"?>
<p:tagLst xmlns:p="http://schemas.openxmlformats.org/presentationml/2006/main">
  <p:tag name="KSO_WM_DIAGRAM_VIRTUALLY_FRAME" val="{&quot;height&quot;:397.58440944881886,&quot;left&quot;:62.50314960629921,&quot;top&quot;:186.8531496062992,&quot;width&quot;:1026.9937795275594}"/>
</p:tagLst>
</file>

<file path=ppt/tags/tag58.xml><?xml version="1.0" encoding="utf-8"?>
<p:tagLst xmlns:p="http://schemas.openxmlformats.org/presentationml/2006/main">
  <p:tag name="KSO_WM_DIAGRAM_VIRTUALLY_FRAME" val="{&quot;height&quot;:397.58440944881886,&quot;left&quot;:62.50314960629921,&quot;top&quot;:186.8531496062992,&quot;width&quot;:1026.9937795275594}"/>
</p:tagLst>
</file>

<file path=ppt/tags/tag59.xml><?xml version="1.0" encoding="utf-8"?>
<p:tagLst xmlns:p="http://schemas.openxmlformats.org/presentationml/2006/main">
  <p:tag name="KSO_WM_DIAGRAM_VIRTUALLY_FRAME" val="{&quot;height&quot;:397.58440944881886,&quot;left&quot;:62.50314960629921,&quot;top&quot;:186.8531496062992,&quot;width&quot;:1026.9937795275594}"/>
</p:tagLst>
</file>

<file path=ppt/tags/tag6.xml><?xml version="1.0" encoding="utf-8"?>
<p:tagLst xmlns:p="http://schemas.openxmlformats.org/presentationml/2006/main">
  <p:tag name="KSO_WM_DIAGRAM_VIRTUALLY_FRAME" val="{&quot;height&quot;:246.75944881889762,&quot;left&quot;:62.50314960629921,&quot;top&quot;:240.80622047244097,&quot;width&quot;:1026.9844094488192}"/>
</p:tagLst>
</file>

<file path=ppt/tags/tag60.xml><?xml version="1.0" encoding="utf-8"?>
<p:tagLst xmlns:p="http://schemas.openxmlformats.org/presentationml/2006/main">
  <p:tag name="KSO_WM_DIAGRAM_VIRTUALLY_FRAME" val="{&quot;height&quot;:397.58440944881886,&quot;left&quot;:62.50314960629921,&quot;top&quot;:186.8531496062992,&quot;width&quot;:1026.9937795275594}"/>
</p:tagLst>
</file>

<file path=ppt/tags/tag61.xml><?xml version="1.0" encoding="utf-8"?>
<p:tagLst xmlns:p="http://schemas.openxmlformats.org/presentationml/2006/main">
  <p:tag name="KSO_WM_DIAGRAM_VIRTUALLY_FRAME" val="{&quot;height&quot;:397.58440944881886,&quot;left&quot;:62.50314960629921,&quot;top&quot;:186.8531496062992,&quot;width&quot;:1026.9937795275594}"/>
</p:tagLst>
</file>

<file path=ppt/tags/tag62.xml><?xml version="1.0" encoding="utf-8"?>
<p:tagLst xmlns:p="http://schemas.openxmlformats.org/presentationml/2006/main">
  <p:tag name="KSO_WM_DIAGRAM_VIRTUALLY_FRAME" val="{&quot;height&quot;:397.58440944881886,&quot;left&quot;:62.50314960629921,&quot;top&quot;:186.8531496062992,&quot;width&quot;:1026.9937795275594}"/>
</p:tagLst>
</file>

<file path=ppt/tags/tag63.xml><?xml version="1.0" encoding="utf-8"?>
<p:tagLst xmlns:p="http://schemas.openxmlformats.org/presentationml/2006/main">
  <p:tag name="KSO_WM_DIAGRAM_VIRTUALLY_FRAME" val="{&quot;height&quot;:397.58440944881886,&quot;left&quot;:62.50314960629921,&quot;top&quot;:186.8531496062992,&quot;width&quot;:1026.9937795275594}"/>
</p:tagLst>
</file>

<file path=ppt/tags/tag64.xml><?xml version="1.0" encoding="utf-8"?>
<p:tagLst xmlns:p="http://schemas.openxmlformats.org/presentationml/2006/main">
  <p:tag name="KSO_WM_DIAGRAM_VIRTUALLY_FRAME" val="{&quot;height&quot;:397.58440944881886,&quot;left&quot;:62.50314960629921,&quot;top&quot;:186.8531496062992,&quot;width&quot;:1026.9937795275594}"/>
</p:tagLst>
</file>

<file path=ppt/tags/tag65.xml><?xml version="1.0" encoding="utf-8"?>
<p:tagLst xmlns:p="http://schemas.openxmlformats.org/presentationml/2006/main">
  <p:tag name="KSO_WM_DIAGRAM_VIRTUALLY_FRAME" val="{&quot;height&quot;:397.58440944881886,&quot;left&quot;:62.50314960629921,&quot;top&quot;:186.8531496062992,&quot;width&quot;:1026.9937795275594}"/>
</p:tagLst>
</file>

<file path=ppt/tags/tag66.xml><?xml version="1.0" encoding="utf-8"?>
<p:tagLst xmlns:p="http://schemas.openxmlformats.org/presentationml/2006/main">
  <p:tag name="KSO_WM_DIAGRAM_VIRTUALLY_FRAME" val="{&quot;height&quot;:397.58440944881886,&quot;left&quot;:62.50314960629921,&quot;top&quot;:186.8531496062992,&quot;width&quot;:1026.9937795275594}"/>
</p:tagLst>
</file>

<file path=ppt/tags/tag67.xml><?xml version="1.0" encoding="utf-8"?>
<p:tagLst xmlns:p="http://schemas.openxmlformats.org/presentationml/2006/main">
  <p:tag name="KSO_WM_DIAGRAM_VIRTUALLY_FRAME" val="{&quot;height&quot;:397.58440944881886,&quot;left&quot;:62.50314960629921,&quot;top&quot;:186.8531496062992,&quot;width&quot;:1026.9937795275594}"/>
</p:tagLst>
</file>

<file path=ppt/tags/tag68.xml><?xml version="1.0" encoding="utf-8"?>
<p:tagLst xmlns:p="http://schemas.openxmlformats.org/presentationml/2006/main">
  <p:tag name="KSO_WM_DIAGRAM_VIRTUALLY_FRAME" val="{&quot;height&quot;:161.25937007874012,&quot;left&quot;:62.50314960629921,&quot;top&quot;:305.0155905511811,&quot;width&quot;:1026.9937795275594}"/>
</p:tagLst>
</file>

<file path=ppt/tags/tag69.xml><?xml version="1.0" encoding="utf-8"?>
<p:tagLst xmlns:p="http://schemas.openxmlformats.org/presentationml/2006/main">
  <p:tag name="KSO_WM_DIAGRAM_VIRTUALLY_FRAME" val="{&quot;height&quot;:161.25937007874012,&quot;left&quot;:62.50314960629921,&quot;top&quot;:305.0155905511811,&quot;width&quot;:1026.9937795275594}"/>
</p:tagLst>
</file>

<file path=ppt/tags/tag7.xml><?xml version="1.0" encoding="utf-8"?>
<p:tagLst xmlns:p="http://schemas.openxmlformats.org/presentationml/2006/main">
  <p:tag name="KSO_WM_DIAGRAM_VIRTUALLY_FRAME" val="{&quot;height&quot;:246.75944881889762,&quot;left&quot;:62.50314960629921,&quot;top&quot;:240.80622047244097,&quot;width&quot;:1026.9844094488192}"/>
</p:tagLst>
</file>

<file path=ppt/tags/tag70.xml><?xml version="1.0" encoding="utf-8"?>
<p:tagLst xmlns:p="http://schemas.openxmlformats.org/presentationml/2006/main">
  <p:tag name="KSO_WM_DIAGRAM_VIRTUALLY_FRAME" val="{&quot;height&quot;:161.25937007874012,&quot;left&quot;:62.50314960629921,&quot;top&quot;:305.0155905511811,&quot;width&quot;:1026.9937795275594}"/>
</p:tagLst>
</file>

<file path=ppt/tags/tag71.xml><?xml version="1.0" encoding="utf-8"?>
<p:tagLst xmlns:p="http://schemas.openxmlformats.org/presentationml/2006/main">
  <p:tag name="KSO_WM_DIAGRAM_VIRTUALLY_FRAME" val="{&quot;height&quot;:161.25937007874012,&quot;left&quot;:62.50314960629921,&quot;top&quot;:305.0155905511811,&quot;width&quot;:1026.9937795275594}"/>
</p:tagLst>
</file>

<file path=ppt/tags/tag72.xml><?xml version="1.0" encoding="utf-8"?>
<p:tagLst xmlns:p="http://schemas.openxmlformats.org/presentationml/2006/main">
  <p:tag name="KSO_WM_DIAGRAM_VIRTUALLY_FRAME" val="{&quot;height&quot;:161.25937007874012,&quot;left&quot;:62.50314960629921,&quot;top&quot;:305.0155905511811,&quot;width&quot;:1026.9937795275594}"/>
</p:tagLst>
</file>

<file path=ppt/tags/tag73.xml><?xml version="1.0" encoding="utf-8"?>
<p:tagLst xmlns:p="http://schemas.openxmlformats.org/presentationml/2006/main">
  <p:tag name="KSO_WM_DIAGRAM_VIRTUALLY_FRAME" val="{&quot;height&quot;:161.25937007874012,&quot;left&quot;:62.50314960629921,&quot;top&quot;:305.0155905511811,&quot;width&quot;:1026.9937795275594}"/>
</p:tagLst>
</file>

<file path=ppt/tags/tag74.xml><?xml version="1.0" encoding="utf-8"?>
<p:tagLst xmlns:p="http://schemas.openxmlformats.org/presentationml/2006/main">
  <p:tag name="KSO_WM_DIAGRAM_VIRTUALLY_FRAME" val="{&quot;height&quot;:161.25937007874012,&quot;left&quot;:62.50314960629921,&quot;top&quot;:305.0155905511811,&quot;width&quot;:1026.9937795275594}"/>
</p:tagLst>
</file>

<file path=ppt/tags/tag75.xml><?xml version="1.0" encoding="utf-8"?>
<p:tagLst xmlns:p="http://schemas.openxmlformats.org/presentationml/2006/main">
  <p:tag name="KSO_WM_DIAGRAM_VIRTUALLY_FRAME" val="{&quot;height&quot;:161.25937007874012,&quot;left&quot;:62.50314960629921,&quot;top&quot;:305.0155905511811,&quot;width&quot;:1026.9937795275594}"/>
</p:tagLst>
</file>

<file path=ppt/tags/tag76.xml><?xml version="1.0" encoding="utf-8"?>
<p:tagLst xmlns:p="http://schemas.openxmlformats.org/presentationml/2006/main">
  <p:tag name="KSO_WM_DIAGRAM_VIRTUALLY_FRAME" val="{&quot;height&quot;:161.25937007874012,&quot;left&quot;:62.50314960629921,&quot;top&quot;:305.0155905511811,&quot;width&quot;:1026.9937795275594}"/>
</p:tagLst>
</file>

<file path=ppt/tags/tag77.xml><?xml version="1.0" encoding="utf-8"?>
<p:tagLst xmlns:p="http://schemas.openxmlformats.org/presentationml/2006/main">
  <p:tag name="KSO_WM_DIAGRAM_VIRTUALLY_FRAME" val="{&quot;height&quot;:161.25937007874012,&quot;left&quot;:62.50314960629921,&quot;top&quot;:305.0155905511811,&quot;width&quot;:1026.9937795275594}"/>
</p:tagLst>
</file>

<file path=ppt/tags/tag78.xml><?xml version="1.0" encoding="utf-8"?>
<p:tagLst xmlns:p="http://schemas.openxmlformats.org/presentationml/2006/main">
  <p:tag name="KSO_WM_DIAGRAM_VIRTUALLY_FRAME" val="{&quot;height&quot;:161.25937007874012,&quot;left&quot;:62.50314960629921,&quot;top&quot;:305.0155905511811,&quot;width&quot;:1026.9937795275594}"/>
</p:tagLst>
</file>

<file path=ppt/tags/tag79.xml><?xml version="1.0" encoding="utf-8"?>
<p:tagLst xmlns:p="http://schemas.openxmlformats.org/presentationml/2006/main">
  <p:tag name="KSO_WM_DIAGRAM_VIRTUALLY_FRAME" val="{&quot;height&quot;:161.25937007874012,&quot;left&quot;:62.50314960629921,&quot;top&quot;:305.0155905511811,&quot;width&quot;:1026.9937795275594}"/>
</p:tagLst>
</file>

<file path=ppt/tags/tag8.xml><?xml version="1.0" encoding="utf-8"?>
<p:tagLst xmlns:p="http://schemas.openxmlformats.org/presentationml/2006/main">
  <p:tag name="KSO_WM_DIAGRAM_VIRTUALLY_FRAME" val="{&quot;height&quot;:246.75944881889762,&quot;left&quot;:62.50314960629921,&quot;top&quot;:240.80622047244097,&quot;width&quot;:1026.9844094488192}"/>
</p:tagLst>
</file>

<file path=ppt/tags/tag80.xml><?xml version="1.0" encoding="utf-8"?>
<p:tagLst xmlns:p="http://schemas.openxmlformats.org/presentationml/2006/main">
  <p:tag name="KSO_WM_DIAGRAM_VIRTUALLY_FRAME" val="{&quot;height&quot;:191.30629921259842,&quot;left&quot;:62.50314960629921,&quot;top&quot;:289.9968503937008,&quot;width&quot;:1026.9937007874018}"/>
</p:tagLst>
</file>

<file path=ppt/tags/tag81.xml><?xml version="1.0" encoding="utf-8"?>
<p:tagLst xmlns:p="http://schemas.openxmlformats.org/presentationml/2006/main">
  <p:tag name="KSO_WM_DIAGRAM_VIRTUALLY_FRAME" val="{&quot;height&quot;:191.30629921259842,&quot;left&quot;:62.50314960629921,&quot;top&quot;:289.9968503937008,&quot;width&quot;:1026.9937007874018}"/>
</p:tagLst>
</file>

<file path=ppt/tags/tag82.xml><?xml version="1.0" encoding="utf-8"?>
<p:tagLst xmlns:p="http://schemas.openxmlformats.org/presentationml/2006/main">
  <p:tag name="KSO_WM_DIAGRAM_VIRTUALLY_FRAME" val="{&quot;height&quot;:191.30629921259842,&quot;left&quot;:62.50314960629921,&quot;top&quot;:289.9968503937008,&quot;width&quot;:1026.9937007874018}"/>
</p:tagLst>
</file>

<file path=ppt/tags/tag83.xml><?xml version="1.0" encoding="utf-8"?>
<p:tagLst xmlns:p="http://schemas.openxmlformats.org/presentationml/2006/main">
  <p:tag name="KSO_WM_DIAGRAM_VIRTUALLY_FRAME" val="{&quot;height&quot;:191.30629921259842,&quot;left&quot;:62.50314960629921,&quot;top&quot;:289.9968503937008,&quot;width&quot;:1026.9937007874018}"/>
</p:tagLst>
</file>

<file path=ppt/tags/tag84.xml><?xml version="1.0" encoding="utf-8"?>
<p:tagLst xmlns:p="http://schemas.openxmlformats.org/presentationml/2006/main">
  <p:tag name="KSO_WM_DIAGRAM_VIRTUALLY_FRAME" val="{&quot;height&quot;:191.30629921259842,&quot;left&quot;:62.50314960629921,&quot;top&quot;:289.9968503937008,&quot;width&quot;:1026.9937007874018}"/>
</p:tagLst>
</file>

<file path=ppt/tags/tag85.xml><?xml version="1.0" encoding="utf-8"?>
<p:tagLst xmlns:p="http://schemas.openxmlformats.org/presentationml/2006/main">
  <p:tag name="KSO_WM_DIAGRAM_VIRTUALLY_FRAME" val="{&quot;height&quot;:191.30629921259842,&quot;left&quot;:62.50314960629921,&quot;top&quot;:289.9968503937008,&quot;width&quot;:1026.9937007874018}"/>
</p:tagLst>
</file>

<file path=ppt/tags/tag86.xml><?xml version="1.0" encoding="utf-8"?>
<p:tagLst xmlns:p="http://schemas.openxmlformats.org/presentationml/2006/main">
  <p:tag name="KSO_WM_DIAGRAM_VIRTUALLY_FRAME" val="{&quot;height&quot;:191.30629921259842,&quot;left&quot;:62.50314960629921,&quot;top&quot;:289.9968503937008,&quot;width&quot;:1026.9937007874018}"/>
</p:tagLst>
</file>

<file path=ppt/tags/tag87.xml><?xml version="1.0" encoding="utf-8"?>
<p:tagLst xmlns:p="http://schemas.openxmlformats.org/presentationml/2006/main">
  <p:tag name="KSO_WM_DIAGRAM_VIRTUALLY_FRAME" val="{&quot;height&quot;:191.30629921259842,&quot;left&quot;:62.50314960629921,&quot;top&quot;:289.9968503937008,&quot;width&quot;:1026.9937007874018}"/>
</p:tagLst>
</file>

<file path=ppt/tags/tag88.xml><?xml version="1.0" encoding="utf-8"?>
<p:tagLst xmlns:p="http://schemas.openxmlformats.org/presentationml/2006/main">
  <p:tag name="KSO_WM_DIAGRAM_VIRTUALLY_FRAME" val="{&quot;height&quot;:191.30629921259842,&quot;left&quot;:62.50314960629921,&quot;top&quot;:289.9968503937008,&quot;width&quot;:1026.9937007874018}"/>
</p:tagLst>
</file>

<file path=ppt/tags/tag89.xml><?xml version="1.0" encoding="utf-8"?>
<p:tagLst xmlns:p="http://schemas.openxmlformats.org/presentationml/2006/main">
  <p:tag name="KSO_WM_DIAGRAM_VIRTUALLY_FRAME" val="{&quot;height&quot;:161.25937007874012,&quot;left&quot;:62.50314960629921,&quot;top&quot;:305.0155905511811,&quot;width&quot;:1026.9843307086612}"/>
</p:tagLst>
</file>

<file path=ppt/tags/tag9.xml><?xml version="1.0" encoding="utf-8"?>
<p:tagLst xmlns:p="http://schemas.openxmlformats.org/presentationml/2006/main">
  <p:tag name="KSO_WM_DIAGRAM_VIRTUALLY_FRAME" val="{&quot;height&quot;:246.75944881889762,&quot;left&quot;:62.50314960629921,&quot;top&quot;:240.80622047244097,&quot;width&quot;:1026.9844094488192}"/>
</p:tagLst>
</file>

<file path=ppt/tags/tag90.xml><?xml version="1.0" encoding="utf-8"?>
<p:tagLst xmlns:p="http://schemas.openxmlformats.org/presentationml/2006/main">
  <p:tag name="KSO_WM_DIAGRAM_VIRTUALLY_FRAME" val="{&quot;height&quot;:161.25937007874012,&quot;left&quot;:62.50314960629921,&quot;top&quot;:305.0155905511811,&quot;width&quot;:1026.9843307086612}"/>
</p:tagLst>
</file>

<file path=ppt/tags/tag91.xml><?xml version="1.0" encoding="utf-8"?>
<p:tagLst xmlns:p="http://schemas.openxmlformats.org/presentationml/2006/main">
  <p:tag name="KSO_WM_DIAGRAM_VIRTUALLY_FRAME" val="{&quot;height&quot;:161.25937007874012,&quot;left&quot;:62.50314960629921,&quot;top&quot;:305.0155905511811,&quot;width&quot;:1026.9843307086612}"/>
</p:tagLst>
</file>

<file path=ppt/tags/tag92.xml><?xml version="1.0" encoding="utf-8"?>
<p:tagLst xmlns:p="http://schemas.openxmlformats.org/presentationml/2006/main">
  <p:tag name="KSO_WM_DIAGRAM_VIRTUALLY_FRAME" val="{&quot;height&quot;:161.25937007874012,&quot;left&quot;:62.50314960629921,&quot;top&quot;:305.0155905511811,&quot;width&quot;:1026.9843307086612}"/>
</p:tagLst>
</file>

<file path=ppt/tags/tag93.xml><?xml version="1.0" encoding="utf-8"?>
<p:tagLst xmlns:p="http://schemas.openxmlformats.org/presentationml/2006/main">
  <p:tag name="KSO_WM_DIAGRAM_VIRTUALLY_FRAME" val="{&quot;height&quot;:161.25937007874012,&quot;left&quot;:62.50314960629921,&quot;top&quot;:305.0155905511811,&quot;width&quot;:1026.9843307086612}"/>
</p:tagLst>
</file>

<file path=ppt/tags/tag94.xml><?xml version="1.0" encoding="utf-8"?>
<p:tagLst xmlns:p="http://schemas.openxmlformats.org/presentationml/2006/main">
  <p:tag name="KSO_WM_DIAGRAM_VIRTUALLY_FRAME" val="{&quot;height&quot;:161.25937007874012,&quot;left&quot;:62.50314960629921,&quot;top&quot;:305.0155905511811,&quot;width&quot;:1026.9843307086612}"/>
</p:tagLst>
</file>

<file path=ppt/tags/tag95.xml><?xml version="1.0" encoding="utf-8"?>
<p:tagLst xmlns:p="http://schemas.openxmlformats.org/presentationml/2006/main">
  <p:tag name="KSO_WM_DIAGRAM_VIRTUALLY_FRAME" val="{&quot;height&quot;:161.25937007874012,&quot;left&quot;:62.50314960629921,&quot;top&quot;:305.0155905511811,&quot;width&quot;:1026.9843307086612}"/>
</p:tagLst>
</file>

<file path=ppt/tags/tag96.xml><?xml version="1.0" encoding="utf-8"?>
<p:tagLst xmlns:p="http://schemas.openxmlformats.org/presentationml/2006/main">
  <p:tag name="KSO_WM_DIAGRAM_VIRTUALLY_FRAME" val="{&quot;height&quot;:161.25937007874012,&quot;left&quot;:62.50314960629921,&quot;top&quot;:305.0155905511811,&quot;width&quot;:1026.9843307086612}"/>
</p:tagLst>
</file>

<file path=ppt/tags/tag97.xml><?xml version="1.0" encoding="utf-8"?>
<p:tagLst xmlns:p="http://schemas.openxmlformats.org/presentationml/2006/main">
  <p:tag name="KSO_WM_DIAGRAM_VIRTUALLY_FRAME" val="{&quot;height&quot;:161.25937007874012,&quot;left&quot;:62.50314960629921,&quot;top&quot;:305.0155905511811,&quot;width&quot;:1026.9843307086612}"/>
</p:tagLst>
</file>

<file path=ppt/tags/tag98.xml><?xml version="1.0" encoding="utf-8"?>
<p:tagLst xmlns:p="http://schemas.openxmlformats.org/presentationml/2006/main">
  <p:tag name="KSO_WM_DIAGRAM_VIRTUALLY_FRAME" val="{&quot;height&quot;:191.30629921259842,&quot;left&quot;:62.50314960629921,&quot;top&quot;:289.9968503937008,&quot;width&quot;:1026.9937007874018}"/>
</p:tagLst>
</file>

<file path=ppt/tags/tag99.xml><?xml version="1.0" encoding="utf-8"?>
<p:tagLst xmlns:p="http://schemas.openxmlformats.org/presentationml/2006/main">
  <p:tag name="KSO_WM_DIAGRAM_VIRTUALLY_FRAME" val="{&quot;height&quot;:298.1531496062992,&quot;left&quot;:62.50314960629921,&quot;top&quot;:260.90622047244096,&quot;width&quot;:1026.9937007874018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">
      <a:majorFont>
        <a:latin typeface="MiSans Bold"/>
        <a:ea typeface="MiSans Bold"/>
        <a:cs typeface=""/>
      </a:majorFont>
      <a:minorFont>
        <a:latin typeface="MiSans"/>
        <a:ea typeface="MiSan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">
      <a:majorFont>
        <a:latin typeface="MiSans Bold"/>
        <a:ea typeface="MiSans Bold"/>
        <a:cs typeface=""/>
      </a:majorFont>
      <a:minorFont>
        <a:latin typeface="MiSans"/>
        <a:ea typeface="MiSan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item1.xml><?xml version="1.0" encoding="utf-8"?>
<s:customData xmlns="http://www.wps.cn/officeDocument/2013/wpsCustomData" xmlns:s="http://www.wps.cn/officeDocument/2013/wpsCustomData">
  <extobjs>
    <extobj name="F35B0BEE-F18A-47BB-8FCB-E00DA2F2635D-1">
      <extobjdata type="F35B0BEE-F18A-47BB-8FCB-E00DA2F2635D" data="ewoJIkRlc2lnbklkIiA6ICIzZDY1ZTEzZi1iNzFlLTRkZDktOWY0MC0xMzA4ZDJhNjE2YjAiCn0K"/>
    </extobj>
    <extobj name="F35B0BEE-F18A-47BB-8FCB-E00DA2F2635D-2">
      <extobjdata type="F35B0BEE-F18A-47BB-8FCB-E00DA2F2635D" data="ewoJIkRlc2lnbklkIiA6ICI2NDZhZDllOS0yMmYzLTRjMTgtOTk1Zi04MDgzMjE1NmI3M2IiCn0K"/>
    </extobj>
    <extobj name="F35B0BEE-F18A-47BB-8FCB-E00DA2F2635D-3">
      <extobjdata type="F35B0BEE-F18A-47BB-8FCB-E00DA2F2635D" data="ewoJIkRlc2lnbklkIiA6ICIwMjU4MDIwMy02ZDlmLTRmNjQtOGExYy0wYzUxM2U0YzNjNTAiCn0K"/>
    </extobj>
    <extobj name="F35B0BEE-F18A-47BB-8FCB-E00DA2F2635D-4">
      <extobjdata type="F35B0BEE-F18A-47BB-8FCB-E00DA2F2635D" data="ewoJIkRlc2lnbklkIiA6ICIwMjU4MDIwMy02ZDlmLTRmNjQtOGExYy0wYzUxM2U0YzNjNTAiCn0K"/>
    </extobj>
  </extobjs>
</s:customData>
</file>

<file path=customXml/itemProps100.xml><?xml version="1.0" encoding="utf-8"?>
<ds:datastoreItem xmlns:ds="http://schemas.openxmlformats.org/officeDocument/2006/customXml" ds:itemID="s:customData">
  <ds:schemaRefs>
    <ds:schemaRef ds:uri="http://www.wps.cn/officeDocument/2013/wpsCustomDat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3706</Words>
  <Application>WPS 演示</Application>
  <PresentationFormat>On-screen Show (16:9)</PresentationFormat>
  <Paragraphs>414</Paragraphs>
  <Slides>35</Slides>
  <Notes>18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35</vt:i4>
      </vt:variant>
    </vt:vector>
  </HeadingPairs>
  <TitlesOfParts>
    <vt:vector size="51" baseType="lpstr">
      <vt:lpstr>Arial</vt:lpstr>
      <vt:lpstr>宋体</vt:lpstr>
      <vt:lpstr>Wingdings</vt:lpstr>
      <vt:lpstr>MiSans Bold</vt:lpstr>
      <vt:lpstr>Cairo Medium</vt:lpstr>
      <vt:lpstr>MiSans</vt:lpstr>
      <vt:lpstr>Cairo</vt:lpstr>
      <vt:lpstr>微软雅黑</vt:lpstr>
      <vt:lpstr>Arial Unicode MS</vt:lpstr>
      <vt:lpstr>Calibri</vt:lpstr>
      <vt:lpstr>等线</vt:lpstr>
      <vt:lpstr>Consolas</vt:lpstr>
      <vt:lpstr>Cairo</vt:lpstr>
      <vt:lpstr>Cairo</vt:lpstr>
      <vt:lpstr>Office Theme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帝初</cp:lastModifiedBy>
  <cp:revision>11</cp:revision>
  <dcterms:created xsi:type="dcterms:W3CDTF">2026-04-11T01:08:00Z</dcterms:created>
  <dcterms:modified xsi:type="dcterms:W3CDTF">2026-04-18T00:10:34Z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1DE53418CBAC4D2BBF077A882D35C377_12</vt:lpwstr>
  </property>
  <property fmtid="{D5CDD505-2E9C-101B-9397-08002B2CF9AE}" pid="3" name="KSOProductBuildVer">
    <vt:lpwstr>2052-12.1.0.25865</vt:lpwstr>
  </property>
</Properties>
</file>