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23.webp" ContentType="image/webp"/>
  <Override PartName="/ppt/media/image27.webp" ContentType="image/webp"/>
  <Override PartName="/ppt/media/image31.webp" ContentType="image/webp"/>
  <Override PartName="/ppt/media/image48.webp" ContentType="image/webp"/>
  <Override PartName="/ppt/media/image54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3"/>
  </p:sldMasterIdLst>
  <p:notesMasterIdLst>
    <p:notesMasterId r:id="rId7"/>
  </p:notesMasterIdLst>
  <p:sldIdLst>
    <p:sldId id="256" r:id="rId4"/>
    <p:sldId id="257" r:id="rId5"/>
    <p:sldId id="258" r:id="rId6"/>
    <p:sldId id="12876" r:id="rId8"/>
    <p:sldId id="12872" r:id="rId9"/>
    <p:sldId id="1858" r:id="rId10"/>
    <p:sldId id="12921" r:id="rId11"/>
    <p:sldId id="12922" r:id="rId12"/>
    <p:sldId id="12925" r:id="rId13"/>
    <p:sldId id="12926" r:id="rId14"/>
    <p:sldId id="12927" r:id="rId15"/>
    <p:sldId id="12928" r:id="rId16"/>
    <p:sldId id="12881" r:id="rId17"/>
    <p:sldId id="12897" r:id="rId18"/>
    <p:sldId id="12886" r:id="rId19"/>
    <p:sldId id="12887" r:id="rId20"/>
    <p:sldId id="12890" r:id="rId21"/>
    <p:sldId id="12889" r:id="rId22"/>
    <p:sldId id="12891" r:id="rId23"/>
    <p:sldId id="12892" r:id="rId24"/>
    <p:sldId id="12895" r:id="rId25"/>
    <p:sldId id="12896" r:id="rId26"/>
    <p:sldId id="12893" r:id="rId27"/>
    <p:sldId id="12894" r:id="rId28"/>
    <p:sldId id="12888" r:id="rId29"/>
    <p:sldId id="12883" r:id="rId30"/>
    <p:sldId id="12920" r:id="rId31"/>
    <p:sldId id="12929" r:id="rId32"/>
    <p:sldId id="12930" r:id="rId33"/>
    <p:sldId id="12931" r:id="rId34"/>
    <p:sldId id="384" r:id="rId35"/>
    <p:sldId id="12885" r:id="rId36"/>
  </p:sldIdLst>
  <p:sldSz cx="12192000" cy="6858000"/>
  <p:notesSz cx="6858000" cy="9144000"/>
  <p:embeddedFontLst>
    <p:embeddedFont>
      <p:font typeface="微软雅黑" panose="020B0503020204020204" pitchFamily="34" charset="-122"/>
      <p:regular r:id="rId40"/>
    </p:embeddedFont>
    <p:embeddedFont>
      <p:font typeface="MiSans Heavy" panose="00000A00000000000000" pitchFamily="2" charset="-122"/>
      <p:bold r:id="rId41"/>
    </p:embeddedFont>
    <p:embeddedFont>
      <p:font typeface="思源黑体" panose="020B0500000000090000" pitchFamily="34" charset="-122"/>
      <p:italic r:id="rId42"/>
    </p:embeddedFont>
    <p:embeddedFont>
      <p:font typeface="汉仪魏碑简" panose="02010600000101010101" charset="-128"/>
      <p:regular r:id="rId43"/>
    </p:embeddedFont>
    <p:embeddedFont>
      <p:font typeface="等线" panose="02010600030101010101" charset="-122"/>
      <p:regular r:id="rId44"/>
    </p:embeddedFont>
    <p:embeddedFont>
      <p:font typeface="Calibri" panose="020F0502020204030204" charset="0"/>
      <p:regular r:id="rId45"/>
      <p:bold r:id="rId46"/>
      <p:italic r:id="rId47"/>
      <p:boldItalic r:id="rId48"/>
    </p:embeddedFont>
  </p:embeddedFontLst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8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9B51"/>
    <a:srgbClr val="FFFFFF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31" autoAdjust="0"/>
  </p:normalViewPr>
  <p:slideViewPr>
    <p:cSldViewPr snapToGrid="0" showGuides="1">
      <p:cViewPr>
        <p:scale>
          <a:sx n="70" d="100"/>
          <a:sy n="70" d="100"/>
        </p:scale>
        <p:origin x="2154" y="1026"/>
      </p:cViewPr>
      <p:guideLst>
        <p:guide orient="horz" pos="2168"/>
        <p:guide pos="3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gs" Target="tags/tag112.xml"/><Relationship Id="rId48" Type="http://schemas.openxmlformats.org/officeDocument/2006/relationships/font" Target="fonts/font9.fntdata"/><Relationship Id="rId47" Type="http://schemas.openxmlformats.org/officeDocument/2006/relationships/font" Target="fonts/font8.fntdata"/><Relationship Id="rId46" Type="http://schemas.openxmlformats.org/officeDocument/2006/relationships/font" Target="fonts/font7.fntdata"/><Relationship Id="rId45" Type="http://schemas.openxmlformats.org/officeDocument/2006/relationships/font" Target="fonts/font6.fntdata"/><Relationship Id="rId44" Type="http://schemas.openxmlformats.org/officeDocument/2006/relationships/font" Target="fonts/font5.fntdata"/><Relationship Id="rId43" Type="http://schemas.openxmlformats.org/officeDocument/2006/relationships/font" Target="fonts/font4.fntdata"/><Relationship Id="rId42" Type="http://schemas.openxmlformats.org/officeDocument/2006/relationships/font" Target="fonts/font3.fntdata"/><Relationship Id="rId41" Type="http://schemas.openxmlformats.org/officeDocument/2006/relationships/font" Target="fonts/font2.fntdata"/><Relationship Id="rId40" Type="http://schemas.openxmlformats.org/officeDocument/2006/relationships/font" Target="fonts/font1.fntdata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B7010-F781-4F28-81EB-CF3A969819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C0B2E-2720-4FBB-904C-4C8B79E56D4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C0B2E-2720-4FBB-904C-4C8B79E56D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C0B2E-2720-4FBB-904C-4C8B79E56D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C0B2E-2720-4FBB-904C-4C8B79E56D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C0B2E-2720-4FBB-904C-4C8B79E56D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3A110A-C925-4554-B7C8-30C8FEDDE0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3A110A-C925-4554-B7C8-30C8FEDDE0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 userDrawn="1"/>
        </p:nvSpPr>
        <p:spPr>
          <a:xfrm>
            <a:off x="11651940" y="0"/>
            <a:ext cx="54006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E0389-C3B2-4698-B98B-37C849D438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81E47-73D2-42EB-BC57-D4D6C46B378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6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6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69.xml"/><Relationship Id="rId4" Type="http://schemas.openxmlformats.org/officeDocument/2006/relationships/image" Target="../media/image22.png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7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web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72.xml"/><Relationship Id="rId6" Type="http://schemas.openxmlformats.org/officeDocument/2006/relationships/image" Target="../media/image31.webp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webp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73.xml"/><Relationship Id="rId3" Type="http://schemas.openxmlformats.org/officeDocument/2006/relationships/image" Target="../media/image33.png"/><Relationship Id="rId2" Type="http://schemas.openxmlformats.org/officeDocument/2006/relationships/image" Target="../media/image27.webp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74.xml"/><Relationship Id="rId3" Type="http://schemas.openxmlformats.org/officeDocument/2006/relationships/image" Target="../media/image35.png"/><Relationship Id="rId2" Type="http://schemas.openxmlformats.org/officeDocument/2006/relationships/image" Target="../media/image27.webp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75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27.webp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76.xml"/><Relationship Id="rId2" Type="http://schemas.openxmlformats.org/officeDocument/2006/relationships/image" Target="../media/image38.png"/><Relationship Id="rId1" Type="http://schemas.openxmlformats.org/officeDocument/2006/relationships/image" Target="../media/image27.web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77.xml"/><Relationship Id="rId3" Type="http://schemas.openxmlformats.org/officeDocument/2006/relationships/image" Target="../media/image40.png"/><Relationship Id="rId2" Type="http://schemas.openxmlformats.org/officeDocument/2006/relationships/image" Target="../media/image27.webp"/><Relationship Id="rId1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78.xml"/><Relationship Id="rId3" Type="http://schemas.openxmlformats.org/officeDocument/2006/relationships/image" Target="../media/image42.png"/><Relationship Id="rId2" Type="http://schemas.openxmlformats.org/officeDocument/2006/relationships/image" Target="../media/image27.webp"/><Relationship Id="rId1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79.xml"/><Relationship Id="rId2" Type="http://schemas.openxmlformats.org/officeDocument/2006/relationships/image" Target="../media/image43.png"/><Relationship Id="rId1" Type="http://schemas.openxmlformats.org/officeDocument/2006/relationships/image" Target="../media/image27.webp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80.xml"/><Relationship Id="rId3" Type="http://schemas.openxmlformats.org/officeDocument/2006/relationships/image" Target="../media/image45.png"/><Relationship Id="rId2" Type="http://schemas.openxmlformats.org/officeDocument/2006/relationships/image" Target="../media/image27.webp"/><Relationship Id="rId1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81.xml"/><Relationship Id="rId3" Type="http://schemas.openxmlformats.org/officeDocument/2006/relationships/image" Target="../media/image47.png"/><Relationship Id="rId2" Type="http://schemas.openxmlformats.org/officeDocument/2006/relationships/image" Target="../media/image27.webp"/><Relationship Id="rId1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82.xml"/><Relationship Id="rId7" Type="http://schemas.openxmlformats.org/officeDocument/2006/relationships/image" Target="../media/image54.webp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webp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84.xml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85.xml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86.xml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9" Type="http://schemas.openxmlformats.org/officeDocument/2006/relationships/notesSlide" Target="../notesSlides/notesSlide6.xml"/><Relationship Id="rId18" Type="http://schemas.openxmlformats.org/officeDocument/2006/relationships/slideLayout" Target="../slideLayouts/slideLayout6.xml"/><Relationship Id="rId17" Type="http://schemas.openxmlformats.org/officeDocument/2006/relationships/tags" Target="../tags/tag98.xml"/><Relationship Id="rId16" Type="http://schemas.openxmlformats.org/officeDocument/2006/relationships/image" Target="../media/image69.png"/><Relationship Id="rId15" Type="http://schemas.openxmlformats.org/officeDocument/2006/relationships/image" Target="../media/image68.png"/><Relationship Id="rId14" Type="http://schemas.openxmlformats.org/officeDocument/2006/relationships/image" Target="../media/image67.png"/><Relationship Id="rId13" Type="http://schemas.openxmlformats.org/officeDocument/2006/relationships/image" Target="../media/image66.png"/><Relationship Id="rId12" Type="http://schemas.openxmlformats.org/officeDocument/2006/relationships/image" Target="../media/image65.png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tags" Target="../tags/tag87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6" Type="http://schemas.openxmlformats.org/officeDocument/2006/relationships/notesSlide" Target="../notesSlides/notesSlide7.xml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110.xml"/><Relationship Id="rId13" Type="http://schemas.openxmlformats.org/officeDocument/2006/relationships/image" Target="../media/image66.png"/><Relationship Id="rId12" Type="http://schemas.openxmlformats.org/officeDocument/2006/relationships/image" Target="../media/image65.png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tags" Target="../tags/tag99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5.xml"/><Relationship Id="rId3" Type="http://schemas.openxmlformats.org/officeDocument/2006/relationships/image" Target="../media/image5.png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5" Type="http://schemas.openxmlformats.org/officeDocument/2006/relationships/notesSlide" Target="../notesSlides/notesSlide2.xml"/><Relationship Id="rId34" Type="http://schemas.openxmlformats.org/officeDocument/2006/relationships/slideLayout" Target="../slideLayouts/slideLayout6.xml"/><Relationship Id="rId33" Type="http://schemas.openxmlformats.org/officeDocument/2006/relationships/tags" Target="../tags/tag32.xml"/><Relationship Id="rId32" Type="http://schemas.openxmlformats.org/officeDocument/2006/relationships/image" Target="../media/image11.png"/><Relationship Id="rId31" Type="http://schemas.openxmlformats.org/officeDocument/2006/relationships/image" Target="../media/image10.png"/><Relationship Id="rId30" Type="http://schemas.openxmlformats.org/officeDocument/2006/relationships/image" Target="../media/image9.png"/><Relationship Id="rId3" Type="http://schemas.openxmlformats.org/officeDocument/2006/relationships/tags" Target="../tags/tag8.xml"/><Relationship Id="rId29" Type="http://schemas.openxmlformats.org/officeDocument/2006/relationships/image" Target="../media/image8.png"/><Relationship Id="rId28" Type="http://schemas.openxmlformats.org/officeDocument/2006/relationships/image" Target="../media/image7.png"/><Relationship Id="rId27" Type="http://schemas.openxmlformats.org/officeDocument/2006/relationships/tags" Target="../tags/tag31.xml"/><Relationship Id="rId26" Type="http://schemas.openxmlformats.org/officeDocument/2006/relationships/image" Target="../media/image6.jpeg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tags" Target="../tags/tag27.xml"/><Relationship Id="rId21" Type="http://schemas.openxmlformats.org/officeDocument/2006/relationships/tags" Target="../tags/tag26.xml"/><Relationship Id="rId20" Type="http://schemas.openxmlformats.org/officeDocument/2006/relationships/tags" Target="../tags/tag25.xml"/><Relationship Id="rId2" Type="http://schemas.openxmlformats.org/officeDocument/2006/relationships/tags" Target="../tags/tag7.xml"/><Relationship Id="rId19" Type="http://schemas.openxmlformats.org/officeDocument/2006/relationships/tags" Target="../tags/tag24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49.xml"/><Relationship Id="rId17" Type="http://schemas.openxmlformats.org/officeDocument/2006/relationships/image" Target="../media/image12.png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53.xml"/><Relationship Id="rId4" Type="http://schemas.openxmlformats.org/officeDocument/2006/relationships/image" Target="../media/image14.jpeg"/><Relationship Id="rId3" Type="http://schemas.openxmlformats.org/officeDocument/2006/relationships/image" Target="../media/image13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5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任意多边形 31"/>
          <p:cNvSpPr/>
          <p:nvPr/>
        </p:nvSpPr>
        <p:spPr>
          <a:xfrm flipH="1">
            <a:off x="4571998" y="0"/>
            <a:ext cx="7616327" cy="6858000"/>
          </a:xfrm>
          <a:custGeom>
            <a:avLst/>
            <a:gdLst>
              <a:gd name="connsiteX0" fmla="*/ 1128253 w 7616327"/>
              <a:gd name="connsiteY0" fmla="*/ 0 h 6858000"/>
              <a:gd name="connsiteX1" fmla="*/ 0 w 7616327"/>
              <a:gd name="connsiteY1" fmla="*/ 0 h 6858000"/>
              <a:gd name="connsiteX2" fmla="*/ 0 w 7616327"/>
              <a:gd name="connsiteY2" fmla="*/ 6858000 h 6858000"/>
              <a:gd name="connsiteX3" fmla="*/ 7616327 w 76163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16327" h="6858000">
                <a:moveTo>
                  <a:pt x="1128253" y="0"/>
                </a:moveTo>
                <a:lnTo>
                  <a:pt x="0" y="0"/>
                </a:lnTo>
                <a:lnTo>
                  <a:pt x="0" y="6858000"/>
                </a:lnTo>
                <a:lnTo>
                  <a:pt x="7616327" y="6858000"/>
                </a:lnTo>
                <a:close/>
              </a:path>
            </a:pathLst>
          </a:custGeom>
          <a:solidFill>
            <a:srgbClr val="079B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4926" y="717111"/>
            <a:ext cx="10389509" cy="53960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等腰三角形 10"/>
          <p:cNvSpPr/>
          <p:nvPr/>
        </p:nvSpPr>
        <p:spPr>
          <a:xfrm flipV="1">
            <a:off x="-4044" y="0"/>
            <a:ext cx="2278636" cy="2300228"/>
          </a:xfrm>
          <a:prstGeom prst="triangle">
            <a:avLst>
              <a:gd name="adj" fmla="val 0"/>
            </a:avLst>
          </a:prstGeom>
          <a:solidFill>
            <a:srgbClr val="079B5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9594" y="717112"/>
            <a:ext cx="4501494" cy="5396012"/>
          </a:xfrm>
          <a:custGeom>
            <a:avLst/>
            <a:gdLst>
              <a:gd name="connsiteX0" fmla="*/ 2118296 w 4501494"/>
              <a:gd name="connsiteY0" fmla="*/ 0 h 5396012"/>
              <a:gd name="connsiteX1" fmla="*/ 4501494 w 4501494"/>
              <a:gd name="connsiteY1" fmla="*/ 0 h 5396012"/>
              <a:gd name="connsiteX2" fmla="*/ 4501494 w 4501494"/>
              <a:gd name="connsiteY2" fmla="*/ 5396012 h 5396012"/>
              <a:gd name="connsiteX3" fmla="*/ 701936 w 4501494"/>
              <a:gd name="connsiteY3" fmla="*/ 5396012 h 5396012"/>
              <a:gd name="connsiteX4" fmla="*/ 628310 w 4501494"/>
              <a:gd name="connsiteY4" fmla="*/ 5319964 h 5396012"/>
              <a:gd name="connsiteX5" fmla="*/ 519794 w 4501494"/>
              <a:gd name="connsiteY5" fmla="*/ 2102191 h 539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1494" h="5396012">
                <a:moveTo>
                  <a:pt x="2118296" y="0"/>
                </a:moveTo>
                <a:lnTo>
                  <a:pt x="4501494" y="0"/>
                </a:lnTo>
                <a:lnTo>
                  <a:pt x="4501494" y="5396012"/>
                </a:lnTo>
                <a:lnTo>
                  <a:pt x="701936" y="5396012"/>
                </a:lnTo>
                <a:lnTo>
                  <a:pt x="628310" y="5319964"/>
                </a:lnTo>
                <a:cubicBezTo>
                  <a:pt x="-151941" y="4428248"/>
                  <a:pt x="-225344" y="3082119"/>
                  <a:pt x="519794" y="2102191"/>
                </a:cubicBezTo>
                <a:close/>
              </a:path>
            </a:pathLst>
          </a:custGeom>
        </p:spPr>
      </p:pic>
      <p:sp>
        <p:nvSpPr>
          <p:cNvPr id="41" name="iconfont-1142-853600"/>
          <p:cNvSpPr/>
          <p:nvPr/>
        </p:nvSpPr>
        <p:spPr>
          <a:xfrm>
            <a:off x="6977840" y="1232550"/>
            <a:ext cx="692960" cy="896013"/>
          </a:xfrm>
          <a:custGeom>
            <a:avLst/>
            <a:gdLst>
              <a:gd name="T0" fmla="*/ 1677 w 8594"/>
              <a:gd name="T1" fmla="*/ 8870 h 11113"/>
              <a:gd name="T2" fmla="*/ 608 w 8594"/>
              <a:gd name="T3" fmla="*/ 10388 h 11113"/>
              <a:gd name="T4" fmla="*/ 4265 w 8594"/>
              <a:gd name="T5" fmla="*/ 6460 h 11113"/>
              <a:gd name="T6" fmla="*/ 2030 w 8594"/>
              <a:gd name="T7" fmla="*/ 4940 h 11113"/>
              <a:gd name="T8" fmla="*/ 1378 w 8594"/>
              <a:gd name="T9" fmla="*/ 8764 h 11113"/>
              <a:gd name="T10" fmla="*/ 2030 w 8594"/>
              <a:gd name="T11" fmla="*/ 4940 h 11113"/>
              <a:gd name="T12" fmla="*/ 3458 w 8594"/>
              <a:gd name="T13" fmla="*/ 3387 h 11113"/>
              <a:gd name="T14" fmla="*/ 3028 w 8594"/>
              <a:gd name="T15" fmla="*/ 7310 h 11113"/>
              <a:gd name="T16" fmla="*/ 3458 w 8594"/>
              <a:gd name="T17" fmla="*/ 3387 h 11113"/>
              <a:gd name="T18" fmla="*/ 4576 w 8594"/>
              <a:gd name="T19" fmla="*/ 2394 h 11113"/>
              <a:gd name="T20" fmla="*/ 4515 w 8594"/>
              <a:gd name="T21" fmla="*/ 6102 h 11113"/>
              <a:gd name="T22" fmla="*/ 4576 w 8594"/>
              <a:gd name="T23" fmla="*/ 2394 h 11113"/>
              <a:gd name="T24" fmla="*/ 4942 w 8594"/>
              <a:gd name="T25" fmla="*/ 6370 h 11113"/>
              <a:gd name="T26" fmla="*/ 8310 w 8594"/>
              <a:gd name="T27" fmla="*/ 4449 h 11113"/>
              <a:gd name="T28" fmla="*/ 4942 w 8594"/>
              <a:gd name="T29" fmla="*/ 6370 h 11113"/>
              <a:gd name="T30" fmla="*/ 6925 w 8594"/>
              <a:gd name="T31" fmla="*/ 6508 h 11113"/>
              <a:gd name="T32" fmla="*/ 3450 w 8594"/>
              <a:gd name="T33" fmla="*/ 8002 h 11113"/>
              <a:gd name="T34" fmla="*/ 6925 w 8594"/>
              <a:gd name="T35" fmla="*/ 6508 h 11113"/>
              <a:gd name="T36" fmla="*/ 1940 w 8594"/>
              <a:gd name="T37" fmla="*/ 9245 h 11113"/>
              <a:gd name="T38" fmla="*/ 5735 w 8594"/>
              <a:gd name="T39" fmla="*/ 8618 h 11113"/>
              <a:gd name="T40" fmla="*/ 1940 w 8594"/>
              <a:gd name="T41" fmla="*/ 9245 h 11113"/>
              <a:gd name="T42" fmla="*/ 5271 w 8594"/>
              <a:gd name="T43" fmla="*/ 3217 h 11113"/>
              <a:gd name="T44" fmla="*/ 6505 w 8594"/>
              <a:gd name="T45" fmla="*/ 1181 h 11113"/>
              <a:gd name="T46" fmla="*/ 5271 w 8594"/>
              <a:gd name="T47" fmla="*/ 3217 h 11113"/>
              <a:gd name="T48" fmla="*/ 7450 w 8594"/>
              <a:gd name="T49" fmla="*/ 4568 h 11113"/>
              <a:gd name="T50" fmla="*/ 7474 w 8594"/>
              <a:gd name="T51" fmla="*/ 4396 h 11113"/>
              <a:gd name="T52" fmla="*/ 7344 w 8594"/>
              <a:gd name="T53" fmla="*/ 420 h 11113"/>
              <a:gd name="T54" fmla="*/ 5858 w 8594"/>
              <a:gd name="T55" fmla="*/ 3822 h 11113"/>
              <a:gd name="T56" fmla="*/ 7344 w 8594"/>
              <a:gd name="T57" fmla="*/ 420 h 11113"/>
              <a:gd name="T58" fmla="*/ 6118 w 8594"/>
              <a:gd name="T59" fmla="*/ 4250 h 11113"/>
              <a:gd name="T60" fmla="*/ 7530 w 8594"/>
              <a:gd name="T61" fmla="*/ 2291 h 11113"/>
              <a:gd name="T62" fmla="*/ 8307 w 8594"/>
              <a:gd name="T63" fmla="*/ 0 h 11113"/>
              <a:gd name="T64" fmla="*/ 6625 w 8594"/>
              <a:gd name="T65" fmla="*/ 4587 h 11113"/>
              <a:gd name="T66" fmla="*/ 8594 w 8594"/>
              <a:gd name="T67" fmla="*/ 1099 h 11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594" h="11113">
                <a:moveTo>
                  <a:pt x="4265" y="6460"/>
                </a:moveTo>
                <a:cubicBezTo>
                  <a:pt x="4265" y="6460"/>
                  <a:pt x="3204" y="7551"/>
                  <a:pt x="1677" y="8870"/>
                </a:cubicBezTo>
                <a:cubicBezTo>
                  <a:pt x="1009" y="9449"/>
                  <a:pt x="37" y="10577"/>
                  <a:pt x="19" y="10845"/>
                </a:cubicBezTo>
                <a:cubicBezTo>
                  <a:pt x="0" y="11113"/>
                  <a:pt x="403" y="10667"/>
                  <a:pt x="608" y="10388"/>
                </a:cubicBezTo>
                <a:cubicBezTo>
                  <a:pt x="812" y="10112"/>
                  <a:pt x="1863" y="8945"/>
                  <a:pt x="2216" y="8647"/>
                </a:cubicBezTo>
                <a:cubicBezTo>
                  <a:pt x="2771" y="8178"/>
                  <a:pt x="3615" y="7259"/>
                  <a:pt x="4265" y="6460"/>
                </a:cubicBezTo>
                <a:close/>
                <a:moveTo>
                  <a:pt x="4265" y="6460"/>
                </a:moveTo>
                <a:close/>
                <a:moveTo>
                  <a:pt x="2030" y="4940"/>
                </a:moveTo>
                <a:cubicBezTo>
                  <a:pt x="2030" y="4940"/>
                  <a:pt x="762" y="6261"/>
                  <a:pt x="833" y="7379"/>
                </a:cubicBezTo>
                <a:cubicBezTo>
                  <a:pt x="905" y="8496"/>
                  <a:pt x="1181" y="8889"/>
                  <a:pt x="1378" y="8764"/>
                </a:cubicBezTo>
                <a:cubicBezTo>
                  <a:pt x="1574" y="8639"/>
                  <a:pt x="2360" y="8013"/>
                  <a:pt x="2243" y="7442"/>
                </a:cubicBezTo>
                <a:cubicBezTo>
                  <a:pt x="2129" y="6869"/>
                  <a:pt x="1797" y="5396"/>
                  <a:pt x="2030" y="4940"/>
                </a:cubicBezTo>
                <a:close/>
                <a:moveTo>
                  <a:pt x="2030" y="4940"/>
                </a:moveTo>
                <a:close/>
                <a:moveTo>
                  <a:pt x="3458" y="3387"/>
                </a:moveTo>
                <a:cubicBezTo>
                  <a:pt x="3458" y="3387"/>
                  <a:pt x="2325" y="4252"/>
                  <a:pt x="2431" y="5773"/>
                </a:cubicBezTo>
                <a:cubicBezTo>
                  <a:pt x="2537" y="7294"/>
                  <a:pt x="3028" y="7310"/>
                  <a:pt x="3028" y="7310"/>
                </a:cubicBezTo>
                <a:cubicBezTo>
                  <a:pt x="3028" y="7310"/>
                  <a:pt x="3841" y="6649"/>
                  <a:pt x="3769" y="5988"/>
                </a:cubicBezTo>
                <a:cubicBezTo>
                  <a:pt x="3697" y="5327"/>
                  <a:pt x="3281" y="3913"/>
                  <a:pt x="3458" y="3387"/>
                </a:cubicBezTo>
                <a:close/>
                <a:moveTo>
                  <a:pt x="3458" y="3387"/>
                </a:moveTo>
                <a:close/>
                <a:moveTo>
                  <a:pt x="4576" y="2394"/>
                </a:moveTo>
                <a:cubicBezTo>
                  <a:pt x="4576" y="2394"/>
                  <a:pt x="3790" y="3342"/>
                  <a:pt x="3777" y="4486"/>
                </a:cubicBezTo>
                <a:cubicBezTo>
                  <a:pt x="3763" y="5630"/>
                  <a:pt x="4406" y="6049"/>
                  <a:pt x="4515" y="6102"/>
                </a:cubicBezTo>
                <a:cubicBezTo>
                  <a:pt x="4623" y="6155"/>
                  <a:pt x="5229" y="5664"/>
                  <a:pt x="5149" y="4754"/>
                </a:cubicBezTo>
                <a:cubicBezTo>
                  <a:pt x="5069" y="3843"/>
                  <a:pt x="4576" y="3145"/>
                  <a:pt x="4576" y="2394"/>
                </a:cubicBezTo>
                <a:close/>
                <a:moveTo>
                  <a:pt x="4576" y="2394"/>
                </a:moveTo>
                <a:close/>
                <a:moveTo>
                  <a:pt x="4942" y="6370"/>
                </a:moveTo>
                <a:cubicBezTo>
                  <a:pt x="4942" y="6370"/>
                  <a:pt x="4976" y="5433"/>
                  <a:pt x="6041" y="5056"/>
                </a:cubicBezTo>
                <a:cubicBezTo>
                  <a:pt x="7105" y="4680"/>
                  <a:pt x="7264" y="5155"/>
                  <a:pt x="8310" y="4449"/>
                </a:cubicBezTo>
                <a:cubicBezTo>
                  <a:pt x="8310" y="4449"/>
                  <a:pt x="7853" y="5938"/>
                  <a:pt x="6373" y="6370"/>
                </a:cubicBezTo>
                <a:cubicBezTo>
                  <a:pt x="5298" y="6683"/>
                  <a:pt x="4942" y="6370"/>
                  <a:pt x="4942" y="6370"/>
                </a:cubicBezTo>
                <a:close/>
                <a:moveTo>
                  <a:pt x="4942" y="6370"/>
                </a:moveTo>
                <a:close/>
                <a:moveTo>
                  <a:pt x="6925" y="6508"/>
                </a:moveTo>
                <a:cubicBezTo>
                  <a:pt x="6925" y="6508"/>
                  <a:pt x="6041" y="6933"/>
                  <a:pt x="5290" y="6922"/>
                </a:cubicBezTo>
                <a:cubicBezTo>
                  <a:pt x="4539" y="6914"/>
                  <a:pt x="3862" y="7145"/>
                  <a:pt x="3450" y="8002"/>
                </a:cubicBezTo>
                <a:cubicBezTo>
                  <a:pt x="3450" y="8002"/>
                  <a:pt x="3556" y="8539"/>
                  <a:pt x="4576" y="8278"/>
                </a:cubicBezTo>
                <a:cubicBezTo>
                  <a:pt x="5595" y="8018"/>
                  <a:pt x="6513" y="7299"/>
                  <a:pt x="6925" y="6508"/>
                </a:cubicBezTo>
                <a:close/>
                <a:moveTo>
                  <a:pt x="6925" y="6508"/>
                </a:moveTo>
                <a:close/>
                <a:moveTo>
                  <a:pt x="1940" y="9245"/>
                </a:moveTo>
                <a:cubicBezTo>
                  <a:pt x="1940" y="9245"/>
                  <a:pt x="2431" y="8350"/>
                  <a:pt x="3379" y="8440"/>
                </a:cubicBezTo>
                <a:cubicBezTo>
                  <a:pt x="4326" y="8531"/>
                  <a:pt x="4746" y="8799"/>
                  <a:pt x="5735" y="8618"/>
                </a:cubicBezTo>
                <a:cubicBezTo>
                  <a:pt x="5735" y="8618"/>
                  <a:pt x="4377" y="9879"/>
                  <a:pt x="3323" y="9797"/>
                </a:cubicBezTo>
                <a:cubicBezTo>
                  <a:pt x="2269" y="9720"/>
                  <a:pt x="1940" y="9245"/>
                  <a:pt x="1940" y="9245"/>
                </a:cubicBezTo>
                <a:close/>
                <a:moveTo>
                  <a:pt x="1940" y="9245"/>
                </a:moveTo>
                <a:close/>
                <a:moveTo>
                  <a:pt x="5271" y="3217"/>
                </a:moveTo>
                <a:cubicBezTo>
                  <a:pt x="5271" y="3217"/>
                  <a:pt x="5173" y="3334"/>
                  <a:pt x="5237" y="3387"/>
                </a:cubicBezTo>
                <a:cubicBezTo>
                  <a:pt x="5300" y="3440"/>
                  <a:pt x="6200" y="2209"/>
                  <a:pt x="6505" y="1181"/>
                </a:cubicBezTo>
                <a:cubicBezTo>
                  <a:pt x="6505" y="1181"/>
                  <a:pt x="5728" y="2628"/>
                  <a:pt x="5271" y="3217"/>
                </a:cubicBezTo>
                <a:close/>
                <a:moveTo>
                  <a:pt x="5271" y="3217"/>
                </a:moveTo>
                <a:close/>
                <a:moveTo>
                  <a:pt x="7474" y="4396"/>
                </a:moveTo>
                <a:cubicBezTo>
                  <a:pt x="7474" y="4396"/>
                  <a:pt x="7384" y="4518"/>
                  <a:pt x="7450" y="4568"/>
                </a:cubicBezTo>
                <a:cubicBezTo>
                  <a:pt x="7516" y="4619"/>
                  <a:pt x="8339" y="3331"/>
                  <a:pt x="8578" y="2286"/>
                </a:cubicBezTo>
                <a:cubicBezTo>
                  <a:pt x="8578" y="2286"/>
                  <a:pt x="7893" y="3777"/>
                  <a:pt x="7474" y="4396"/>
                </a:cubicBezTo>
                <a:close/>
                <a:moveTo>
                  <a:pt x="7474" y="4396"/>
                </a:moveTo>
                <a:close/>
                <a:moveTo>
                  <a:pt x="7344" y="420"/>
                </a:moveTo>
                <a:cubicBezTo>
                  <a:pt x="7344" y="420"/>
                  <a:pt x="6834" y="2089"/>
                  <a:pt x="5619" y="3769"/>
                </a:cubicBezTo>
                <a:cubicBezTo>
                  <a:pt x="5619" y="3769"/>
                  <a:pt x="5491" y="4162"/>
                  <a:pt x="5858" y="3822"/>
                </a:cubicBezTo>
                <a:cubicBezTo>
                  <a:pt x="6226" y="3485"/>
                  <a:pt x="7272" y="1197"/>
                  <a:pt x="7344" y="420"/>
                </a:cubicBezTo>
                <a:close/>
                <a:moveTo>
                  <a:pt x="7344" y="420"/>
                </a:moveTo>
                <a:close/>
                <a:moveTo>
                  <a:pt x="8307" y="0"/>
                </a:moveTo>
                <a:cubicBezTo>
                  <a:pt x="8307" y="0"/>
                  <a:pt x="7718" y="2004"/>
                  <a:pt x="6118" y="4250"/>
                </a:cubicBezTo>
                <a:cubicBezTo>
                  <a:pt x="6118" y="4250"/>
                  <a:pt x="5929" y="4483"/>
                  <a:pt x="6046" y="4581"/>
                </a:cubicBezTo>
                <a:cubicBezTo>
                  <a:pt x="6163" y="4680"/>
                  <a:pt x="7243" y="3026"/>
                  <a:pt x="7530" y="2291"/>
                </a:cubicBezTo>
                <a:cubicBezTo>
                  <a:pt x="7816" y="1556"/>
                  <a:pt x="8254" y="367"/>
                  <a:pt x="8307" y="0"/>
                </a:cubicBezTo>
                <a:close/>
                <a:moveTo>
                  <a:pt x="8307" y="0"/>
                </a:moveTo>
                <a:close/>
                <a:moveTo>
                  <a:pt x="8594" y="1099"/>
                </a:moveTo>
                <a:cubicBezTo>
                  <a:pt x="8594" y="1099"/>
                  <a:pt x="7363" y="3822"/>
                  <a:pt x="6625" y="4587"/>
                </a:cubicBezTo>
                <a:cubicBezTo>
                  <a:pt x="6625" y="4587"/>
                  <a:pt x="6558" y="4876"/>
                  <a:pt x="6871" y="4664"/>
                </a:cubicBezTo>
                <a:cubicBezTo>
                  <a:pt x="7185" y="4451"/>
                  <a:pt x="8220" y="2145"/>
                  <a:pt x="8594" y="1099"/>
                </a:cubicBezTo>
                <a:close/>
                <a:moveTo>
                  <a:pt x="8594" y="1099"/>
                </a:move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221400" y="3866921"/>
            <a:ext cx="54660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dirty="0">
                <a:effectLst>
                  <a:outerShdw blurRad="50800" dist="38100" algn="l" rotWithShape="0">
                    <a:prstClr val="black">
                      <a:alpha val="11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基于多模态融合的果蔬表型感</a:t>
            </a:r>
            <a:endParaRPr lang="zh-CN" altLang="en-US" sz="3200" dirty="0">
              <a:effectLst>
                <a:outerShdw blurRad="50800" dist="38100" algn="l" rotWithShape="0">
                  <a:prstClr val="black">
                    <a:alpha val="11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dirty="0">
                <a:effectLst>
                  <a:outerShdw blurRad="50800" dist="38100" algn="l" rotWithShape="0">
                    <a:prstClr val="black">
                      <a:alpha val="11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知与病害智能诊断全流程平台</a:t>
            </a:r>
            <a:endParaRPr lang="zh-CN" altLang="en-US" sz="3200" dirty="0">
              <a:effectLst>
                <a:outerShdw blurRad="50800" dist="38100" algn="l" rotWithShape="0">
                  <a:prstClr val="black">
                    <a:alpha val="11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3688080" y="1677035"/>
            <a:ext cx="1563370" cy="14452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全</a:t>
            </a:r>
            <a:endParaRPr lang="zh-CN" altLang="en-US" sz="88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1167765" y="3540760"/>
            <a:ext cx="5519420" cy="80010"/>
          </a:xfrm>
          <a:prstGeom prst="roundRect">
            <a:avLst>
              <a:gd name="adj" fmla="val 0"/>
            </a:avLst>
          </a:prstGeom>
          <a:solidFill>
            <a:srgbClr val="079B5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58" name="branch_376308"/>
          <p:cNvSpPr/>
          <p:nvPr/>
        </p:nvSpPr>
        <p:spPr>
          <a:xfrm>
            <a:off x="144881" y="221651"/>
            <a:ext cx="322296" cy="609685"/>
          </a:xfrm>
          <a:custGeom>
            <a:avLst/>
            <a:gdLst>
              <a:gd name="connsiteX0" fmla="*/ 65196 w 320742"/>
              <a:gd name="connsiteY0" fmla="*/ 220006 h 606744"/>
              <a:gd name="connsiteX1" fmla="*/ 54959 w 320742"/>
              <a:gd name="connsiteY1" fmla="*/ 221694 h 606744"/>
              <a:gd name="connsiteX2" fmla="*/ 35465 w 320742"/>
              <a:gd name="connsiteY2" fmla="*/ 261580 h 606744"/>
              <a:gd name="connsiteX3" fmla="*/ 75433 w 320742"/>
              <a:gd name="connsiteY3" fmla="*/ 281124 h 606744"/>
              <a:gd name="connsiteX4" fmla="*/ 94927 w 320742"/>
              <a:gd name="connsiteY4" fmla="*/ 241149 h 606744"/>
              <a:gd name="connsiteX5" fmla="*/ 65196 w 320742"/>
              <a:gd name="connsiteY5" fmla="*/ 220006 h 606744"/>
              <a:gd name="connsiteX6" fmla="*/ 268757 w 320742"/>
              <a:gd name="connsiteY6" fmla="*/ 219975 h 606744"/>
              <a:gd name="connsiteX7" fmla="*/ 258520 w 320742"/>
              <a:gd name="connsiteY7" fmla="*/ 221663 h 606744"/>
              <a:gd name="connsiteX8" fmla="*/ 239026 w 320742"/>
              <a:gd name="connsiteY8" fmla="*/ 261567 h 606744"/>
              <a:gd name="connsiteX9" fmla="*/ 279083 w 320742"/>
              <a:gd name="connsiteY9" fmla="*/ 281118 h 606744"/>
              <a:gd name="connsiteX10" fmla="*/ 298578 w 320742"/>
              <a:gd name="connsiteY10" fmla="*/ 241126 h 606744"/>
              <a:gd name="connsiteX11" fmla="*/ 268757 w 320742"/>
              <a:gd name="connsiteY11" fmla="*/ 219975 h 606744"/>
              <a:gd name="connsiteX12" fmla="*/ 48283 w 320742"/>
              <a:gd name="connsiteY12" fmla="*/ 202417 h 606744"/>
              <a:gd name="connsiteX13" fmla="*/ 114332 w 320742"/>
              <a:gd name="connsiteY13" fmla="*/ 234486 h 606744"/>
              <a:gd name="connsiteX14" fmla="*/ 82109 w 320742"/>
              <a:gd name="connsiteY14" fmla="*/ 300400 h 606744"/>
              <a:gd name="connsiteX15" fmla="*/ 65196 w 320742"/>
              <a:gd name="connsiteY15" fmla="*/ 303243 h 606744"/>
              <a:gd name="connsiteX16" fmla="*/ 42408 w 320742"/>
              <a:gd name="connsiteY16" fmla="*/ 298002 h 606744"/>
              <a:gd name="connsiteX17" fmla="*/ 16060 w 320742"/>
              <a:gd name="connsiteY17" fmla="*/ 268243 h 606744"/>
              <a:gd name="connsiteX18" fmla="*/ 48283 w 320742"/>
              <a:gd name="connsiteY18" fmla="*/ 202417 h 606744"/>
              <a:gd name="connsiteX19" fmla="*/ 65177 w 320742"/>
              <a:gd name="connsiteY19" fmla="*/ 97954 h 606744"/>
              <a:gd name="connsiteX20" fmla="*/ 54940 w 320742"/>
              <a:gd name="connsiteY20" fmla="*/ 99643 h 606744"/>
              <a:gd name="connsiteX21" fmla="*/ 35446 w 320742"/>
              <a:gd name="connsiteY21" fmla="*/ 139635 h 606744"/>
              <a:gd name="connsiteX22" fmla="*/ 51380 w 320742"/>
              <a:gd name="connsiteY22" fmla="*/ 157676 h 606744"/>
              <a:gd name="connsiteX23" fmla="*/ 75414 w 320742"/>
              <a:gd name="connsiteY23" fmla="*/ 159098 h 606744"/>
              <a:gd name="connsiteX24" fmla="*/ 94908 w 320742"/>
              <a:gd name="connsiteY24" fmla="*/ 119194 h 606744"/>
              <a:gd name="connsiteX25" fmla="*/ 78975 w 320742"/>
              <a:gd name="connsiteY25" fmla="*/ 101153 h 606744"/>
              <a:gd name="connsiteX26" fmla="*/ 65177 w 320742"/>
              <a:gd name="connsiteY26" fmla="*/ 97954 h 606744"/>
              <a:gd name="connsiteX27" fmla="*/ 282207 w 320742"/>
              <a:gd name="connsiteY27" fmla="*/ 79323 h 606744"/>
              <a:gd name="connsiteX28" fmla="*/ 289505 w 320742"/>
              <a:gd name="connsiteY28" fmla="*/ 91851 h 606744"/>
              <a:gd name="connsiteX29" fmla="*/ 276956 w 320742"/>
              <a:gd name="connsiteY29" fmla="*/ 99048 h 606744"/>
              <a:gd name="connsiteX30" fmla="*/ 258534 w 320742"/>
              <a:gd name="connsiteY30" fmla="*/ 99669 h 606744"/>
              <a:gd name="connsiteX31" fmla="*/ 239043 w 320742"/>
              <a:gd name="connsiteY31" fmla="*/ 139653 h 606744"/>
              <a:gd name="connsiteX32" fmla="*/ 279092 w 320742"/>
              <a:gd name="connsiteY32" fmla="*/ 159111 h 606744"/>
              <a:gd name="connsiteX33" fmla="*/ 298583 w 320742"/>
              <a:gd name="connsiteY33" fmla="*/ 119217 h 606744"/>
              <a:gd name="connsiteX34" fmla="*/ 295112 w 320742"/>
              <a:gd name="connsiteY34" fmla="*/ 112109 h 606744"/>
              <a:gd name="connsiteX35" fmla="*/ 297960 w 320742"/>
              <a:gd name="connsiteY35" fmla="*/ 97892 h 606744"/>
              <a:gd name="connsiteX36" fmla="*/ 312111 w 320742"/>
              <a:gd name="connsiteY36" fmla="*/ 100825 h 606744"/>
              <a:gd name="connsiteX37" fmla="*/ 317896 w 320742"/>
              <a:gd name="connsiteY37" fmla="*/ 112553 h 606744"/>
              <a:gd name="connsiteX38" fmla="*/ 285678 w 320742"/>
              <a:gd name="connsiteY38" fmla="*/ 178392 h 606744"/>
              <a:gd name="connsiteX39" fmla="*/ 268857 w 320742"/>
              <a:gd name="connsiteY39" fmla="*/ 181235 h 606744"/>
              <a:gd name="connsiteX40" fmla="*/ 219730 w 320742"/>
              <a:gd name="connsiteY40" fmla="*/ 146316 h 606744"/>
              <a:gd name="connsiteX41" fmla="*/ 251859 w 320742"/>
              <a:gd name="connsiteY41" fmla="*/ 80389 h 606744"/>
              <a:gd name="connsiteX42" fmla="*/ 282207 w 320742"/>
              <a:gd name="connsiteY42" fmla="*/ 79323 h 606744"/>
              <a:gd name="connsiteX43" fmla="*/ 166211 w 320742"/>
              <a:gd name="connsiteY43" fmla="*/ 20458 h 606744"/>
              <a:gd name="connsiteX44" fmla="*/ 155974 w 320742"/>
              <a:gd name="connsiteY44" fmla="*/ 22147 h 606744"/>
              <a:gd name="connsiteX45" fmla="*/ 136479 w 320742"/>
              <a:gd name="connsiteY45" fmla="*/ 62139 h 606744"/>
              <a:gd name="connsiteX46" fmla="*/ 176447 w 320742"/>
              <a:gd name="connsiteY46" fmla="*/ 81602 h 606744"/>
              <a:gd name="connsiteX47" fmla="*/ 194518 w 320742"/>
              <a:gd name="connsiteY47" fmla="*/ 65694 h 606744"/>
              <a:gd name="connsiteX48" fmla="*/ 196031 w 320742"/>
              <a:gd name="connsiteY48" fmla="*/ 41698 h 606744"/>
              <a:gd name="connsiteX49" fmla="*/ 166211 w 320742"/>
              <a:gd name="connsiteY49" fmla="*/ 20458 h 606744"/>
              <a:gd name="connsiteX50" fmla="*/ 149297 w 320742"/>
              <a:gd name="connsiteY50" fmla="*/ 2861 h 606744"/>
              <a:gd name="connsiteX51" fmla="*/ 188999 w 320742"/>
              <a:gd name="connsiteY51" fmla="*/ 5261 h 606744"/>
              <a:gd name="connsiteX52" fmla="*/ 215348 w 320742"/>
              <a:gd name="connsiteY52" fmla="*/ 35033 h 606744"/>
              <a:gd name="connsiteX53" fmla="*/ 212944 w 320742"/>
              <a:gd name="connsiteY53" fmla="*/ 74670 h 606744"/>
              <a:gd name="connsiteX54" fmla="*/ 183124 w 320742"/>
              <a:gd name="connsiteY54" fmla="*/ 100887 h 606744"/>
              <a:gd name="connsiteX55" fmla="*/ 176447 w 320742"/>
              <a:gd name="connsiteY55" fmla="*/ 102753 h 606744"/>
              <a:gd name="connsiteX56" fmla="*/ 176447 w 320742"/>
              <a:gd name="connsiteY56" fmla="*/ 206911 h 606744"/>
              <a:gd name="connsiteX57" fmla="*/ 211698 w 320742"/>
              <a:gd name="connsiteY57" fmla="*/ 171718 h 606744"/>
              <a:gd name="connsiteX58" fmla="*/ 226119 w 320742"/>
              <a:gd name="connsiteY58" fmla="*/ 171718 h 606744"/>
              <a:gd name="connsiteX59" fmla="*/ 226119 w 320742"/>
              <a:gd name="connsiteY59" fmla="*/ 186115 h 606744"/>
              <a:gd name="connsiteX60" fmla="*/ 176447 w 320742"/>
              <a:gd name="connsiteY60" fmla="*/ 235794 h 606744"/>
              <a:gd name="connsiteX61" fmla="*/ 176447 w 320742"/>
              <a:gd name="connsiteY61" fmla="*/ 328842 h 606744"/>
              <a:gd name="connsiteX62" fmla="*/ 225406 w 320742"/>
              <a:gd name="connsiteY62" fmla="*/ 279963 h 606744"/>
              <a:gd name="connsiteX63" fmla="*/ 219709 w 320742"/>
              <a:gd name="connsiteY63" fmla="*/ 268232 h 606744"/>
              <a:gd name="connsiteX64" fmla="*/ 251844 w 320742"/>
              <a:gd name="connsiteY64" fmla="*/ 202378 h 606744"/>
              <a:gd name="connsiteX65" fmla="*/ 317894 w 320742"/>
              <a:gd name="connsiteY65" fmla="*/ 234461 h 606744"/>
              <a:gd name="connsiteX66" fmla="*/ 285670 w 320742"/>
              <a:gd name="connsiteY66" fmla="*/ 300404 h 606744"/>
              <a:gd name="connsiteX67" fmla="*/ 268846 w 320742"/>
              <a:gd name="connsiteY67" fmla="*/ 303247 h 606744"/>
              <a:gd name="connsiteX68" fmla="*/ 239916 w 320742"/>
              <a:gd name="connsiteY68" fmla="*/ 294360 h 606744"/>
              <a:gd name="connsiteX69" fmla="*/ 176447 w 320742"/>
              <a:gd name="connsiteY69" fmla="*/ 357726 h 606744"/>
              <a:gd name="connsiteX70" fmla="*/ 176447 w 320742"/>
              <a:gd name="connsiteY70" fmla="*/ 596524 h 606744"/>
              <a:gd name="connsiteX71" fmla="*/ 166211 w 320742"/>
              <a:gd name="connsiteY71" fmla="*/ 606744 h 606744"/>
              <a:gd name="connsiteX72" fmla="*/ 155974 w 320742"/>
              <a:gd name="connsiteY72" fmla="*/ 596524 h 606744"/>
              <a:gd name="connsiteX73" fmla="*/ 155974 w 320742"/>
              <a:gd name="connsiteY73" fmla="*/ 540090 h 606744"/>
              <a:gd name="connsiteX74" fmla="*/ 45950 w 320742"/>
              <a:gd name="connsiteY74" fmla="*/ 489878 h 606744"/>
              <a:gd name="connsiteX75" fmla="*/ 17 w 320742"/>
              <a:gd name="connsiteY75" fmla="*/ 374967 h 606744"/>
              <a:gd name="connsiteX76" fmla="*/ 3133 w 320742"/>
              <a:gd name="connsiteY76" fmla="*/ 367679 h 606744"/>
              <a:gd name="connsiteX77" fmla="*/ 10521 w 320742"/>
              <a:gd name="connsiteY77" fmla="*/ 364836 h 606744"/>
              <a:gd name="connsiteX78" fmla="*/ 72921 w 320742"/>
              <a:gd name="connsiteY78" fmla="*/ 379233 h 606744"/>
              <a:gd name="connsiteX79" fmla="*/ 77995 w 320742"/>
              <a:gd name="connsiteY79" fmla="*/ 392830 h 606744"/>
              <a:gd name="connsiteX80" fmla="*/ 64376 w 320742"/>
              <a:gd name="connsiteY80" fmla="*/ 397807 h 606744"/>
              <a:gd name="connsiteX81" fmla="*/ 20758 w 320742"/>
              <a:gd name="connsiteY81" fmla="*/ 385987 h 606744"/>
              <a:gd name="connsiteX82" fmla="*/ 60726 w 320742"/>
              <a:gd name="connsiteY82" fmla="*/ 475658 h 606744"/>
              <a:gd name="connsiteX83" fmla="*/ 148941 w 320742"/>
              <a:gd name="connsiteY83" fmla="*/ 519117 h 606744"/>
              <a:gd name="connsiteX84" fmla="*/ 90992 w 320742"/>
              <a:gd name="connsiteY84" fmla="*/ 413537 h 606744"/>
              <a:gd name="connsiteX85" fmla="*/ 88944 w 320742"/>
              <a:gd name="connsiteY85" fmla="*/ 399318 h 606744"/>
              <a:gd name="connsiteX86" fmla="*/ 103187 w 320742"/>
              <a:gd name="connsiteY86" fmla="*/ 397185 h 606744"/>
              <a:gd name="connsiteX87" fmla="*/ 155974 w 320742"/>
              <a:gd name="connsiteY87" fmla="*/ 463483 h 606744"/>
              <a:gd name="connsiteX88" fmla="*/ 155974 w 320742"/>
              <a:gd name="connsiteY88" fmla="*/ 357726 h 606744"/>
              <a:gd name="connsiteX89" fmla="*/ 107193 w 320742"/>
              <a:gd name="connsiteY89" fmla="*/ 308935 h 606744"/>
              <a:gd name="connsiteX90" fmla="*/ 107193 w 320742"/>
              <a:gd name="connsiteY90" fmla="*/ 294538 h 606744"/>
              <a:gd name="connsiteX91" fmla="*/ 121613 w 320742"/>
              <a:gd name="connsiteY91" fmla="*/ 294538 h 606744"/>
              <a:gd name="connsiteX92" fmla="*/ 155974 w 320742"/>
              <a:gd name="connsiteY92" fmla="*/ 328842 h 606744"/>
              <a:gd name="connsiteX93" fmla="*/ 155974 w 320742"/>
              <a:gd name="connsiteY93" fmla="*/ 235794 h 606744"/>
              <a:gd name="connsiteX94" fmla="*/ 93217 w 320742"/>
              <a:gd name="connsiteY94" fmla="*/ 173051 h 606744"/>
              <a:gd name="connsiteX95" fmla="*/ 82090 w 320742"/>
              <a:gd name="connsiteY95" fmla="*/ 178472 h 606744"/>
              <a:gd name="connsiteX96" fmla="*/ 65177 w 320742"/>
              <a:gd name="connsiteY96" fmla="*/ 181316 h 606744"/>
              <a:gd name="connsiteX97" fmla="*/ 42389 w 320742"/>
              <a:gd name="connsiteY97" fmla="*/ 175983 h 606744"/>
              <a:gd name="connsiteX98" fmla="*/ 16040 w 320742"/>
              <a:gd name="connsiteY98" fmla="*/ 146300 h 606744"/>
              <a:gd name="connsiteX99" fmla="*/ 18533 w 320742"/>
              <a:gd name="connsiteY99" fmla="*/ 106663 h 606744"/>
              <a:gd name="connsiteX100" fmla="*/ 48264 w 320742"/>
              <a:gd name="connsiteY100" fmla="*/ 80357 h 606744"/>
              <a:gd name="connsiteX101" fmla="*/ 87965 w 320742"/>
              <a:gd name="connsiteY101" fmla="*/ 82757 h 606744"/>
              <a:gd name="connsiteX102" fmla="*/ 114314 w 320742"/>
              <a:gd name="connsiteY102" fmla="*/ 112529 h 606744"/>
              <a:gd name="connsiteX103" fmla="*/ 111822 w 320742"/>
              <a:gd name="connsiteY103" fmla="*/ 152166 h 606744"/>
              <a:gd name="connsiteX104" fmla="*/ 107905 w 320742"/>
              <a:gd name="connsiteY104" fmla="*/ 158831 h 606744"/>
              <a:gd name="connsiteX105" fmla="*/ 155974 w 320742"/>
              <a:gd name="connsiteY105" fmla="*/ 206911 h 606744"/>
              <a:gd name="connsiteX106" fmla="*/ 155974 w 320742"/>
              <a:gd name="connsiteY106" fmla="*/ 102753 h 606744"/>
              <a:gd name="connsiteX107" fmla="*/ 117163 w 320742"/>
              <a:gd name="connsiteY107" fmla="*/ 68804 h 606744"/>
              <a:gd name="connsiteX108" fmla="*/ 149297 w 320742"/>
              <a:gd name="connsiteY108" fmla="*/ 2861 h 60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20742" h="606744">
                <a:moveTo>
                  <a:pt x="65196" y="220006"/>
                </a:moveTo>
                <a:cubicBezTo>
                  <a:pt x="61813" y="220006"/>
                  <a:pt x="58342" y="220539"/>
                  <a:pt x="54959" y="221694"/>
                </a:cubicBezTo>
                <a:cubicBezTo>
                  <a:pt x="38492" y="227291"/>
                  <a:pt x="29769" y="245235"/>
                  <a:pt x="35465" y="261580"/>
                </a:cubicBezTo>
                <a:cubicBezTo>
                  <a:pt x="41073" y="278014"/>
                  <a:pt x="59054" y="286720"/>
                  <a:pt x="75433" y="281124"/>
                </a:cubicBezTo>
                <a:cubicBezTo>
                  <a:pt x="91900" y="275438"/>
                  <a:pt x="100623" y="257583"/>
                  <a:pt x="94927" y="241149"/>
                </a:cubicBezTo>
                <a:cubicBezTo>
                  <a:pt x="90476" y="228179"/>
                  <a:pt x="78281" y="220006"/>
                  <a:pt x="65196" y="220006"/>
                </a:cubicBezTo>
                <a:close/>
                <a:moveTo>
                  <a:pt x="268757" y="219975"/>
                </a:moveTo>
                <a:cubicBezTo>
                  <a:pt x="265375" y="219975"/>
                  <a:pt x="261903" y="220508"/>
                  <a:pt x="258520" y="221663"/>
                </a:cubicBezTo>
                <a:cubicBezTo>
                  <a:pt x="242141" y="227262"/>
                  <a:pt x="233418" y="245214"/>
                  <a:pt x="239026" y="261567"/>
                </a:cubicBezTo>
                <a:cubicBezTo>
                  <a:pt x="244723" y="278008"/>
                  <a:pt x="262615" y="286717"/>
                  <a:pt x="279083" y="281118"/>
                </a:cubicBezTo>
                <a:cubicBezTo>
                  <a:pt x="295462" y="275431"/>
                  <a:pt x="304186" y="257567"/>
                  <a:pt x="298578" y="241126"/>
                </a:cubicBezTo>
                <a:cubicBezTo>
                  <a:pt x="294038" y="228151"/>
                  <a:pt x="281843" y="219975"/>
                  <a:pt x="268757" y="219975"/>
                </a:cubicBezTo>
                <a:close/>
                <a:moveTo>
                  <a:pt x="48283" y="202417"/>
                </a:moveTo>
                <a:cubicBezTo>
                  <a:pt x="75344" y="193090"/>
                  <a:pt x="104985" y="207481"/>
                  <a:pt x="114332" y="234486"/>
                </a:cubicBezTo>
                <a:cubicBezTo>
                  <a:pt x="123589" y="261580"/>
                  <a:pt x="109169" y="291073"/>
                  <a:pt x="82109" y="300400"/>
                </a:cubicBezTo>
                <a:cubicBezTo>
                  <a:pt x="76590" y="302266"/>
                  <a:pt x="70893" y="303243"/>
                  <a:pt x="65196" y="303243"/>
                </a:cubicBezTo>
                <a:cubicBezTo>
                  <a:pt x="57363" y="303243"/>
                  <a:pt x="49619" y="301466"/>
                  <a:pt x="42408" y="298002"/>
                </a:cubicBezTo>
                <a:cubicBezTo>
                  <a:pt x="29947" y="291872"/>
                  <a:pt x="20600" y="281390"/>
                  <a:pt x="16060" y="268243"/>
                </a:cubicBezTo>
                <a:cubicBezTo>
                  <a:pt x="6803" y="241238"/>
                  <a:pt x="21223" y="211656"/>
                  <a:pt x="48283" y="202417"/>
                </a:cubicBezTo>
                <a:close/>
                <a:moveTo>
                  <a:pt x="65177" y="97954"/>
                </a:moveTo>
                <a:cubicBezTo>
                  <a:pt x="61794" y="97954"/>
                  <a:pt x="58323" y="98487"/>
                  <a:pt x="54940" y="99643"/>
                </a:cubicBezTo>
                <a:cubicBezTo>
                  <a:pt x="38472" y="105330"/>
                  <a:pt x="29749" y="123282"/>
                  <a:pt x="35446" y="139635"/>
                </a:cubicBezTo>
                <a:cubicBezTo>
                  <a:pt x="38116" y="147544"/>
                  <a:pt x="43813" y="153943"/>
                  <a:pt x="51380" y="157676"/>
                </a:cubicBezTo>
                <a:cubicBezTo>
                  <a:pt x="58946" y="161320"/>
                  <a:pt x="67491" y="161853"/>
                  <a:pt x="75414" y="159098"/>
                </a:cubicBezTo>
                <a:cubicBezTo>
                  <a:pt x="91882" y="153499"/>
                  <a:pt x="100606" y="135547"/>
                  <a:pt x="94908" y="119194"/>
                </a:cubicBezTo>
                <a:cubicBezTo>
                  <a:pt x="92238" y="111196"/>
                  <a:pt x="86541" y="104797"/>
                  <a:pt x="78975" y="101153"/>
                </a:cubicBezTo>
                <a:cubicBezTo>
                  <a:pt x="74613" y="99021"/>
                  <a:pt x="69895" y="97954"/>
                  <a:pt x="65177" y="97954"/>
                </a:cubicBezTo>
                <a:close/>
                <a:moveTo>
                  <a:pt x="282207" y="79323"/>
                </a:moveTo>
                <a:cubicBezTo>
                  <a:pt x="287725" y="80833"/>
                  <a:pt x="290929" y="86431"/>
                  <a:pt x="289505" y="91851"/>
                </a:cubicBezTo>
                <a:cubicBezTo>
                  <a:pt x="287992" y="97271"/>
                  <a:pt x="282385" y="100558"/>
                  <a:pt x="276956" y="99048"/>
                </a:cubicBezTo>
                <a:cubicBezTo>
                  <a:pt x="270904" y="97448"/>
                  <a:pt x="264497" y="97626"/>
                  <a:pt x="258534" y="99669"/>
                </a:cubicBezTo>
                <a:cubicBezTo>
                  <a:pt x="242158" y="105356"/>
                  <a:pt x="233436" y="123304"/>
                  <a:pt x="239043" y="139653"/>
                </a:cubicBezTo>
                <a:cubicBezTo>
                  <a:pt x="244739" y="156001"/>
                  <a:pt x="262628" y="164798"/>
                  <a:pt x="279092" y="159111"/>
                </a:cubicBezTo>
                <a:cubicBezTo>
                  <a:pt x="295468" y="153513"/>
                  <a:pt x="304190" y="135565"/>
                  <a:pt x="298583" y="119217"/>
                </a:cubicBezTo>
                <a:cubicBezTo>
                  <a:pt x="297693" y="116640"/>
                  <a:pt x="296536" y="114241"/>
                  <a:pt x="295112" y="112109"/>
                </a:cubicBezTo>
                <a:cubicBezTo>
                  <a:pt x="291997" y="107400"/>
                  <a:pt x="293243" y="101002"/>
                  <a:pt x="297960" y="97892"/>
                </a:cubicBezTo>
                <a:cubicBezTo>
                  <a:pt x="302677" y="94783"/>
                  <a:pt x="308996" y="96115"/>
                  <a:pt x="312111" y="100825"/>
                </a:cubicBezTo>
                <a:cubicBezTo>
                  <a:pt x="314514" y="104467"/>
                  <a:pt x="316472" y="108377"/>
                  <a:pt x="317896" y="112553"/>
                </a:cubicBezTo>
                <a:cubicBezTo>
                  <a:pt x="327241" y="139564"/>
                  <a:pt x="312823" y="169151"/>
                  <a:pt x="285678" y="178392"/>
                </a:cubicBezTo>
                <a:cubicBezTo>
                  <a:pt x="280160" y="180346"/>
                  <a:pt x="274464" y="181235"/>
                  <a:pt x="268857" y="181235"/>
                </a:cubicBezTo>
                <a:cubicBezTo>
                  <a:pt x="247320" y="181235"/>
                  <a:pt x="227117" y="167730"/>
                  <a:pt x="219730" y="146316"/>
                </a:cubicBezTo>
                <a:cubicBezTo>
                  <a:pt x="210385" y="119306"/>
                  <a:pt x="224803" y="89718"/>
                  <a:pt x="251859" y="80389"/>
                </a:cubicBezTo>
                <a:cubicBezTo>
                  <a:pt x="261738" y="77012"/>
                  <a:pt x="272239" y="76657"/>
                  <a:pt x="282207" y="79323"/>
                </a:cubicBezTo>
                <a:close/>
                <a:moveTo>
                  <a:pt x="166211" y="20458"/>
                </a:moveTo>
                <a:cubicBezTo>
                  <a:pt x="162828" y="20458"/>
                  <a:pt x="159356" y="20991"/>
                  <a:pt x="155974" y="22147"/>
                </a:cubicBezTo>
                <a:cubicBezTo>
                  <a:pt x="139595" y="27834"/>
                  <a:pt x="130782" y="45698"/>
                  <a:pt x="136479" y="62139"/>
                </a:cubicBezTo>
                <a:cubicBezTo>
                  <a:pt x="142087" y="78491"/>
                  <a:pt x="160068" y="87289"/>
                  <a:pt x="176447" y="81602"/>
                </a:cubicBezTo>
                <a:cubicBezTo>
                  <a:pt x="184459" y="78847"/>
                  <a:pt x="190868" y="73248"/>
                  <a:pt x="194518" y="65694"/>
                </a:cubicBezTo>
                <a:cubicBezTo>
                  <a:pt x="198256" y="58140"/>
                  <a:pt x="198701" y="49608"/>
                  <a:pt x="196031" y="41698"/>
                </a:cubicBezTo>
                <a:cubicBezTo>
                  <a:pt x="191491" y="28634"/>
                  <a:pt x="179296" y="20458"/>
                  <a:pt x="166211" y="20458"/>
                </a:cubicBezTo>
                <a:close/>
                <a:moveTo>
                  <a:pt x="149297" y="2861"/>
                </a:moveTo>
                <a:cubicBezTo>
                  <a:pt x="162472" y="-1671"/>
                  <a:pt x="176536" y="-782"/>
                  <a:pt x="188999" y="5261"/>
                </a:cubicBezTo>
                <a:cubicBezTo>
                  <a:pt x="201461" y="11393"/>
                  <a:pt x="210808" y="21880"/>
                  <a:pt x="215348" y="35033"/>
                </a:cubicBezTo>
                <a:cubicBezTo>
                  <a:pt x="219887" y="48097"/>
                  <a:pt x="218997" y="62139"/>
                  <a:pt x="212944" y="74670"/>
                </a:cubicBezTo>
                <a:cubicBezTo>
                  <a:pt x="206802" y="87112"/>
                  <a:pt x="196298" y="96443"/>
                  <a:pt x="183124" y="100887"/>
                </a:cubicBezTo>
                <a:cubicBezTo>
                  <a:pt x="180898" y="101687"/>
                  <a:pt x="178673" y="102309"/>
                  <a:pt x="176447" y="102753"/>
                </a:cubicBezTo>
                <a:lnTo>
                  <a:pt x="176447" y="206911"/>
                </a:lnTo>
                <a:lnTo>
                  <a:pt x="211698" y="171718"/>
                </a:lnTo>
                <a:cubicBezTo>
                  <a:pt x="215704" y="167718"/>
                  <a:pt x="222113" y="167718"/>
                  <a:pt x="226119" y="171718"/>
                </a:cubicBezTo>
                <a:cubicBezTo>
                  <a:pt x="230124" y="175717"/>
                  <a:pt x="230124" y="182204"/>
                  <a:pt x="226119" y="186115"/>
                </a:cubicBezTo>
                <a:lnTo>
                  <a:pt x="176447" y="235794"/>
                </a:lnTo>
                <a:lnTo>
                  <a:pt x="176447" y="328842"/>
                </a:lnTo>
                <a:lnTo>
                  <a:pt x="225406" y="279963"/>
                </a:lnTo>
                <a:cubicBezTo>
                  <a:pt x="223092" y="276408"/>
                  <a:pt x="221134" y="272498"/>
                  <a:pt x="219709" y="268232"/>
                </a:cubicBezTo>
                <a:cubicBezTo>
                  <a:pt x="210363" y="241215"/>
                  <a:pt x="224783" y="211621"/>
                  <a:pt x="251844" y="202378"/>
                </a:cubicBezTo>
                <a:cubicBezTo>
                  <a:pt x="278994" y="193047"/>
                  <a:pt x="308548" y="207444"/>
                  <a:pt x="317894" y="234461"/>
                </a:cubicBezTo>
                <a:cubicBezTo>
                  <a:pt x="327241" y="261567"/>
                  <a:pt x="312820" y="291072"/>
                  <a:pt x="285670" y="300404"/>
                </a:cubicBezTo>
                <a:cubicBezTo>
                  <a:pt x="280151" y="302359"/>
                  <a:pt x="274454" y="303247"/>
                  <a:pt x="268846" y="303247"/>
                </a:cubicBezTo>
                <a:cubicBezTo>
                  <a:pt x="258431" y="303247"/>
                  <a:pt x="248373" y="300048"/>
                  <a:pt x="239916" y="294360"/>
                </a:cubicBezTo>
                <a:lnTo>
                  <a:pt x="176447" y="357726"/>
                </a:lnTo>
                <a:lnTo>
                  <a:pt x="176447" y="596524"/>
                </a:lnTo>
                <a:cubicBezTo>
                  <a:pt x="176447" y="602123"/>
                  <a:pt x="171908" y="606744"/>
                  <a:pt x="166211" y="606744"/>
                </a:cubicBezTo>
                <a:cubicBezTo>
                  <a:pt x="160603" y="606744"/>
                  <a:pt x="155974" y="602123"/>
                  <a:pt x="155974" y="596524"/>
                </a:cubicBezTo>
                <a:lnTo>
                  <a:pt x="155974" y="540090"/>
                </a:lnTo>
                <a:cubicBezTo>
                  <a:pt x="114403" y="538224"/>
                  <a:pt x="75503" y="520450"/>
                  <a:pt x="45950" y="489878"/>
                </a:cubicBezTo>
                <a:cubicBezTo>
                  <a:pt x="15773" y="458417"/>
                  <a:pt x="-606" y="417625"/>
                  <a:pt x="17" y="374967"/>
                </a:cubicBezTo>
                <a:cubicBezTo>
                  <a:pt x="17" y="372212"/>
                  <a:pt x="1174" y="369635"/>
                  <a:pt x="3133" y="367679"/>
                </a:cubicBezTo>
                <a:cubicBezTo>
                  <a:pt x="5091" y="365813"/>
                  <a:pt x="7762" y="364836"/>
                  <a:pt x="10521" y="364836"/>
                </a:cubicBezTo>
                <a:cubicBezTo>
                  <a:pt x="32152" y="365458"/>
                  <a:pt x="53071" y="370257"/>
                  <a:pt x="72921" y="379233"/>
                </a:cubicBezTo>
                <a:cubicBezTo>
                  <a:pt x="77995" y="381632"/>
                  <a:pt x="80310" y="387676"/>
                  <a:pt x="77995" y="392830"/>
                </a:cubicBezTo>
                <a:cubicBezTo>
                  <a:pt x="75592" y="397896"/>
                  <a:pt x="69539" y="400206"/>
                  <a:pt x="64376" y="397807"/>
                </a:cubicBezTo>
                <a:cubicBezTo>
                  <a:pt x="50489" y="391497"/>
                  <a:pt x="35802" y="387498"/>
                  <a:pt x="20758" y="385987"/>
                </a:cubicBezTo>
                <a:cubicBezTo>
                  <a:pt x="22805" y="419314"/>
                  <a:pt x="36781" y="450863"/>
                  <a:pt x="60726" y="475658"/>
                </a:cubicBezTo>
                <a:cubicBezTo>
                  <a:pt x="84672" y="500542"/>
                  <a:pt x="115649" y="515739"/>
                  <a:pt x="148941" y="519117"/>
                </a:cubicBezTo>
                <a:cubicBezTo>
                  <a:pt x="146271" y="477880"/>
                  <a:pt x="125085" y="439043"/>
                  <a:pt x="90992" y="413537"/>
                </a:cubicBezTo>
                <a:cubicBezTo>
                  <a:pt x="86452" y="410160"/>
                  <a:pt x="85562" y="403761"/>
                  <a:pt x="88944" y="399318"/>
                </a:cubicBezTo>
                <a:cubicBezTo>
                  <a:pt x="92327" y="394785"/>
                  <a:pt x="98736" y="393808"/>
                  <a:pt x="103187" y="397185"/>
                </a:cubicBezTo>
                <a:cubicBezTo>
                  <a:pt x="126598" y="414692"/>
                  <a:pt x="144669" y="437621"/>
                  <a:pt x="155974" y="463483"/>
                </a:cubicBezTo>
                <a:lnTo>
                  <a:pt x="155974" y="357726"/>
                </a:lnTo>
                <a:lnTo>
                  <a:pt x="107193" y="308935"/>
                </a:lnTo>
                <a:cubicBezTo>
                  <a:pt x="103187" y="304936"/>
                  <a:pt x="103187" y="298537"/>
                  <a:pt x="107193" y="294538"/>
                </a:cubicBezTo>
                <a:cubicBezTo>
                  <a:pt x="111109" y="290539"/>
                  <a:pt x="117608" y="290539"/>
                  <a:pt x="121613" y="294538"/>
                </a:cubicBezTo>
                <a:lnTo>
                  <a:pt x="155974" y="328842"/>
                </a:lnTo>
                <a:lnTo>
                  <a:pt x="155974" y="235794"/>
                </a:lnTo>
                <a:lnTo>
                  <a:pt x="93217" y="173051"/>
                </a:lnTo>
                <a:cubicBezTo>
                  <a:pt x="89746" y="175272"/>
                  <a:pt x="86007" y="177050"/>
                  <a:pt x="82090" y="178472"/>
                </a:cubicBezTo>
                <a:cubicBezTo>
                  <a:pt x="76571" y="180338"/>
                  <a:pt x="70874" y="181316"/>
                  <a:pt x="65177" y="181316"/>
                </a:cubicBezTo>
                <a:cubicBezTo>
                  <a:pt x="57344" y="181316"/>
                  <a:pt x="49599" y="179538"/>
                  <a:pt x="42389" y="175983"/>
                </a:cubicBezTo>
                <a:cubicBezTo>
                  <a:pt x="29927" y="169940"/>
                  <a:pt x="20580" y="159364"/>
                  <a:pt x="16040" y="146300"/>
                </a:cubicBezTo>
                <a:cubicBezTo>
                  <a:pt x="11589" y="133147"/>
                  <a:pt x="12390" y="119106"/>
                  <a:pt x="18533" y="106663"/>
                </a:cubicBezTo>
                <a:cubicBezTo>
                  <a:pt x="24586" y="94221"/>
                  <a:pt x="35179" y="84890"/>
                  <a:pt x="48264" y="80357"/>
                </a:cubicBezTo>
                <a:cubicBezTo>
                  <a:pt x="61349" y="75825"/>
                  <a:pt x="75503" y="76714"/>
                  <a:pt x="87965" y="82757"/>
                </a:cubicBezTo>
                <a:cubicBezTo>
                  <a:pt x="100427" y="88889"/>
                  <a:pt x="109774" y="99465"/>
                  <a:pt x="114314" y="112529"/>
                </a:cubicBezTo>
                <a:cubicBezTo>
                  <a:pt x="118765" y="125593"/>
                  <a:pt x="117964" y="139724"/>
                  <a:pt x="111822" y="152166"/>
                </a:cubicBezTo>
                <a:cubicBezTo>
                  <a:pt x="110664" y="154476"/>
                  <a:pt x="109418" y="156787"/>
                  <a:pt x="107905" y="158831"/>
                </a:cubicBezTo>
                <a:lnTo>
                  <a:pt x="155974" y="206911"/>
                </a:lnTo>
                <a:lnTo>
                  <a:pt x="155974" y="102753"/>
                </a:lnTo>
                <a:cubicBezTo>
                  <a:pt x="138526" y="99198"/>
                  <a:pt x="123305" y="86756"/>
                  <a:pt x="117163" y="68804"/>
                </a:cubicBezTo>
                <a:cubicBezTo>
                  <a:pt x="107816" y="41698"/>
                  <a:pt x="122236" y="12193"/>
                  <a:pt x="149297" y="28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文本框 2"/>
          <p:cNvSpPr txBox="1"/>
          <p:nvPr/>
        </p:nvSpPr>
        <p:spPr>
          <a:xfrm>
            <a:off x="1146175" y="1320165"/>
            <a:ext cx="1523365" cy="2214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38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智</a:t>
            </a:r>
            <a:endParaRPr lang="zh-CN" altLang="en-US" sz="138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05735" y="1849120"/>
            <a:ext cx="144399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88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农</a:t>
            </a:r>
            <a:endParaRPr lang="zh-CN" altLang="en-US" sz="88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96790" y="1547495"/>
            <a:ext cx="137160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15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链</a:t>
            </a:r>
            <a:endParaRPr lang="zh-CN" altLang="en-US" sz="115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41" grpId="0" animBg="1"/>
      <p:bldP spid="53" grpId="0"/>
      <p:bldP spid="56" grpId="0" bldLvl="0" animBg="1"/>
      <p:bldP spid="8" grpId="0"/>
      <p:bldP spid="55" grpId="0"/>
      <p:bldP spid="6" grpId="0"/>
      <p:bldP spid="3" grpId="0"/>
      <p:bldP spid="8" grpId="1"/>
      <p:bldP spid="55" grpId="1"/>
      <p:bldP spid="6" grpId="1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 rot="0">
            <a:off x="467360" y="795020"/>
            <a:ext cx="4714875" cy="1476344"/>
            <a:chOff x="382905" y="1584811"/>
            <a:chExt cx="4714875" cy="1476207"/>
          </a:xfrm>
        </p:grpSpPr>
        <p:sp>
          <p:nvSpPr>
            <p:cNvPr id="9" name="文本框 8"/>
            <p:cNvSpPr txBox="1"/>
            <p:nvPr>
              <p:custDataLst>
                <p:tags r:id="rId1"/>
              </p:custDataLst>
            </p:nvPr>
          </p:nvSpPr>
          <p:spPr>
            <a:xfrm>
              <a:off x="894080" y="2539048"/>
              <a:ext cx="40227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20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2"/>
              </p:custDataLst>
            </p:nvPr>
          </p:nvSpPr>
          <p:spPr>
            <a:xfrm>
              <a:off x="1202055" y="1701745"/>
              <a:ext cx="389572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91376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 kumimoji="0" sz="20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zh-CN" altLang="en-US" sz="2800" dirty="0"/>
                <a:t>轻量化成熟度检测创新</a:t>
              </a:r>
              <a:endParaRPr lang="zh-CN" altLang="en-US" sz="2800" dirty="0"/>
            </a:p>
          </p:txBody>
        </p:sp>
        <p:sp>
          <p:nvSpPr>
            <p:cNvPr id="17" name="文本框 16"/>
            <p:cNvSpPr txBox="1"/>
            <p:nvPr>
              <p:custDataLst>
                <p:tags r:id="rId3"/>
              </p:custDataLst>
            </p:nvPr>
          </p:nvSpPr>
          <p:spPr>
            <a:xfrm>
              <a:off x="382905" y="1584811"/>
              <a:ext cx="819150" cy="842823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 b="1" i="1">
                  <a:gradFill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60000">
                        <a:schemeClr val="accent3"/>
                      </a:gs>
                    </a:gsLst>
                    <a:lin ang="2700000" scaled="0"/>
                  </a:gradFill>
                  <a:effectLst>
                    <a:outerShdw blurRad="76200" dist="50800" dir="5400000" algn="ctr" rotWithShape="0">
                      <a:schemeClr val="accent3">
                        <a:alpha val="20000"/>
                      </a:schemeClr>
                    </a:outerShdw>
                  </a:effectLst>
                </a:defRPr>
              </a:lvl1pPr>
            </a:lstStyle>
            <a:p>
              <a:r>
                <a:rPr lang="en-US" altLang="zh-CN" sz="4000" dirty="0">
                  <a:solidFill>
                    <a:schemeClr val="tx1"/>
                  </a:solidFill>
                </a:rPr>
                <a:t>03</a:t>
              </a:r>
              <a:endParaRPr lang="en-US" altLang="zh-CN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37589" y="307854"/>
            <a:ext cx="4305100" cy="1913890"/>
            <a:chOff x="510882" y="320028"/>
            <a:chExt cx="4305100" cy="1913890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3676203" cy="1913890"/>
              <a:chOff x="905774" y="216694"/>
              <a:chExt cx="3676203" cy="1913890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3249295" cy="191389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  <a:sym typeface="+mn-ea"/>
                  </a:rPr>
                  <a:t>核心技术与创新方案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  <a:sym typeface="+mn-lt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37465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Technical and Research Innovations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  <a:p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02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2" name="图片 1" descr="总架构图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35" y="1510665"/>
            <a:ext cx="7967980" cy="411480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8564880" y="558165"/>
            <a:ext cx="3176905" cy="29559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解决实际痛点:</a:t>
            </a:r>
            <a:endParaRPr lang="zh-CN" altLang="en-US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面向果蔬病害识别在移动端部署中“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精度高但跑得慢、模型轻但识不准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”的问题。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3565" y="5764530"/>
            <a:ext cx="1115822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模型通过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增强病斑纹理表达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保留细节特征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并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优化推理结构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，在保证识别准确性的同时降低计算开销，为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手机端、小程序端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田间设备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实时诊断提供支撑。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564880" y="2809875"/>
            <a:ext cx="3122295" cy="691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实际应用效果图</a:t>
            </a: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4" name="图片 23" descr="ChatGPT Image 2026年5月23日 07_48_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880" y="3394710"/>
            <a:ext cx="3330575" cy="24257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37589" y="307854"/>
            <a:ext cx="4305100" cy="1913890"/>
            <a:chOff x="510882" y="320028"/>
            <a:chExt cx="4305100" cy="1913890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3676203" cy="1913890"/>
              <a:chOff x="905774" y="216694"/>
              <a:chExt cx="3676203" cy="1913890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3249295" cy="191389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  <a:sym typeface="+mn-ea"/>
                  </a:rPr>
                  <a:t>核心技术与创新方案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  <a:sym typeface="+mn-lt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37465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Technical and Research Innovations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  <a:p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02</a:t>
              </a:r>
              <a:endParaRPr lang="zh-CN" altLang="en-US" dirty="0">
                <a:cs typeface="+mn-ea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rot="0">
            <a:off x="414021" y="787400"/>
            <a:ext cx="5871845" cy="1476375"/>
            <a:chOff x="268605" y="1584811"/>
            <a:chExt cx="5871905" cy="1476207"/>
          </a:xfrm>
        </p:grpSpPr>
        <p:sp>
          <p:nvSpPr>
            <p:cNvPr id="8" name="文本框 7"/>
            <p:cNvSpPr txBox="1"/>
            <p:nvPr>
              <p:custDataLst>
                <p:tags r:id="rId1"/>
              </p:custDataLst>
            </p:nvPr>
          </p:nvSpPr>
          <p:spPr>
            <a:xfrm>
              <a:off x="894080" y="2539048"/>
              <a:ext cx="40227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20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"/>
              </p:custDataLst>
            </p:nvPr>
          </p:nvSpPr>
          <p:spPr>
            <a:xfrm>
              <a:off x="924620" y="1678791"/>
              <a:ext cx="5215890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91376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 kumimoji="0" sz="20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zh-CN" altLang="en-US" sz="2800" dirty="0"/>
                <a:t>多源农业数据集与场景采集创新</a:t>
              </a:r>
              <a:endParaRPr lang="zh-CN" altLang="en-US" sz="2800" dirty="0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68605" y="1584811"/>
              <a:ext cx="786130" cy="70675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 b="1" i="1">
                  <a:gradFill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60000">
                        <a:schemeClr val="accent3"/>
                      </a:gs>
                    </a:gsLst>
                    <a:lin ang="2700000" scaled="0"/>
                  </a:gradFill>
                  <a:effectLst>
                    <a:outerShdw blurRad="76200" dist="50800" dir="5400000" algn="ctr" rotWithShape="0">
                      <a:schemeClr val="accent3">
                        <a:alpha val="20000"/>
                      </a:schemeClr>
                    </a:outerShdw>
                  </a:effectLst>
                </a:defRPr>
              </a:lvl1pPr>
            </a:lstStyle>
            <a:p>
              <a:pPr algn="l">
                <a:buClrTx/>
                <a:buSzTx/>
                <a:buFontTx/>
              </a:pPr>
              <a:r>
                <a:rPr lang="en-US" altLang="zh-CN" sz="4000" dirty="0">
                  <a:solidFill>
                    <a:schemeClr val="tx1"/>
                  </a:solidFill>
                </a:rPr>
                <a:t>0</a:t>
              </a:r>
              <a:r>
                <a:rPr lang="en-US" altLang="zh-CN" sz="4000" dirty="0">
                  <a:solidFill>
                    <a:schemeClr val="accent1"/>
                  </a:solidFill>
                  <a:effectLst>
                    <a:outerShdw blurRad="76200" dist="50800" dir="5400000" algn="ctr" rotWithShape="0">
                      <a:schemeClr val="accent1">
                        <a:alpha val="20000"/>
                      </a:schemeClr>
                    </a:outerShdw>
                  </a:effectLst>
                </a:rPr>
                <a:t>4</a:t>
              </a:r>
              <a:endParaRPr lang="en-US" altLang="zh-CN" sz="4000" dirty="0">
                <a:solidFill>
                  <a:schemeClr val="accent1"/>
                </a:solidFill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9076055" y="1418590"/>
            <a:ext cx="3176905" cy="24993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解决实际痛点:</a:t>
            </a:r>
            <a:endParaRPr lang="zh-CN" altLang="en-US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真实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农业场景数据获取难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标注成本高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，公开数据集又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难以覆盖本地温室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密集遮挡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多品类果蔬成熟度差异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，导致模型训练容易“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实验室效果好、现场泛化差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9860" y="5702935"/>
            <a:ext cx="1189291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寿光蔬菜产业集群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与真实生产场景，构建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多源农业数据资源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，为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病害识别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遮挡定位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成熟度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判断提供更贴近现场的数据支撑。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295" y="1402715"/>
            <a:ext cx="3119755" cy="4299585"/>
          </a:xfrm>
          <a:prstGeom prst="rect">
            <a:avLst/>
          </a:prstGeom>
        </p:spPr>
      </p:pic>
      <p:pic>
        <p:nvPicPr>
          <p:cNvPr id="35" name="图片 34" descr="03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5" y="1402715"/>
            <a:ext cx="2536190" cy="4298315"/>
          </a:xfrm>
          <a:prstGeom prst="rect">
            <a:avLst/>
          </a:prstGeom>
        </p:spPr>
      </p:pic>
      <p:pic>
        <p:nvPicPr>
          <p:cNvPr id="36" name="图片 35" descr="train_batch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6425" y="1402715"/>
            <a:ext cx="2710180" cy="429895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37589" y="307854"/>
            <a:ext cx="4305100" cy="1913890"/>
            <a:chOff x="510882" y="320028"/>
            <a:chExt cx="4305100" cy="1913890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3676203" cy="1913890"/>
              <a:chOff x="905774" y="216694"/>
              <a:chExt cx="3676203" cy="1913890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3249295" cy="191389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  <a:sym typeface="+mn-ea"/>
                  </a:rPr>
                  <a:t>核心技术与创新方案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  <a:sym typeface="+mn-lt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37465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Technical and Research Innovations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  <a:p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02</a:t>
              </a:r>
              <a:endParaRPr lang="zh-CN" altLang="en-US" dirty="0">
                <a:cs typeface="+mn-ea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rot="0">
            <a:off x="414021" y="787400"/>
            <a:ext cx="5871845" cy="1476375"/>
            <a:chOff x="268605" y="1584811"/>
            <a:chExt cx="5871905" cy="1476207"/>
          </a:xfrm>
        </p:grpSpPr>
        <p:sp>
          <p:nvSpPr>
            <p:cNvPr id="8" name="文本框 7"/>
            <p:cNvSpPr txBox="1"/>
            <p:nvPr>
              <p:custDataLst>
                <p:tags r:id="rId1"/>
              </p:custDataLst>
            </p:nvPr>
          </p:nvSpPr>
          <p:spPr>
            <a:xfrm>
              <a:off x="894080" y="2539048"/>
              <a:ext cx="40227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20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"/>
              </p:custDataLst>
            </p:nvPr>
          </p:nvSpPr>
          <p:spPr>
            <a:xfrm>
              <a:off x="924620" y="1678791"/>
              <a:ext cx="5215890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91376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 kumimoji="0" sz="20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zh-CN" altLang="en-US" sz="2800" dirty="0"/>
                <a:t>多源农业数据集与场景采集创新</a:t>
              </a:r>
              <a:endParaRPr lang="zh-CN" altLang="en-US" sz="2800" dirty="0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68605" y="1584811"/>
              <a:ext cx="786130" cy="70675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 b="1" i="1">
                  <a:gradFill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60000">
                        <a:schemeClr val="accent3"/>
                      </a:gs>
                    </a:gsLst>
                    <a:lin ang="2700000" scaled="0"/>
                  </a:gradFill>
                  <a:effectLst>
                    <a:outerShdw blurRad="76200" dist="50800" dir="5400000" algn="ctr" rotWithShape="0">
                      <a:schemeClr val="accent3">
                        <a:alpha val="20000"/>
                      </a:schemeClr>
                    </a:outerShdw>
                  </a:effectLst>
                </a:defRPr>
              </a:lvl1pPr>
            </a:lstStyle>
            <a:p>
              <a:pPr algn="l">
                <a:buClrTx/>
                <a:buSzTx/>
                <a:buFontTx/>
              </a:pPr>
              <a:r>
                <a:rPr lang="en-US" altLang="zh-CN" sz="4000" dirty="0">
                  <a:solidFill>
                    <a:schemeClr val="tx1"/>
                  </a:solidFill>
                </a:rPr>
                <a:t>0</a:t>
              </a:r>
              <a:r>
                <a:rPr lang="en-US" altLang="zh-CN" sz="4000" dirty="0">
                  <a:solidFill>
                    <a:schemeClr val="accent1"/>
                  </a:solidFill>
                  <a:effectLst>
                    <a:outerShdw blurRad="76200" dist="50800" dir="5400000" algn="ctr" rotWithShape="0">
                      <a:schemeClr val="accent1">
                        <a:alpha val="20000"/>
                      </a:schemeClr>
                    </a:outerShdw>
                  </a:effectLst>
                </a:rPr>
                <a:t>4</a:t>
              </a:r>
              <a:endParaRPr lang="en-US" altLang="zh-CN" sz="4000" dirty="0">
                <a:solidFill>
                  <a:schemeClr val="accent1"/>
                </a:solidFill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a:endParaRPr>
            </a:p>
          </p:txBody>
        </p:sp>
      </p:grpSp>
      <p:pic>
        <p:nvPicPr>
          <p:cNvPr id="2" name="图片 1" descr="ChatGPT Image 2026年5月23日 08_17_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80" y="1403350"/>
            <a:ext cx="11928475" cy="304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4451350"/>
            <a:ext cx="12348845" cy="21780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1.叶片病健分类数据集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：通过公开数据整理与团队补充采集，筛选、清洗并标注形成 158 类叶片病健样本。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2.ACOD-12K 多模态数据集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：采用深度相机同步采集果实图像+深度，记录密集遮挡场景下的隐藏果实样本。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3.多品类成熟度检测数据集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团队在温室和果园现场拍摄多品类果蔬，按成熟阶段进行分类标注。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06511" y="1897314"/>
            <a:ext cx="8808721" cy="30633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88865" y="2520315"/>
            <a:ext cx="65760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ea"/>
              </a:rPr>
              <a:t>平台设计与功能实现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</a:endParaRPr>
          </a:p>
          <a:p>
            <a:pPr algn="l"/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" name="PA-文本框 50"/>
          <p:cNvSpPr txBox="1"/>
          <p:nvPr>
            <p:custDataLst>
              <p:tags r:id="rId2"/>
            </p:custDataLst>
          </p:nvPr>
        </p:nvSpPr>
        <p:spPr>
          <a:xfrm>
            <a:off x="5049959" y="3893397"/>
            <a:ext cx="5666469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>
                    <a:lumMod val="50000"/>
                    <a:alpha val="70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System Design Technology &amp; Functions</a:t>
            </a:r>
            <a:endParaRPr lang="en-US" altLang="zh-CN" sz="2000" dirty="0">
              <a:solidFill>
                <a:schemeClr val="bg1">
                  <a:lumMod val="50000"/>
                  <a:alpha val="70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bg1">
                  <a:lumMod val="50000"/>
                  <a:alpha val="70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135948" y="3654172"/>
            <a:ext cx="149504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965408" y="1938456"/>
            <a:ext cx="1960880" cy="22453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0">
                <a:solidFill>
                  <a:schemeClr val="accent1"/>
                </a:solidFill>
                <a:effectLst>
                  <a:innerShdw blurRad="114300">
                    <a:prstClr val="black">
                      <a:alpha val="19000"/>
                    </a:prstClr>
                  </a:inn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/>
              <a:t>03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10086285" y="6327072"/>
            <a:ext cx="1228947" cy="139900"/>
            <a:chOff x="5473907" y="6182255"/>
            <a:chExt cx="1228947" cy="139900"/>
          </a:xfrm>
        </p:grpSpPr>
        <p:sp>
          <p:nvSpPr>
            <p:cNvPr id="12" name="椭圆 11"/>
            <p:cNvSpPr/>
            <p:nvPr/>
          </p:nvSpPr>
          <p:spPr>
            <a:xfrm>
              <a:off x="5473907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6018431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6562954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/>
      <p:bldP spid="9" grpId="0"/>
      <p:bldP spid="1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 rot="16200000">
            <a:off x="1346835" y="476885"/>
            <a:ext cx="4037330" cy="59035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611755" y="4906010"/>
            <a:ext cx="1330960" cy="506730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4400">
              <a:lnSpc>
                <a:spcPct val="150000"/>
              </a:lnSpc>
              <a:buClrTx/>
              <a:buSzTx/>
              <a:buFontTx/>
            </a:pPr>
            <a:r>
              <a:rPr lang="zh-CN" altLang="en-US" sz="1800"/>
              <a:t>农户版本</a:t>
            </a:r>
            <a:endParaRPr lang="zh-CN" altLang="en-US" sz="1800"/>
          </a:p>
        </p:txBody>
      </p:sp>
      <p:sp>
        <p:nvSpPr>
          <p:cNvPr id="3" name="文本框 2"/>
          <p:cNvSpPr txBox="1"/>
          <p:nvPr/>
        </p:nvSpPr>
        <p:spPr>
          <a:xfrm>
            <a:off x="8110855" y="4963160"/>
            <a:ext cx="2202815" cy="506730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4400">
              <a:lnSpc>
                <a:spcPct val="150000"/>
              </a:lnSpc>
              <a:buClrTx/>
              <a:buSzTx/>
              <a:buFontTx/>
            </a:pPr>
            <a:r>
              <a:rPr lang="zh-CN" altLang="en-US" sz="1800"/>
              <a:t>科研人员版本</a:t>
            </a:r>
            <a:endParaRPr lang="zh-CN" altLang="en-US" sz="1800"/>
          </a:p>
        </p:txBody>
      </p: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 rot="16200000">
            <a:off x="7148830" y="600710"/>
            <a:ext cx="4036060" cy="56553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95" y="1582103"/>
            <a:ext cx="5501005" cy="3467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582103"/>
            <a:ext cx="5256530" cy="34671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69950" y="5887720"/>
            <a:ext cx="1112456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/>
              <a:t>农户版专注病害智能检测与开药，科研版主攻专属模型训练与数据集管理。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任意多边形 23"/>
          <p:cNvSpPr/>
          <p:nvPr/>
        </p:nvSpPr>
        <p:spPr>
          <a:xfrm>
            <a:off x="8612968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grpSp>
        <p:nvGrpSpPr>
          <p:cNvPr id="46" name="组合 45"/>
          <p:cNvGrpSpPr/>
          <p:nvPr/>
        </p:nvGrpSpPr>
        <p:grpSpPr>
          <a:xfrm>
            <a:off x="4604385" y="1361440"/>
            <a:ext cx="7791450" cy="5908675"/>
            <a:chOff x="6905" y="1831"/>
            <a:chExt cx="12902" cy="978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5" name="图片 15" descr="4982b1c4bc54ed88fcd7cedb8043fc7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627" y="2223"/>
              <a:ext cx="11076" cy="6188"/>
            </a:xfrm>
            <a:prstGeom prst="rect">
              <a:avLst/>
            </a:prstGeom>
          </p:spPr>
        </p:pic>
        <p:pic>
          <p:nvPicPr>
            <p:cNvPr id="2" name="图片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905" y="1831"/>
              <a:ext cx="12903" cy="9785"/>
            </a:xfrm>
            <a:prstGeom prst="rect">
              <a:avLst/>
            </a:prstGeom>
          </p:spPr>
        </p:pic>
      </p:grpSp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323465" y="2881630"/>
            <a:ext cx="5367020" cy="4070985"/>
            <a:chOff x="3362" y="6561"/>
            <a:chExt cx="5786" cy="43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362" y="6561"/>
              <a:ext cx="5787" cy="4389"/>
            </a:xfrm>
            <a:prstGeom prst="rect">
              <a:avLst/>
            </a:prstGeom>
          </p:spPr>
        </p:pic>
        <p:pic>
          <p:nvPicPr>
            <p:cNvPr id="9" name="图片 20" descr="d704f5d525b1073c0bd44ef3856e77ac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3" y="6672"/>
              <a:ext cx="4872" cy="2871"/>
            </a:xfrm>
            <a:prstGeom prst="rect">
              <a:avLst/>
            </a:prstGeom>
          </p:spPr>
        </p:pic>
      </p:grpSp>
      <p:grpSp>
        <p:nvGrpSpPr>
          <p:cNvPr id="45" name="组合 44"/>
          <p:cNvGrpSpPr/>
          <p:nvPr/>
        </p:nvGrpSpPr>
        <p:grpSpPr>
          <a:xfrm>
            <a:off x="3175" y="4105910"/>
            <a:ext cx="3344545" cy="2537460"/>
            <a:chOff x="305" y="7848"/>
            <a:chExt cx="4090" cy="310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4" name="图片 1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05" y="7848"/>
              <a:ext cx="4090" cy="3102"/>
            </a:xfrm>
            <a:prstGeom prst="rect">
              <a:avLst/>
            </a:prstGeom>
          </p:spPr>
        </p:pic>
        <p:pic>
          <p:nvPicPr>
            <p:cNvPr id="44" name="图片 21" descr="fcb9f0384899ee6821d11a0ef80b8bf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" y="7973"/>
              <a:ext cx="3519" cy="1964"/>
            </a:xfrm>
            <a:prstGeom prst="rect">
              <a:avLst/>
            </a:prstGeom>
          </p:spPr>
        </p:pic>
      </p:grpSp>
      <p:grpSp>
        <p:nvGrpSpPr>
          <p:cNvPr id="60" name="组合 59"/>
          <p:cNvGrpSpPr/>
          <p:nvPr/>
        </p:nvGrpSpPr>
        <p:grpSpPr>
          <a:xfrm>
            <a:off x="9041130" y="4105910"/>
            <a:ext cx="3150870" cy="3150870"/>
            <a:chOff x="12800" y="9860"/>
            <a:chExt cx="7200" cy="72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9" name="图片 22" descr="0517c97eaff0e614bb853f6e25798a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42" y="11037"/>
              <a:ext cx="5262" cy="337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图片 5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2800" y="9860"/>
              <a:ext cx="7200" cy="7200"/>
            </a:xfrm>
            <a:prstGeom prst="rect">
              <a:avLst/>
            </a:prstGeom>
          </p:spPr>
        </p:pic>
      </p:grpSp>
      <p:sp>
        <p:nvSpPr>
          <p:cNvPr id="61" name="矩形 60"/>
          <p:cNvSpPr/>
          <p:nvPr/>
        </p:nvSpPr>
        <p:spPr>
          <a:xfrm>
            <a:off x="211455" y="3628390"/>
            <a:ext cx="2193925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413385" y="2984500"/>
            <a:ext cx="19107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系统主页</a:t>
            </a:r>
            <a:endParaRPr lang="zh-CN" altLang="en-US" sz="3200"/>
          </a:p>
        </p:txBody>
      </p:sp>
      <p:sp>
        <p:nvSpPr>
          <p:cNvPr id="63" name="文本框 62"/>
          <p:cNvSpPr txBox="1"/>
          <p:nvPr/>
        </p:nvSpPr>
        <p:spPr>
          <a:xfrm>
            <a:off x="413385" y="1490345"/>
            <a:ext cx="433387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/>
              <a:t>整体布局简洁明了，重点功能和信息一目了然，为用户提供了高效的交互体验。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23"/>
          <p:cNvSpPr/>
          <p:nvPr/>
        </p:nvSpPr>
        <p:spPr>
          <a:xfrm>
            <a:off x="603296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667250" y="1148080"/>
            <a:ext cx="7791450" cy="5909310"/>
            <a:chOff x="7065" y="2030"/>
            <a:chExt cx="12270" cy="9306"/>
          </a:xfrm>
        </p:grpSpPr>
        <p:pic>
          <p:nvPicPr>
            <p:cNvPr id="23" name="图片 23" descr="8d2809a42996ec62fc40ba0e0b786f1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867" y="2381"/>
              <a:ext cx="10416" cy="5922"/>
            </a:xfrm>
            <a:prstGeom prst="rect">
              <a:avLst/>
            </a:prstGeom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065" y="2030"/>
              <a:ext cx="12271" cy="9306"/>
            </a:xfrm>
            <a:prstGeom prst="rect">
              <a:avLst/>
            </a:prstGeom>
          </p:spPr>
        </p:pic>
      </p:grp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576830" y="3650615"/>
            <a:ext cx="4538980" cy="3442970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02311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37820" y="1051560"/>
            <a:ext cx="48393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多模态果蔬表型感知与病害智能诊断平台</a:t>
            </a:r>
            <a:endParaRPr lang="zh-CN" altLang="en-US" sz="2800"/>
          </a:p>
        </p:txBody>
      </p:sp>
      <p:sp>
        <p:nvSpPr>
          <p:cNvPr id="12" name="矩形 11"/>
          <p:cNvSpPr/>
          <p:nvPr/>
        </p:nvSpPr>
        <p:spPr>
          <a:xfrm>
            <a:off x="337820" y="4728845"/>
            <a:ext cx="2193925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440055" y="3927475"/>
            <a:ext cx="21367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图像识别检测与视频流分析</a:t>
            </a:r>
            <a:endParaRPr lang="zh-CN" altLang="en-US" sz="2400"/>
          </a:p>
        </p:txBody>
      </p:sp>
      <p:sp>
        <p:nvSpPr>
          <p:cNvPr id="16" name="文本框 15"/>
          <p:cNvSpPr txBox="1"/>
          <p:nvPr/>
        </p:nvSpPr>
        <p:spPr>
          <a:xfrm>
            <a:off x="337820" y="2080895"/>
            <a:ext cx="430466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/>
              <a:t>果实全链路检测</a:t>
            </a:r>
            <a:r>
              <a:rPr lang="en-US" altLang="zh-CN"/>
              <a:t>: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en-US" altLang="zh-CN"/>
              <a:t>1.</a:t>
            </a:r>
            <a:r>
              <a:rPr lang="zh-CN" altLang="en-US"/>
              <a:t>果实叶片的病害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2.</a:t>
            </a:r>
            <a:r>
              <a:rPr lang="zh-CN" altLang="en-US"/>
              <a:t>果实多模态定位检测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3.</a:t>
            </a:r>
            <a:r>
              <a:rPr lang="zh-CN" altLang="en-US"/>
              <a:t>果实成熟度检测</a:t>
            </a:r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37820" y="4996815"/>
            <a:ext cx="225996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农户选定模型之后，可上传单张或多张图片、视频文件，或者直接调用相机来开展实时检测工作。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360" y="3785235"/>
            <a:ext cx="3863975" cy="21774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23"/>
          <p:cNvSpPr/>
          <p:nvPr/>
        </p:nvSpPr>
        <p:spPr>
          <a:xfrm>
            <a:off x="776016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pic>
        <p:nvPicPr>
          <p:cNvPr id="25" name="图片 25" descr="ff1e5728382e9c584f70d5220dcebbd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4460" y="1395095"/>
            <a:ext cx="6645275" cy="3714750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67250" y="1148080"/>
            <a:ext cx="7792085" cy="590931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576830" y="3650615"/>
            <a:ext cx="4538980" cy="3442970"/>
          </a:xfrm>
          <a:prstGeom prst="rect">
            <a:avLst/>
          </a:prstGeom>
        </p:spPr>
      </p:pic>
      <p:pic>
        <p:nvPicPr>
          <p:cNvPr id="26" name="图片 26" descr="ff82a6b2846367bb839460418d41dc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155" y="3771265"/>
            <a:ext cx="3880485" cy="2207260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02311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7515" y="1395095"/>
            <a:ext cx="4839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图像检测结果分析</a:t>
            </a:r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337820" y="2256155"/>
            <a:ext cx="472630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在界面设计环节，可以借助下拉菜单来挑选预先训练好的模型，以此契合不同场景下的检测需求，在上传文件或者使用相机接收输入之后，点击检测按钮运用检测功能就能呈现图像分类以及检测结果说明。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23"/>
          <p:cNvSpPr/>
          <p:nvPr/>
        </p:nvSpPr>
        <p:spPr>
          <a:xfrm>
            <a:off x="664891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4667250" y="1148080"/>
            <a:ext cx="7792085" cy="590931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2576830" y="3650615"/>
            <a:ext cx="4538980" cy="3442970"/>
          </a:xfrm>
          <a:prstGeom prst="rect">
            <a:avLst/>
          </a:prstGeom>
        </p:spPr>
      </p:pic>
      <p:pic>
        <p:nvPicPr>
          <p:cNvPr id="28" name="图片 28" descr="f5b7d25c720be381c5567dd172e233d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460" y="1376680"/>
            <a:ext cx="6587490" cy="3759200"/>
          </a:xfrm>
          <a:prstGeom prst="rect">
            <a:avLst/>
          </a:prstGeom>
        </p:spPr>
      </p:pic>
      <p:pic>
        <p:nvPicPr>
          <p:cNvPr id="27" name="图片 27" descr="9c9520a9789512aaa9b2bfed60c3866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265" y="3789680"/>
            <a:ext cx="3865245" cy="2155190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02311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7515" y="1395095"/>
            <a:ext cx="4839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视频流分析结果</a:t>
            </a:r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337820" y="2451735"/>
            <a:ext cx="45999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若用户没有上传文件，检测键将禁用，以此确保整个过程准确无误。检测工作完成以后，系统会将结果的图像或者视频、分类以及说明保存至数据库里面。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23"/>
          <p:cNvSpPr/>
          <p:nvPr/>
        </p:nvSpPr>
        <p:spPr>
          <a:xfrm>
            <a:off x="776016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4667250" y="1148080"/>
            <a:ext cx="7792085" cy="5909310"/>
          </a:xfrm>
          <a:prstGeom prst="rect">
            <a:avLst/>
          </a:prstGeom>
        </p:spPr>
      </p:pic>
      <p:pic>
        <p:nvPicPr>
          <p:cNvPr id="29" name="图片 29" descr="033069b30229da39b9c1f9f932a562d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35" y="1403985"/>
            <a:ext cx="6703695" cy="3697605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02311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7515" y="1395095"/>
            <a:ext cx="4839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历史检测记录</a:t>
            </a:r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337820" y="2359660"/>
            <a:ext cx="461137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/>
              <a:t>历史记录页面用于展示用户的检测历史记录，页面以卡片形式列出每一次检测的详细信息。</a:t>
            </a:r>
            <a:endParaRPr lang="zh-CN" altLang="en-US"/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/>
              <a:t>每张卡片包含以下内容：检测图片的文件名、检测时间、检测结果，以及对应的图片预览，显示检测框和置信度评分。页面还提供每个记录的来源文件路径和检测耗时。用户可以点击卡片查看详情，了解更深入的检测数据。此外，页面底部设有分页导航按钮，方便用户浏览多页记录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348740" y="-2048354"/>
            <a:ext cx="14889480" cy="5868864"/>
          </a:xfrm>
          <a:custGeom>
            <a:avLst/>
            <a:gdLst>
              <a:gd name="connsiteX0" fmla="*/ 7444740 w 14889480"/>
              <a:gd name="connsiteY0" fmla="*/ 0 h 5868864"/>
              <a:gd name="connsiteX1" fmla="*/ 14889480 w 14889480"/>
              <a:gd name="connsiteY1" fmla="*/ 2934432 h 5868864"/>
              <a:gd name="connsiteX2" fmla="*/ 7444740 w 14889480"/>
              <a:gd name="connsiteY2" fmla="*/ 5868864 h 5868864"/>
              <a:gd name="connsiteX3" fmla="*/ 0 w 14889480"/>
              <a:gd name="connsiteY3" fmla="*/ 2934432 h 5868864"/>
              <a:gd name="connsiteX4" fmla="*/ 7444740 w 14889480"/>
              <a:gd name="connsiteY4" fmla="*/ 0 h 586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89480" h="5868864">
                <a:moveTo>
                  <a:pt x="7444740" y="0"/>
                </a:moveTo>
                <a:cubicBezTo>
                  <a:pt x="11556356" y="0"/>
                  <a:pt x="14889480" y="1313790"/>
                  <a:pt x="14889480" y="2934432"/>
                </a:cubicBezTo>
                <a:cubicBezTo>
                  <a:pt x="14889480" y="4555074"/>
                  <a:pt x="11556356" y="5868864"/>
                  <a:pt x="7444740" y="5868864"/>
                </a:cubicBezTo>
                <a:cubicBezTo>
                  <a:pt x="3333124" y="5868864"/>
                  <a:pt x="0" y="4555074"/>
                  <a:pt x="0" y="2934432"/>
                </a:cubicBezTo>
                <a:cubicBezTo>
                  <a:pt x="0" y="1313790"/>
                  <a:pt x="3333124" y="0"/>
                  <a:pt x="7444740" y="0"/>
                </a:cubicBezTo>
                <a:close/>
              </a:path>
            </a:pathLst>
          </a:custGeom>
        </p:spPr>
      </p:pic>
      <p:sp>
        <p:nvSpPr>
          <p:cNvPr id="29" name="椭圆 28"/>
          <p:cNvSpPr/>
          <p:nvPr/>
        </p:nvSpPr>
        <p:spPr>
          <a:xfrm>
            <a:off x="-1348740" y="-2048354"/>
            <a:ext cx="14889480" cy="5868864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168432" y="598060"/>
            <a:ext cx="3840480" cy="2553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8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目录</a:t>
            </a:r>
            <a:endParaRPr lang="en-US" altLang="zh-CN" sz="880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  <a:p>
            <a:pPr algn="ctr"/>
            <a:r>
              <a:rPr lang="en-US" altLang="zh-CN" sz="72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CONTENTS</a:t>
            </a:r>
            <a:endParaRPr lang="en-US" altLang="zh-CN" sz="720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5473907" y="6182255"/>
            <a:ext cx="139900" cy="1399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6018431" y="6182255"/>
            <a:ext cx="139900" cy="1399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6562954" y="6182255"/>
            <a:ext cx="139900" cy="1399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  <a:cs typeface="+mn-ea"/>
              <a:sym typeface="+mn-lt"/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-8545" y="19050"/>
            <a:ext cx="45365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 dirty="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 dirty="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940435" y="3629025"/>
            <a:ext cx="5038090" cy="7404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835025" y="3422650"/>
            <a:ext cx="1153795" cy="11531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latin typeface="MiSans Heavy" panose="00000A00000000000000" pitchFamily="2" charset="-122"/>
                <a:ea typeface="MiSans Heavy" panose="00000A00000000000000" pitchFamily="2" charset="-122"/>
              </a:rPr>
              <a:t>01</a:t>
            </a:r>
            <a:endParaRPr lang="en-US" altLang="zh-CN" sz="3600" b="1">
              <a:latin typeface="MiSans Heavy" panose="00000A00000000000000" pitchFamily="2" charset="-122"/>
              <a:ea typeface="MiSans Heavy" panose="00000A00000000000000" pitchFamily="2" charset="-122"/>
            </a:endParaRPr>
          </a:p>
        </p:txBody>
      </p:sp>
      <p:sp>
        <p:nvSpPr>
          <p:cNvPr id="26" name="文本占位符 25"/>
          <p:cNvSpPr>
            <a:spLocks noGrp="1"/>
          </p:cNvSpPr>
          <p:nvPr>
            <p:ph type="body" sz="quarter" idx="4294967295"/>
          </p:nvPr>
        </p:nvSpPr>
        <p:spPr>
          <a:xfrm>
            <a:off x="2157999" y="3767078"/>
            <a:ext cx="3898309" cy="482977"/>
          </a:xfrm>
        </p:spPr>
        <p:txBody>
          <a:bodyPr>
            <a:noAutofit/>
          </a:bodyPr>
          <a:lstStyle/>
          <a:p>
            <a:pPr marL="0" indent="0" defTabSz="914400">
              <a:buNone/>
              <a:tabLst>
                <a:tab pos="2506980" algn="l"/>
              </a:tabLst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项目背景与需求痛点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412115" y="5020310"/>
            <a:ext cx="5038090" cy="7404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306705" y="4813935"/>
            <a:ext cx="1153795" cy="1153160"/>
          </a:xfrm>
          <a:prstGeom prst="ellipse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latin typeface="MiSans Heavy" panose="00000A00000000000000" pitchFamily="2" charset="-122"/>
                <a:ea typeface="MiSans Heavy" panose="00000A00000000000000" pitchFamily="2" charset="-122"/>
              </a:rPr>
              <a:t>02</a:t>
            </a:r>
            <a:endParaRPr lang="en-US" altLang="zh-CN" sz="3600" b="1">
              <a:latin typeface="MiSans Heavy" panose="00000A00000000000000" pitchFamily="2" charset="-122"/>
              <a:ea typeface="MiSans Heavy" panose="00000A00000000000000" pitchFamily="2" charset="-122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7000240" y="3561715"/>
            <a:ext cx="5038090" cy="7404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6894830" y="3355340"/>
            <a:ext cx="1153795" cy="115316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latin typeface="MiSans Heavy" panose="00000A00000000000000" pitchFamily="2" charset="-122"/>
                <a:ea typeface="MiSans Heavy" panose="00000A00000000000000" pitchFamily="2" charset="-122"/>
              </a:rPr>
              <a:t>03</a:t>
            </a:r>
            <a:endParaRPr lang="en-US" altLang="zh-CN" sz="3600" b="1">
              <a:latin typeface="MiSans Heavy" panose="00000A00000000000000" pitchFamily="2" charset="-122"/>
              <a:ea typeface="MiSans Heavy" panose="00000A00000000000000" pitchFamily="2" charset="-122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471920" y="4954905"/>
            <a:ext cx="5038090" cy="7404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6366510" y="4748530"/>
            <a:ext cx="1153795" cy="1153160"/>
          </a:xfrm>
          <a:prstGeom prst="ellipse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latin typeface="MiSans Heavy" panose="00000A00000000000000" pitchFamily="2" charset="-122"/>
                <a:ea typeface="MiSans Heavy" panose="00000A00000000000000" pitchFamily="2" charset="-122"/>
              </a:rPr>
              <a:t>04</a:t>
            </a:r>
            <a:endParaRPr lang="en-US" altLang="zh-CN" sz="3600" b="1">
              <a:latin typeface="MiSans Heavy" panose="00000A00000000000000" pitchFamily="2" charset="-122"/>
              <a:ea typeface="MiSans Heavy" panose="00000A00000000000000" pitchFamily="2" charset="-122"/>
            </a:endParaRPr>
          </a:p>
        </p:txBody>
      </p:sp>
      <p:sp>
        <p:nvSpPr>
          <p:cNvPr id="38" name="文本占位符 2"/>
          <p:cNvSpPr>
            <a:spLocks noGrp="1"/>
          </p:cNvSpPr>
          <p:nvPr/>
        </p:nvSpPr>
        <p:spPr>
          <a:xfrm>
            <a:off x="1698625" y="5191760"/>
            <a:ext cx="3898265" cy="4832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核心技术与创新方案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占位符 3"/>
          <p:cNvSpPr>
            <a:spLocks noGrp="1"/>
          </p:cNvSpPr>
          <p:nvPr/>
        </p:nvSpPr>
        <p:spPr>
          <a:xfrm>
            <a:off x="8331200" y="3757295"/>
            <a:ext cx="3898265" cy="4832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平台设计与功能实现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占位符 4"/>
          <p:cNvSpPr>
            <a:spLocks noGrp="1"/>
          </p:cNvSpPr>
          <p:nvPr/>
        </p:nvSpPr>
        <p:spPr>
          <a:xfrm>
            <a:off x="7852410" y="5115560"/>
            <a:ext cx="3898265" cy="4832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现有成果与未来发展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bldLvl="0" animBg="1"/>
      <p:bldP spid="2" grpId="1" animBg="1"/>
      <p:bldP spid="25" grpId="0" bldLvl="0" animBg="1"/>
      <p:bldP spid="25" grpId="1" animBg="1"/>
      <p:bldP spid="26" grpId="0" build="p"/>
      <p:bldP spid="26" grpId="1" build="p"/>
      <p:bldP spid="27" grpId="0" bldLvl="0" animBg="1"/>
      <p:bldP spid="27" grpId="1" animBg="1"/>
      <p:bldP spid="28" grpId="0" bldLvl="0" animBg="1"/>
      <p:bldP spid="28" grpId="1" animBg="1"/>
      <p:bldP spid="30" grpId="0" bldLvl="0" animBg="1"/>
      <p:bldP spid="30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38" grpId="0"/>
      <p:bldP spid="38" grpId="1"/>
      <p:bldP spid="39" grpId="0"/>
      <p:bldP spid="39" grpId="1"/>
      <p:bldP spid="40" grpId="0"/>
      <p:bldP spid="4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23"/>
          <p:cNvSpPr/>
          <p:nvPr/>
        </p:nvSpPr>
        <p:spPr>
          <a:xfrm>
            <a:off x="917748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pic>
        <p:nvPicPr>
          <p:cNvPr id="30" name="图片 30" descr="e5f5aa4bc4a739685fb8138de04b422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125" y="998220"/>
            <a:ext cx="6590030" cy="3706495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399915" y="751840"/>
            <a:ext cx="7792085" cy="5909310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22758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7515" y="1599565"/>
            <a:ext cx="4839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检测详情报告</a:t>
            </a:r>
            <a:endParaRPr lang="zh-CN" altLang="en-US" sz="3200"/>
          </a:p>
        </p:txBody>
      </p:sp>
      <p:grpSp>
        <p:nvGrpSpPr>
          <p:cNvPr id="2" name="组合 1"/>
          <p:cNvGrpSpPr/>
          <p:nvPr/>
        </p:nvGrpSpPr>
        <p:grpSpPr>
          <a:xfrm>
            <a:off x="7920355" y="3785235"/>
            <a:ext cx="4538980" cy="3442970"/>
            <a:chOff x="4058" y="5749"/>
            <a:chExt cx="7148" cy="5422"/>
          </a:xfrm>
        </p:grpSpPr>
        <p:pic>
          <p:nvPicPr>
            <p:cNvPr id="7" name="图片 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058" y="5749"/>
              <a:ext cx="7148" cy="5422"/>
            </a:xfrm>
            <a:prstGeom prst="rect">
              <a:avLst/>
            </a:prstGeom>
          </p:spPr>
        </p:pic>
        <p:pic>
          <p:nvPicPr>
            <p:cNvPr id="31" name="图片 31" descr="e5f5aa4bc4a739685fb8138de04b422a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96" y="5967"/>
              <a:ext cx="6164" cy="3416"/>
            </a:xfrm>
            <a:prstGeom prst="rect">
              <a:avLst/>
            </a:prstGeom>
          </p:spPr>
        </p:pic>
      </p:grp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2693035" y="3785235"/>
            <a:ext cx="4538980" cy="3442970"/>
          </a:xfrm>
          <a:prstGeom prst="rect">
            <a:avLst/>
          </a:prstGeom>
        </p:spPr>
      </p:pic>
      <p:pic>
        <p:nvPicPr>
          <p:cNvPr id="32" name="图片 32" descr="5fd3af4978f5db6c41873c508ee6e0d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690" y="3880485"/>
            <a:ext cx="3870325" cy="220091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37820" y="4933315"/>
            <a:ext cx="24480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337820" y="4377055"/>
            <a:ext cx="2540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农业公开数据集</a:t>
            </a:r>
            <a:endParaRPr lang="zh-CN" altLang="en-US" sz="2400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23"/>
          <p:cNvSpPr/>
          <p:nvPr/>
        </p:nvSpPr>
        <p:spPr>
          <a:xfrm>
            <a:off x="1069640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>
              <a:lnSpc>
                <a:spcPct val="150000"/>
              </a:lnSpc>
            </a:pPr>
            <a:endParaRPr lang="en-GB"/>
          </a:p>
        </p:txBody>
      </p:sp>
      <p:pic>
        <p:nvPicPr>
          <p:cNvPr id="37" name="图片 37" descr="9eb9ac5be1852b6445acd8e760d4b6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6045" y="1543050"/>
            <a:ext cx="6601460" cy="3719830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67250" y="1308100"/>
            <a:ext cx="7792085" cy="5909310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228600" y="2233930"/>
            <a:ext cx="45000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045" y="1543050"/>
            <a:ext cx="6614795" cy="37191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55600" y="1605915"/>
            <a:ext cx="3760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科研版</a:t>
            </a:r>
            <a:r>
              <a:rPr lang="en-US" altLang="zh-CN" sz="3200"/>
              <a:t>-</a:t>
            </a:r>
            <a:r>
              <a:rPr lang="zh-CN" altLang="en-US" sz="3200"/>
              <a:t>训练模型</a:t>
            </a:r>
            <a:endParaRPr lang="zh-CN" altLang="en-US" sz="3200"/>
          </a:p>
        </p:txBody>
      </p:sp>
      <p:sp>
        <p:nvSpPr>
          <p:cNvPr id="10" name="文本框 9"/>
          <p:cNvSpPr txBox="1"/>
          <p:nvPr/>
        </p:nvSpPr>
        <p:spPr>
          <a:xfrm>
            <a:off x="337820" y="3180080"/>
            <a:ext cx="45269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t>面向科研人员，支持自定义数据集与参数，一键自动化训练专属模型，快速获取实验曲线与最优权重。</a:t>
            </a: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23"/>
          <p:cNvSpPr/>
          <p:nvPr/>
        </p:nvSpPr>
        <p:spPr>
          <a:xfrm>
            <a:off x="776016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4667250" y="1148080"/>
            <a:ext cx="7792085" cy="5909310"/>
          </a:xfrm>
          <a:prstGeom prst="rect">
            <a:avLst/>
          </a:prstGeom>
        </p:spPr>
      </p:pic>
      <p:pic>
        <p:nvPicPr>
          <p:cNvPr id="39" name="图片 39" descr="9462ef634d38733819044939508e8b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935" y="1328420"/>
            <a:ext cx="6620510" cy="3838575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228600" y="2233930"/>
            <a:ext cx="45000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55600" y="1605915"/>
            <a:ext cx="3760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ym typeface="+mn-ea"/>
              </a:rPr>
              <a:t>科研版</a:t>
            </a:r>
            <a:r>
              <a:rPr lang="en-US" altLang="zh-CN" sz="3200">
                <a:sym typeface="+mn-ea"/>
              </a:rPr>
              <a:t>-</a:t>
            </a:r>
            <a:r>
              <a:rPr lang="zh-CN" altLang="en-US" sz="3200"/>
              <a:t>添加数据集</a:t>
            </a:r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228600" y="2586990"/>
            <a:ext cx="449961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/>
              <a:t>为保障系统在复杂农业场景下的泛化能力与多任务处理能力，本作品构建并整合了涵盖</a:t>
            </a:r>
            <a:r>
              <a:rPr lang="en-US" altLang="zh-CN" sz="2000"/>
              <a:t>“</a:t>
            </a:r>
            <a:r>
              <a:rPr lang="zh-CN" altLang="en-US" sz="2000"/>
              <a:t>果实叶片病害、果实被遮挡、果实成熟度</a:t>
            </a:r>
            <a:r>
              <a:rPr lang="en-US" altLang="zh-CN" sz="2000"/>
              <a:t>”</a:t>
            </a:r>
            <a:r>
              <a:rPr lang="zh-CN" altLang="en-US" sz="2000" b="1">
                <a:solidFill>
                  <a:srgbClr val="FF0000"/>
                </a:solidFill>
              </a:rPr>
              <a:t>三个维度的庞大体量数据集</a:t>
            </a:r>
            <a:r>
              <a:rPr lang="zh-CN" altLang="en-US" sz="2000"/>
              <a:t>。</a:t>
            </a:r>
            <a:endParaRPr lang="zh-CN" altLang="en-US" sz="2000"/>
          </a:p>
        </p:txBody>
      </p:sp>
      <p:sp>
        <p:nvSpPr>
          <p:cNvPr id="3" name="文本框 2"/>
          <p:cNvSpPr txBox="1"/>
          <p:nvPr/>
        </p:nvSpPr>
        <p:spPr>
          <a:xfrm>
            <a:off x="120015" y="4883150"/>
            <a:ext cx="609600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200000"/>
              </a:lnSpc>
              <a:buFont typeface="Wingdings" panose="05000000000000000000" charset="0"/>
              <a:buChar char="ü"/>
            </a:pPr>
            <a:r>
              <a:rPr lang="zh-CN" altLang="en-US"/>
              <a:t>自研超大规模叶片病健分类数据集（</a:t>
            </a:r>
            <a:r>
              <a:rPr lang="en-US" altLang="zh-CN"/>
              <a:t>158</a:t>
            </a:r>
            <a:r>
              <a:rPr lang="zh-CN" altLang="en-US"/>
              <a:t>类）</a:t>
            </a:r>
            <a:endParaRPr lang="zh-CN" altLang="en-US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ü"/>
            </a:pPr>
            <a:r>
              <a:rPr lang="en-US" altLang="zh-CN"/>
              <a:t>ACOD-12K </a:t>
            </a:r>
            <a:r>
              <a:rPr lang="zh-CN" altLang="en-US"/>
              <a:t>密集场景隐藏作物多模态数据集</a:t>
            </a:r>
            <a:endParaRPr lang="zh-CN" altLang="en-US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ü"/>
            </a:pPr>
            <a:r>
              <a:rPr lang="zh-CN" altLang="en-US"/>
              <a:t>团队自采多品类果蔬成熟度检测数据集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23"/>
          <p:cNvSpPr/>
          <p:nvPr/>
        </p:nvSpPr>
        <p:spPr>
          <a:xfrm>
            <a:off x="776016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lang="en-GB"/>
          </a:p>
        </p:txBody>
      </p:sp>
      <p:pic>
        <p:nvPicPr>
          <p:cNvPr id="33" name="图片 33" descr="2f1070239d5812e132e12c89d3b1fc0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77155" y="1346835"/>
            <a:ext cx="6601460" cy="3810000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67250" y="1148080"/>
            <a:ext cx="7792085" cy="590931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576830" y="3650615"/>
            <a:ext cx="4538980" cy="3442970"/>
          </a:xfrm>
          <a:prstGeom prst="rect">
            <a:avLst/>
          </a:prstGeom>
        </p:spPr>
      </p:pic>
      <p:pic>
        <p:nvPicPr>
          <p:cNvPr id="34" name="图片 34" descr="77a4ee7e6dc422000ba11e3fe8061f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265" y="3759200"/>
            <a:ext cx="3855720" cy="2211705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22758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7515" y="1599565"/>
            <a:ext cx="4839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页面</a:t>
            </a:r>
            <a:r>
              <a:rPr lang="en-US" altLang="zh-CN" sz="3200"/>
              <a:t>“</a:t>
            </a:r>
            <a:r>
              <a:rPr lang="zh-CN" altLang="en-US" sz="3200"/>
              <a:t>我的</a:t>
            </a:r>
            <a:r>
              <a:rPr lang="en-US" altLang="zh-CN" sz="3200"/>
              <a:t>”</a:t>
            </a:r>
            <a:endParaRPr lang="en-US" altLang="zh-CN" sz="3200"/>
          </a:p>
        </p:txBody>
      </p:sp>
      <p:sp>
        <p:nvSpPr>
          <p:cNvPr id="2" name="文本框 1"/>
          <p:cNvSpPr txBox="1"/>
          <p:nvPr/>
        </p:nvSpPr>
        <p:spPr>
          <a:xfrm>
            <a:off x="337820" y="2491105"/>
            <a:ext cx="45440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个人信息页面是用户管理个人资料的专用区域，在此页面会展示包括用户名、昵称、电子邮件地址、注册时间以及上次登录时间等详细信息。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37820" y="3997960"/>
            <a:ext cx="2286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该页面提供修改用户名、昵称和电子邮件地址的功能，此外用户还可以更改密码，新密码需避免与个人信息过于相似，以确保账户安全。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5" descr="b407e0c7471c114f448d7691df686cd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77155" y="1410335"/>
            <a:ext cx="6620510" cy="3711575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67250" y="1148080"/>
            <a:ext cx="7792085" cy="590931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576830" y="3650615"/>
            <a:ext cx="4538980" cy="3442970"/>
          </a:xfrm>
          <a:prstGeom prst="rect">
            <a:avLst/>
          </a:prstGeom>
        </p:spPr>
      </p:pic>
      <p:pic>
        <p:nvPicPr>
          <p:cNvPr id="36" name="图片 36" descr="a320e746fdd1856bd35852fef4e9b25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630" y="3777615"/>
            <a:ext cx="3879850" cy="2242820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382905" y="2227580"/>
            <a:ext cx="43524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7515" y="1599565"/>
            <a:ext cx="4839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管理员控制台</a:t>
            </a:r>
            <a:endParaRPr lang="zh-CN" altLang="en-US" sz="3200"/>
          </a:p>
        </p:txBody>
      </p:sp>
      <p:sp>
        <p:nvSpPr>
          <p:cNvPr id="12" name="矩形 11"/>
          <p:cNvSpPr/>
          <p:nvPr/>
        </p:nvSpPr>
        <p:spPr>
          <a:xfrm>
            <a:off x="869950" y="4679315"/>
            <a:ext cx="16560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869950" y="4123055"/>
            <a:ext cx="2540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用户管理</a:t>
            </a:r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337820" y="5121910"/>
            <a:ext cx="235839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管理员还可通过用户登录时间、活动频率等数据评估其活跃度，必要时封禁违规账户，确保平台合规性。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655945" y="226060"/>
            <a:ext cx="581469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在用户管理模块中，管理员可查看完整的用户列表，包括用户昵称、手机号、注册时间、最近登录时间及特殊用户标识（如示例中的</a:t>
            </a:r>
            <a:r>
              <a:rPr lang="en-US" altLang="zh-CN">
                <a:sym typeface="+mn-ea"/>
              </a:rPr>
              <a:t>“kinkaan001”</a:t>
            </a:r>
            <a:r>
              <a:rPr lang="zh-CN" altLang="en-US">
                <a:sym typeface="+mn-ea"/>
              </a:rPr>
              <a:t>为特殊用户）。</a:t>
            </a:r>
            <a:endParaRPr lang="zh-CN" altLang="en-US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7820" y="2580005"/>
            <a:ext cx="45269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列表提供</a:t>
            </a:r>
            <a:r>
              <a:rPr lang="en-US" altLang="zh-CN"/>
              <a:t>“</a:t>
            </a:r>
            <a:r>
              <a:rPr lang="zh-CN" altLang="en-US"/>
              <a:t>删除用户</a:t>
            </a:r>
            <a:r>
              <a:rPr lang="en-US" altLang="zh-CN"/>
              <a:t>”</a:t>
            </a:r>
            <a:r>
              <a:rPr lang="zh-CN" altLang="en-US"/>
              <a:t>功能，支持批量移除账户，同时允许通过</a:t>
            </a:r>
            <a:r>
              <a:rPr lang="en-US" altLang="zh-CN"/>
              <a:t>“</a:t>
            </a:r>
            <a:r>
              <a:rPr lang="zh-CN" altLang="en-US"/>
              <a:t>改为特殊用户</a:t>
            </a:r>
            <a:r>
              <a:rPr lang="en-US" altLang="zh-CN"/>
              <a:t>”</a:t>
            </a:r>
            <a:r>
              <a:rPr lang="zh-CN" altLang="en-US"/>
              <a:t>或</a:t>
            </a:r>
            <a:r>
              <a:rPr lang="en-US" altLang="zh-CN"/>
              <a:t>“</a:t>
            </a:r>
            <a:r>
              <a:rPr lang="zh-CN" altLang="en-US"/>
              <a:t>取消特殊用户</a:t>
            </a:r>
            <a:r>
              <a:rPr lang="en-US" altLang="zh-CN"/>
              <a:t>”</a:t>
            </a:r>
            <a:r>
              <a:rPr lang="zh-CN" altLang="en-US"/>
              <a:t>调整权限状态，以精细化管控用户角色。</a:t>
            </a:r>
            <a:endParaRPr lang="zh-CN" altLang="en-US"/>
          </a:p>
        </p:txBody>
      </p:sp>
      <p:sp>
        <p:nvSpPr>
          <p:cNvPr id="8" name="任意多边形 23"/>
          <p:cNvSpPr/>
          <p:nvPr/>
        </p:nvSpPr>
        <p:spPr>
          <a:xfrm>
            <a:off x="1263315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>
              <a:lnSpc>
                <a:spcPct val="150000"/>
              </a:lnSpc>
            </a:pPr>
            <a:endParaRPr lang="en-GB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/>
        </p:nvGrpSpPr>
        <p:grpSpPr>
          <a:xfrm>
            <a:off x="337589" y="307854"/>
            <a:ext cx="4409687" cy="585733"/>
            <a:chOff x="510882" y="320028"/>
            <a:chExt cx="4409687" cy="585733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5733"/>
              <a:chOff x="905774" y="216694"/>
              <a:chExt cx="3780790" cy="585733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系统设计技术与功能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03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3" name="图片 2"/>
          <p:cNvPicPr/>
          <p:nvPr/>
        </p:nvPicPr>
        <p:blipFill>
          <a:blip r:embed="rId1"/>
          <a:srcRect r="27334"/>
          <a:stretch>
            <a:fillRect/>
          </a:stretch>
        </p:blipFill>
        <p:spPr>
          <a:xfrm>
            <a:off x="-838835" y="893445"/>
            <a:ext cx="5045710" cy="7481570"/>
          </a:xfrm>
          <a:prstGeom prst="rect">
            <a:avLst/>
          </a:prstGeom>
        </p:spPr>
      </p:pic>
      <p:pic>
        <p:nvPicPr>
          <p:cNvPr id="40" name="图片 40" descr="8d9ff32d82e8bf4090fab93a52df3fa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455" y="1395095"/>
            <a:ext cx="2192020" cy="4782820"/>
          </a:xfrm>
          <a:prstGeom prst="roundRect">
            <a:avLst>
              <a:gd name="adj" fmla="val 12108"/>
            </a:avLst>
          </a:prstGeom>
        </p:spPr>
      </p:pic>
      <p:sp>
        <p:nvSpPr>
          <p:cNvPr id="8" name="文本框 7"/>
          <p:cNvSpPr txBox="1"/>
          <p:nvPr/>
        </p:nvSpPr>
        <p:spPr>
          <a:xfrm>
            <a:off x="4570730" y="132016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小程序设计与功能</a:t>
            </a:r>
            <a:endParaRPr lang="zh-CN" altLang="en-US" sz="2800"/>
          </a:p>
        </p:txBody>
      </p:sp>
      <p:sp>
        <p:nvSpPr>
          <p:cNvPr id="61" name="矩形 60"/>
          <p:cNvSpPr/>
          <p:nvPr/>
        </p:nvSpPr>
        <p:spPr>
          <a:xfrm>
            <a:off x="4570730" y="1842135"/>
            <a:ext cx="4500000" cy="76200"/>
          </a:xfrm>
          <a:prstGeom prst="rect">
            <a:avLst/>
          </a:prstGeom>
          <a:solidFill>
            <a:srgbClr val="079B5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432300" y="2174875"/>
            <a:ext cx="7406031" cy="4131982"/>
            <a:chOff x="7230" y="2665"/>
            <a:chExt cx="11205" cy="6251"/>
          </a:xfrm>
        </p:grpSpPr>
        <p:pic>
          <p:nvPicPr>
            <p:cNvPr id="44" name="图片 44" descr="0cc02d4d16efd77e0856dcb674c18c6c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04" y="2677"/>
              <a:ext cx="2530" cy="5492"/>
            </a:xfrm>
            <a:prstGeom prst="roundRect">
              <a:avLst/>
            </a:prstGeom>
          </p:spPr>
        </p:pic>
        <p:pic>
          <p:nvPicPr>
            <p:cNvPr id="43" name="图片 43" descr="8e0e7f9418eeefdb43398b8b399cbfa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29" y="2677"/>
              <a:ext cx="2420" cy="5443"/>
            </a:xfrm>
            <a:prstGeom prst="roundRect">
              <a:avLst/>
            </a:prstGeom>
          </p:spPr>
        </p:pic>
        <p:pic>
          <p:nvPicPr>
            <p:cNvPr id="42" name="图片 42" descr="5827dab121bb87453a5f87483bdb7b4a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29" y="2665"/>
              <a:ext cx="2481" cy="5457"/>
            </a:xfrm>
            <a:prstGeom prst="roundRect">
              <a:avLst/>
            </a:prstGeom>
          </p:spPr>
        </p:pic>
        <p:pic>
          <p:nvPicPr>
            <p:cNvPr id="41" name="图片 41" descr="4100f5338e6837d48672688c59a3f7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43" y="2665"/>
              <a:ext cx="2494" cy="5455"/>
            </a:xfrm>
            <a:prstGeom prst="roundRect">
              <a:avLst/>
            </a:prstGeom>
          </p:spPr>
        </p:pic>
        <p:grpSp>
          <p:nvGrpSpPr>
            <p:cNvPr id="7" name="组合 6"/>
            <p:cNvGrpSpPr/>
            <p:nvPr/>
          </p:nvGrpSpPr>
          <p:grpSpPr>
            <a:xfrm>
              <a:off x="7230" y="2665"/>
              <a:ext cx="11202" cy="5470"/>
              <a:chOff x="7180" y="3271"/>
              <a:chExt cx="13254" cy="6472"/>
            </a:xfrm>
          </p:grpSpPr>
          <p:pic>
            <p:nvPicPr>
              <p:cNvPr id="2" name="图片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80" y="3271"/>
                <a:ext cx="3149" cy="6472"/>
              </a:xfrm>
              <a:prstGeom prst="rect">
                <a:avLst/>
              </a:prstGeom>
            </p:spPr>
          </p:pic>
          <p:pic>
            <p:nvPicPr>
              <p:cNvPr id="4" name="图片 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72" y="3271"/>
                <a:ext cx="3149" cy="6472"/>
              </a:xfrm>
              <a:prstGeom prst="rect">
                <a:avLst/>
              </a:prstGeom>
            </p:spPr>
          </p:pic>
          <p:pic>
            <p:nvPicPr>
              <p:cNvPr id="5" name="图片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894" y="3271"/>
                <a:ext cx="3149" cy="6472"/>
              </a:xfrm>
              <a:prstGeom prst="rect">
                <a:avLst/>
              </a:prstGeom>
            </p:spPr>
          </p:pic>
          <p:pic>
            <p:nvPicPr>
              <p:cNvPr id="6" name="图片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286" y="3271"/>
                <a:ext cx="3149" cy="6472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7230" y="8359"/>
              <a:ext cx="11205" cy="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/>
                <a:t>AI</a:t>
              </a:r>
              <a:r>
                <a:rPr lang="zh-CN" altLang="en-US"/>
                <a:t>农业专家建议</a:t>
              </a:r>
              <a:r>
                <a:rPr lang="en-US" altLang="zh-CN"/>
                <a:t>          </a:t>
              </a:r>
              <a:r>
                <a:rPr lang="zh-CN" altLang="en-US"/>
                <a:t>病害识别</a:t>
              </a:r>
              <a:r>
                <a:rPr lang="en-US" altLang="zh-CN"/>
                <a:t>                     </a:t>
              </a:r>
              <a:r>
                <a:rPr lang="zh-CN" altLang="en-US"/>
                <a:t>智农卫士</a:t>
              </a:r>
              <a:r>
                <a:rPr lang="en-US" altLang="zh-CN"/>
                <a:t>                  </a:t>
              </a:r>
              <a:r>
                <a:rPr lang="zh-CN" altLang="en-US"/>
                <a:t>个人页面</a:t>
              </a:r>
              <a:r>
                <a:rPr lang="en-US" altLang="zh-CN"/>
                <a:t>    </a:t>
              </a:r>
              <a:endParaRPr lang="en-US" altLang="zh-CN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611630" y="6435725"/>
            <a:ext cx="2278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一键拍照诊断功能</a:t>
            </a:r>
            <a:endParaRPr lang="zh-CN" altLang="en-US"/>
          </a:p>
        </p:txBody>
      </p:sp>
      <p:sp>
        <p:nvSpPr>
          <p:cNvPr id="13" name="任意多边形 23"/>
          <p:cNvSpPr/>
          <p:nvPr/>
        </p:nvSpPr>
        <p:spPr>
          <a:xfrm>
            <a:off x="12935413" y="0"/>
            <a:ext cx="7565555" cy="6858000"/>
          </a:xfrm>
          <a:custGeom>
            <a:avLst/>
            <a:gdLst>
              <a:gd name="connsiteX0" fmla="*/ 1915883 w 7565555"/>
              <a:gd name="connsiteY0" fmla="*/ 0 h 6858000"/>
              <a:gd name="connsiteX1" fmla="*/ 6886997 w 7565555"/>
              <a:gd name="connsiteY1" fmla="*/ 0 h 6858000"/>
              <a:gd name="connsiteX2" fmla="*/ 7034892 w 7565555"/>
              <a:gd name="connsiteY2" fmla="*/ 105170 h 6858000"/>
              <a:gd name="connsiteX3" fmla="*/ 7513728 w 7565555"/>
              <a:gd name="connsiteY3" fmla="*/ 519912 h 6858000"/>
              <a:gd name="connsiteX4" fmla="*/ 7565555 w 7565555"/>
              <a:gd name="connsiteY4" fmla="*/ 576936 h 6858000"/>
              <a:gd name="connsiteX5" fmla="*/ 7565555 w 7565555"/>
              <a:gd name="connsiteY5" fmla="*/ 6687464 h 6858000"/>
              <a:gd name="connsiteX6" fmla="*/ 7513728 w 7565555"/>
              <a:gd name="connsiteY6" fmla="*/ 6744488 h 6858000"/>
              <a:gd name="connsiteX7" fmla="*/ 7394669 w 7565555"/>
              <a:gd name="connsiteY7" fmla="*/ 6858000 h 6858000"/>
              <a:gd name="connsiteX8" fmla="*/ 1408211 w 7565555"/>
              <a:gd name="connsiteY8" fmla="*/ 6858000 h 6858000"/>
              <a:gd name="connsiteX9" fmla="*/ 1289152 w 7565555"/>
              <a:gd name="connsiteY9" fmla="*/ 6744488 h 6858000"/>
              <a:gd name="connsiteX10" fmla="*/ 0 w 7565555"/>
              <a:gd name="connsiteY10" fmla="*/ 3632200 h 6858000"/>
              <a:gd name="connsiteX11" fmla="*/ 1767989 w 7565555"/>
              <a:gd name="connsiteY11" fmla="*/ 1051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5555" h="6858000">
                <a:moveTo>
                  <a:pt x="1915883" y="0"/>
                </a:moveTo>
                <a:lnTo>
                  <a:pt x="6886997" y="0"/>
                </a:lnTo>
                <a:lnTo>
                  <a:pt x="7034892" y="105170"/>
                </a:lnTo>
                <a:cubicBezTo>
                  <a:pt x="7204357" y="231906"/>
                  <a:pt x="7364384" y="370568"/>
                  <a:pt x="7513728" y="519912"/>
                </a:cubicBezTo>
                <a:lnTo>
                  <a:pt x="7565555" y="576936"/>
                </a:lnTo>
                <a:lnTo>
                  <a:pt x="7565555" y="6687464"/>
                </a:lnTo>
                <a:lnTo>
                  <a:pt x="7513728" y="6744488"/>
                </a:lnTo>
                <a:lnTo>
                  <a:pt x="7394669" y="6858000"/>
                </a:lnTo>
                <a:lnTo>
                  <a:pt x="1408211" y="6858000"/>
                </a:lnTo>
                <a:lnTo>
                  <a:pt x="1289152" y="6744488"/>
                </a:lnTo>
                <a:cubicBezTo>
                  <a:pt x="492648" y="5947984"/>
                  <a:pt x="0" y="4847624"/>
                  <a:pt x="0" y="3632200"/>
                </a:cubicBezTo>
                <a:cubicBezTo>
                  <a:pt x="0" y="2188884"/>
                  <a:pt x="694711" y="907826"/>
                  <a:pt x="1767989" y="105170"/>
                </a:cubicBezTo>
                <a:close/>
              </a:path>
            </a:pathLst>
          </a:custGeom>
          <a:solidFill>
            <a:schemeClr val="accent1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>
              <a:lnSpc>
                <a:spcPct val="150000"/>
              </a:lnSpc>
            </a:pPr>
            <a:endParaRPr lang="en-GB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06511" y="1897314"/>
            <a:ext cx="8808721" cy="30633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66005" y="2520315"/>
            <a:ext cx="65760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ea"/>
              </a:rPr>
              <a:t>现有成果与未来发展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</a:endParaRPr>
          </a:p>
          <a:p>
            <a:pPr marL="0" indent="0">
              <a:buNone/>
            </a:pP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" name="PA-文本框 50"/>
          <p:cNvSpPr txBox="1"/>
          <p:nvPr>
            <p:custDataLst>
              <p:tags r:id="rId2"/>
            </p:custDataLst>
          </p:nvPr>
        </p:nvSpPr>
        <p:spPr>
          <a:xfrm>
            <a:off x="5049959" y="3893397"/>
            <a:ext cx="566646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>
                    <a:lumMod val="50000"/>
                    <a:alpha val="70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Future prospects</a:t>
            </a:r>
            <a:endParaRPr lang="en-US" altLang="zh-CN" sz="2000" dirty="0">
              <a:solidFill>
                <a:schemeClr val="bg1">
                  <a:lumMod val="50000"/>
                  <a:alpha val="70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135948" y="3654172"/>
            <a:ext cx="149504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965408" y="1938456"/>
            <a:ext cx="1960880" cy="22453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0">
                <a:solidFill>
                  <a:schemeClr val="accent1"/>
                </a:solidFill>
                <a:effectLst>
                  <a:innerShdw blurRad="114300">
                    <a:prstClr val="black">
                      <a:alpha val="19000"/>
                    </a:prstClr>
                  </a:inn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/>
              <a:t>04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10086285" y="6327072"/>
            <a:ext cx="1228947" cy="139900"/>
            <a:chOff x="5473907" y="6182255"/>
            <a:chExt cx="1228947" cy="139900"/>
          </a:xfrm>
        </p:grpSpPr>
        <p:sp>
          <p:nvSpPr>
            <p:cNvPr id="12" name="椭圆 11"/>
            <p:cNvSpPr/>
            <p:nvPr/>
          </p:nvSpPr>
          <p:spPr>
            <a:xfrm>
              <a:off x="5473907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6018431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6562954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/>
      <p:bldP spid="9" grpId="0"/>
      <p:bldP spid="11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37589" y="307854"/>
            <a:ext cx="4826882" cy="585733"/>
            <a:chOff x="510882" y="320028"/>
            <a:chExt cx="4826882" cy="585733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4197985" cy="585733"/>
              <a:chOff x="905774" y="216694"/>
              <a:chExt cx="4197985" cy="585733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4197985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pPr marL="0" indent="0">
                  <a:buNone/>
                </a:pP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cs typeface="+mn-ea"/>
                    <a:sym typeface="+mn-ea"/>
                  </a:rPr>
                  <a:t>团队介绍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04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30" y="1153160"/>
            <a:ext cx="2839085" cy="39306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405" y="1153160"/>
            <a:ext cx="2630805" cy="3926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475" y="1153160"/>
            <a:ext cx="3132455" cy="39268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630" y="1156970"/>
            <a:ext cx="2527300" cy="392620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99085" y="5381625"/>
            <a:ext cx="11892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团队在导师指导下持续推进项目研发，主动对接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企业应用需求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，并多次参加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学术交流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会议，在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真实产业场景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前沿科研讨论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中不断优化技术路线与平台方案。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37589" y="307854"/>
            <a:ext cx="4826882" cy="585733"/>
            <a:chOff x="510882" y="320028"/>
            <a:chExt cx="4826882" cy="585733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4197985" cy="585733"/>
              <a:chOff x="905774" y="216694"/>
              <a:chExt cx="4197985" cy="585733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4197985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pPr marL="0" indent="0">
                  <a:buNone/>
                </a:pP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cs typeface="+mn-ea"/>
                    <a:sym typeface="+mn-ea"/>
                  </a:rPr>
                  <a:t>现有成果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04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820" y="967105"/>
            <a:ext cx="3517265" cy="48787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495" y="967105"/>
            <a:ext cx="3433445" cy="48780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820" y="939165"/>
            <a:ext cx="3535045" cy="490474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99085" y="5843270"/>
            <a:ext cx="11892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团队已形成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论文发表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专利申请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软件著作权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等阶段性成果，并依托寿光蔬菜产业集群与真实生产场景，持续构建多源农业数据资源，为病害识别、遮挡定位和成熟度判断提供数据与成果支撑。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37589" y="307854"/>
            <a:ext cx="4826882" cy="585733"/>
            <a:chOff x="510882" y="320028"/>
            <a:chExt cx="4826882" cy="585733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4197985" cy="585733"/>
              <a:chOff x="905774" y="216694"/>
              <a:chExt cx="4197985" cy="585733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4197985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pPr marL="0" indent="0">
                  <a:buNone/>
                </a:pP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cs typeface="+mn-ea"/>
                    <a:sym typeface="+mn-ea"/>
                  </a:rPr>
                  <a:t>实地考察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04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820" y="1144270"/>
            <a:ext cx="3778885" cy="45694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301490" y="1144270"/>
            <a:ext cx="3168650" cy="45789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925" y="1144270"/>
            <a:ext cx="4291965" cy="457009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99085" y="5723255"/>
            <a:ext cx="118929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9085" y="5843270"/>
            <a:ext cx="1189291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团队深入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寿光数字农业园区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温室生产现场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开展实地考察，围绕果蔬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生长环境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遮挡场景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成熟度变化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环境监测数据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进行调研，为模型训练、系统设计与场景化应用提供真实依据。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06511" y="1897314"/>
            <a:ext cx="8808721" cy="30633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77435" y="2520315"/>
            <a:ext cx="65760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ea"/>
              </a:rPr>
              <a:t>项目背景与需求痛点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</a:endParaRPr>
          </a:p>
          <a:p>
            <a:pPr algn="l"/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" name="PA-文本框 50"/>
          <p:cNvSpPr txBox="1"/>
          <p:nvPr>
            <p:custDataLst>
              <p:tags r:id="rId2"/>
            </p:custDataLst>
          </p:nvPr>
        </p:nvSpPr>
        <p:spPr>
          <a:xfrm>
            <a:off x="5049959" y="3893397"/>
            <a:ext cx="566646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>
                    <a:lumMod val="50000"/>
                    <a:alpha val="70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Project Background and Pain Points</a:t>
            </a:r>
            <a:endParaRPr lang="en-US" altLang="zh-CN" sz="2000" dirty="0">
              <a:solidFill>
                <a:schemeClr val="bg1">
                  <a:lumMod val="50000"/>
                  <a:alpha val="70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135948" y="3654172"/>
            <a:ext cx="149504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965450" y="1938655"/>
            <a:ext cx="2084070" cy="22453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0">
                <a:solidFill>
                  <a:schemeClr val="accent1"/>
                </a:solidFill>
                <a:effectLst>
                  <a:innerShdw blurRad="114300">
                    <a:prstClr val="black">
                      <a:alpha val="19000"/>
                    </a:prstClr>
                  </a:inn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/>
              <a:t>01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10086285" y="6327072"/>
            <a:ext cx="1228947" cy="139900"/>
            <a:chOff x="5473907" y="6182255"/>
            <a:chExt cx="1228947" cy="139900"/>
          </a:xfrm>
        </p:grpSpPr>
        <p:sp>
          <p:nvSpPr>
            <p:cNvPr id="12" name="椭圆 11"/>
            <p:cNvSpPr/>
            <p:nvPr/>
          </p:nvSpPr>
          <p:spPr>
            <a:xfrm>
              <a:off x="5473907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6018431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6562954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/>
      <p:bldP spid="9" grpId="0"/>
      <p:bldP spid="1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ïşliḓê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259612" y="11112"/>
            <a:ext cx="11259820" cy="6846888"/>
            <a:chOff x="294336" y="11112"/>
            <a:chExt cx="11259820" cy="6846888"/>
          </a:xfrm>
        </p:grpSpPr>
        <p:sp>
          <p:nvSpPr>
            <p:cNvPr id="4" name="ïślídê"/>
            <p:cNvSpPr/>
            <p:nvPr/>
          </p:nvSpPr>
          <p:spPr bwMode="auto">
            <a:xfrm>
              <a:off x="294336" y="11112"/>
              <a:ext cx="8745538" cy="6846888"/>
            </a:xfrm>
            <a:custGeom>
              <a:avLst/>
              <a:gdLst>
                <a:gd name="T0" fmla="*/ 0 w 5509"/>
                <a:gd name="T1" fmla="*/ 4313 h 4313"/>
                <a:gd name="T2" fmla="*/ 5509 w 5509"/>
                <a:gd name="T3" fmla="*/ 0 h 4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09" h="4313">
                  <a:moveTo>
                    <a:pt x="0" y="4313"/>
                  </a:moveTo>
                  <a:cubicBezTo>
                    <a:pt x="133" y="2246"/>
                    <a:pt x="2433" y="446"/>
                    <a:pt x="5509" y="0"/>
                  </a:cubicBezTo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50000"/>
                </a:lnSpc>
              </a:pPr>
              <a:endParaRPr lang="zh-CN" altLang="en-US"/>
            </a:p>
          </p:txBody>
        </p:sp>
        <p:sp>
          <p:nvSpPr>
            <p:cNvPr id="7" name="iŝļíďé"/>
            <p:cNvSpPr/>
            <p:nvPr>
              <p:custDataLst>
                <p:tags r:id="rId2"/>
              </p:custDataLst>
            </p:nvPr>
          </p:nvSpPr>
          <p:spPr>
            <a:xfrm>
              <a:off x="422288" y="5577991"/>
              <a:ext cx="195088" cy="195088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" name="î$ļíḍè"/>
            <p:cNvSpPr/>
            <p:nvPr>
              <p:custDataLst>
                <p:tags r:id="rId3"/>
              </p:custDataLst>
            </p:nvPr>
          </p:nvSpPr>
          <p:spPr>
            <a:xfrm>
              <a:off x="839036" y="5466690"/>
              <a:ext cx="1503244" cy="38356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2700000" algn="tl" rotWithShape="0">
                <a:schemeClr val="tx1">
                  <a:lumMod val="85000"/>
                  <a:lumOff val="15000"/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lvl="0" algn="ctr" defTabSz="914400">
                <a:defRPr/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生态构建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ïṥḻïdé"/>
            <p:cNvSpPr/>
            <p:nvPr>
              <p:custDataLst>
                <p:tags r:id="rId4"/>
              </p:custDataLst>
            </p:nvPr>
          </p:nvSpPr>
          <p:spPr>
            <a:xfrm>
              <a:off x="4472017" y="1309248"/>
              <a:ext cx="195088" cy="195088"/>
            </a:xfrm>
            <a:prstGeom prst="ellipse">
              <a:avLst/>
            </a:prstGeom>
            <a:solidFill>
              <a:schemeClr val="accent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iŝļïḑè"/>
            <p:cNvSpPr/>
            <p:nvPr>
              <p:custDataLst>
                <p:tags r:id="rId5"/>
              </p:custDataLst>
            </p:nvPr>
          </p:nvSpPr>
          <p:spPr>
            <a:xfrm>
              <a:off x="1662954" y="3468376"/>
              <a:ext cx="195088" cy="195088"/>
            </a:xfrm>
            <a:prstGeom prst="ellipse">
              <a:avLst/>
            </a:prstGeom>
            <a:solidFill>
              <a:schemeClr val="accent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íṡľïďê"/>
            <p:cNvSpPr/>
            <p:nvPr>
              <p:custDataLst>
                <p:tags r:id="rId6"/>
              </p:custDataLst>
            </p:nvPr>
          </p:nvSpPr>
          <p:spPr>
            <a:xfrm>
              <a:off x="2129014" y="3431026"/>
              <a:ext cx="1503244" cy="38356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2700000" algn="tl" rotWithShape="0">
                <a:schemeClr val="tx1">
                  <a:lumMod val="85000"/>
                  <a:lumOff val="15000"/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lvl="0" algn="ctr" defTabSz="914400">
                <a:defRPr/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技术深化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îŝ1iďé"/>
            <p:cNvSpPr/>
            <p:nvPr>
              <p:custDataLst>
                <p:tags r:id="rId7"/>
              </p:custDataLst>
            </p:nvPr>
          </p:nvSpPr>
          <p:spPr>
            <a:xfrm>
              <a:off x="4854244" y="1406792"/>
              <a:ext cx="1503244" cy="38356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2700000" algn="tl" rotWithShape="0">
                <a:schemeClr val="tx1">
                  <a:lumMod val="85000"/>
                  <a:lumOff val="15000"/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lvl="0" algn="ctr" defTabSz="914400">
                <a:defRPr/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应用拓展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íS1iḑé"/>
            <p:cNvSpPr/>
            <p:nvPr>
              <p:custDataLst>
                <p:tags r:id="rId8"/>
              </p:custDataLst>
            </p:nvPr>
          </p:nvSpPr>
          <p:spPr>
            <a:xfrm>
              <a:off x="6482411" y="1006792"/>
              <a:ext cx="5071745" cy="1072515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/>
            <a:lstStyle/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将平台与农业无人机及智能农机设备集成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ïṥļïḍé"/>
            <p:cNvSpPr/>
            <p:nvPr>
              <p:custDataLst>
                <p:tags r:id="rId9"/>
              </p:custDataLst>
            </p:nvPr>
          </p:nvSpPr>
          <p:spPr>
            <a:xfrm>
              <a:off x="3711271" y="3004502"/>
              <a:ext cx="4930140" cy="861060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进一步优化轻量化架构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0" name="îṥ1íḋè"/>
            <p:cNvSpPr/>
            <p:nvPr>
              <p:custDataLst>
                <p:tags r:id="rId10"/>
              </p:custDataLst>
            </p:nvPr>
          </p:nvSpPr>
          <p:spPr>
            <a:xfrm>
              <a:off x="2647646" y="4605972"/>
              <a:ext cx="5994400" cy="861060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依托“科研版”打造开放共享的农业AI开源社区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012" y="3447827"/>
            <a:ext cx="2571750" cy="34290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0882" y="2078998"/>
            <a:ext cx="3580918" cy="4774557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337589" y="307854"/>
            <a:ext cx="4305100" cy="585733"/>
            <a:chOff x="510882" y="320028"/>
            <a:chExt cx="4305100" cy="585733"/>
          </a:xfrm>
        </p:grpSpPr>
        <p:grpSp>
          <p:nvGrpSpPr>
            <p:cNvPr id="32" name="组合 31"/>
            <p:cNvGrpSpPr/>
            <p:nvPr/>
          </p:nvGrpSpPr>
          <p:grpSpPr>
            <a:xfrm>
              <a:off x="1139779" y="320028"/>
              <a:ext cx="3676203" cy="585733"/>
              <a:chOff x="905774" y="216694"/>
              <a:chExt cx="3676203" cy="585733"/>
            </a:xfrm>
          </p:grpSpPr>
          <p:sp>
            <p:nvSpPr>
              <p:cNvPr id="34" name="TextBox 55"/>
              <p:cNvSpPr txBox="1"/>
              <p:nvPr/>
            </p:nvSpPr>
            <p:spPr>
              <a:xfrm>
                <a:off x="905774" y="216694"/>
                <a:ext cx="2723178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未来展望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5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3" name="矩形: 圆角 32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04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2" name="图片 1" descr="Gemini_Generated_Image_q7oi3kq7oi3kq7oi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0220" y="1406525"/>
            <a:ext cx="3112770" cy="1647190"/>
          </a:xfrm>
          <a:prstGeom prst="rect">
            <a:avLst/>
          </a:prstGeom>
        </p:spPr>
      </p:pic>
      <p:pic>
        <p:nvPicPr>
          <p:cNvPr id="6" name="图片 5" descr="ChatGPT Image 2026年5月23日 08_30_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5985" y="3156585"/>
            <a:ext cx="3187700" cy="1560195"/>
          </a:xfrm>
          <a:prstGeom prst="rect">
            <a:avLst/>
          </a:prstGeom>
        </p:spPr>
      </p:pic>
      <p:pic>
        <p:nvPicPr>
          <p:cNvPr id="11" name="图片 10" descr="ChatGPT Image 2026年5月23日 08_34_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03220" y="5079365"/>
            <a:ext cx="3607435" cy="1778635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ïşliḓê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259612" y="11112"/>
            <a:ext cx="11259820" cy="6846888"/>
            <a:chOff x="294336" y="11112"/>
            <a:chExt cx="11259820" cy="6846888"/>
          </a:xfrm>
        </p:grpSpPr>
        <p:sp>
          <p:nvSpPr>
            <p:cNvPr id="4" name="ïślídê"/>
            <p:cNvSpPr/>
            <p:nvPr/>
          </p:nvSpPr>
          <p:spPr bwMode="auto">
            <a:xfrm>
              <a:off x="294336" y="11112"/>
              <a:ext cx="8745538" cy="6846888"/>
            </a:xfrm>
            <a:custGeom>
              <a:avLst/>
              <a:gdLst>
                <a:gd name="T0" fmla="*/ 0 w 5509"/>
                <a:gd name="T1" fmla="*/ 4313 h 4313"/>
                <a:gd name="T2" fmla="*/ 5509 w 5509"/>
                <a:gd name="T3" fmla="*/ 0 h 4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09" h="4313">
                  <a:moveTo>
                    <a:pt x="0" y="4313"/>
                  </a:moveTo>
                  <a:cubicBezTo>
                    <a:pt x="133" y="2246"/>
                    <a:pt x="2433" y="446"/>
                    <a:pt x="5509" y="0"/>
                  </a:cubicBezTo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50000"/>
                </a:lnSpc>
              </a:pPr>
              <a:endParaRPr lang="zh-CN" altLang="en-US"/>
            </a:p>
          </p:txBody>
        </p:sp>
        <p:sp>
          <p:nvSpPr>
            <p:cNvPr id="7" name="iŝļíďé"/>
            <p:cNvSpPr/>
            <p:nvPr>
              <p:custDataLst>
                <p:tags r:id="rId2"/>
              </p:custDataLst>
            </p:nvPr>
          </p:nvSpPr>
          <p:spPr>
            <a:xfrm>
              <a:off x="422288" y="5577991"/>
              <a:ext cx="195088" cy="195088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" name="î$ļíḍè"/>
            <p:cNvSpPr/>
            <p:nvPr>
              <p:custDataLst>
                <p:tags r:id="rId3"/>
              </p:custDataLst>
            </p:nvPr>
          </p:nvSpPr>
          <p:spPr>
            <a:xfrm>
              <a:off x="839036" y="5466690"/>
              <a:ext cx="1503244" cy="38356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2700000" algn="tl" rotWithShape="0">
                <a:schemeClr val="tx1">
                  <a:lumMod val="85000"/>
                  <a:lumOff val="15000"/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lvl="0" algn="ctr" defTabSz="914400">
                <a:defRPr/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生态构建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ïṥḻïdé"/>
            <p:cNvSpPr/>
            <p:nvPr>
              <p:custDataLst>
                <p:tags r:id="rId4"/>
              </p:custDataLst>
            </p:nvPr>
          </p:nvSpPr>
          <p:spPr>
            <a:xfrm>
              <a:off x="4472017" y="1309248"/>
              <a:ext cx="195088" cy="195088"/>
            </a:xfrm>
            <a:prstGeom prst="ellipse">
              <a:avLst/>
            </a:prstGeom>
            <a:solidFill>
              <a:schemeClr val="accent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iŝļïḑè"/>
            <p:cNvSpPr/>
            <p:nvPr>
              <p:custDataLst>
                <p:tags r:id="rId5"/>
              </p:custDataLst>
            </p:nvPr>
          </p:nvSpPr>
          <p:spPr>
            <a:xfrm>
              <a:off x="1662954" y="3468376"/>
              <a:ext cx="195088" cy="195088"/>
            </a:xfrm>
            <a:prstGeom prst="ellipse">
              <a:avLst/>
            </a:prstGeom>
            <a:solidFill>
              <a:schemeClr val="accent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íṡľïďê"/>
            <p:cNvSpPr/>
            <p:nvPr>
              <p:custDataLst>
                <p:tags r:id="rId6"/>
              </p:custDataLst>
            </p:nvPr>
          </p:nvSpPr>
          <p:spPr>
            <a:xfrm>
              <a:off x="2129014" y="3431026"/>
              <a:ext cx="1503244" cy="38356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2700000" algn="tl" rotWithShape="0">
                <a:schemeClr val="tx1">
                  <a:lumMod val="85000"/>
                  <a:lumOff val="15000"/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lvl="0" algn="ctr" defTabSz="914400">
                <a:defRPr/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技术深化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îŝ1iďé"/>
            <p:cNvSpPr/>
            <p:nvPr>
              <p:custDataLst>
                <p:tags r:id="rId7"/>
              </p:custDataLst>
            </p:nvPr>
          </p:nvSpPr>
          <p:spPr>
            <a:xfrm>
              <a:off x="4854244" y="1406792"/>
              <a:ext cx="1503244" cy="38356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2700000" algn="tl" rotWithShape="0">
                <a:schemeClr val="tx1">
                  <a:lumMod val="85000"/>
                  <a:lumOff val="15000"/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lvl="0" algn="ctr" defTabSz="914400">
                <a:defRPr/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应用拓展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íS1iḑé"/>
            <p:cNvSpPr/>
            <p:nvPr>
              <p:custDataLst>
                <p:tags r:id="rId8"/>
              </p:custDataLst>
            </p:nvPr>
          </p:nvSpPr>
          <p:spPr>
            <a:xfrm>
              <a:off x="6482411" y="1006792"/>
              <a:ext cx="5071745" cy="1072515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/>
            <a:lstStyle/>
            <a:p>
              <a:pPr>
                <a:lnSpc>
                  <a:spcPct val="150000"/>
                </a:lnSpc>
              </a:pPr>
              <a:r>
                <a:rPr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将平台与农业无人机及智能农机设备集成</a:t>
              </a:r>
              <a:endPara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实现对大田番茄种植区的自动化巡检和成熟度分布分析。开发移动端应用，支持安卓与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iOS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系统，便于农民随时获取检测结果和管理建议。平台还将对接农业大数据系统，结合气候、土壤和种植数据，提供番茄成熟趋势预测与预警功能，推动精准农业和可持续种植的深入发展。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ïṥļïḍé"/>
            <p:cNvSpPr/>
            <p:nvPr>
              <p:custDataLst>
                <p:tags r:id="rId9"/>
              </p:custDataLst>
            </p:nvPr>
          </p:nvSpPr>
          <p:spPr>
            <a:xfrm>
              <a:off x="3711271" y="3004502"/>
              <a:ext cx="4930140" cy="861060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进一步优化轻量化架构：</a:t>
              </a: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实现向超低功耗物联网节点和微型田间传感器的高效部署。拓展多模态感知维度，引入高光谱与热红外数据融合，突破视觉盲区，实现在病症肉眼可见前的隐性病害早期预警。同时，平台将探索联邦学习机制，在利用全国农户日常上传的图像持续迭代模型的同时，充分保障用户的数据隐私与安全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0" name="îṥ1íḋè"/>
            <p:cNvSpPr/>
            <p:nvPr>
              <p:custDataLst>
                <p:tags r:id="rId10"/>
              </p:custDataLst>
            </p:nvPr>
          </p:nvSpPr>
          <p:spPr>
            <a:xfrm>
              <a:off x="2563826" y="5066982"/>
              <a:ext cx="5993765" cy="861060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依托“科研版”打造开放共享的农业AI开源社区：</a:t>
              </a: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鼓励全球顶尖科研力量共享标准化数据集与预训练权重，加速农业核心算法的创新。在“农户版”深度打通农业服务供应链，将AI智能诊断与农技专家在线问诊、绿色农资（农药/化肥）定向推送无缝对接，实现从“发现问题”到“解决问题”的一站式商业闭环，最终演进为国家级智慧农业决策大脑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012" y="3447827"/>
            <a:ext cx="2571750" cy="34290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0882" y="2083443"/>
            <a:ext cx="3580918" cy="4774557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337589" y="307854"/>
            <a:ext cx="4305100" cy="585733"/>
            <a:chOff x="510882" y="320028"/>
            <a:chExt cx="4305100" cy="585733"/>
          </a:xfrm>
        </p:grpSpPr>
        <p:grpSp>
          <p:nvGrpSpPr>
            <p:cNvPr id="32" name="组合 31"/>
            <p:cNvGrpSpPr/>
            <p:nvPr/>
          </p:nvGrpSpPr>
          <p:grpSpPr>
            <a:xfrm>
              <a:off x="1139779" y="320028"/>
              <a:ext cx="3676203" cy="585733"/>
              <a:chOff x="905774" y="216694"/>
              <a:chExt cx="3676203" cy="585733"/>
            </a:xfrm>
          </p:grpSpPr>
          <p:sp>
            <p:nvSpPr>
              <p:cNvPr id="34" name="TextBox 55"/>
              <p:cNvSpPr txBox="1"/>
              <p:nvPr/>
            </p:nvSpPr>
            <p:spPr>
              <a:xfrm>
                <a:off x="905774" y="216694"/>
                <a:ext cx="2723178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未来展望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5" name="TextBox 55"/>
              <p:cNvSpPr txBox="1"/>
              <p:nvPr/>
            </p:nvSpPr>
            <p:spPr>
              <a:xfrm>
                <a:off x="915817" y="579299"/>
                <a:ext cx="3666160" cy="223128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Annual work summary report of simple geometry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3" name="矩形: 圆角 32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04</a:t>
              </a:r>
              <a:endParaRPr lang="zh-CN" altLang="en-US" dirty="0">
                <a:cs typeface="+mn-ea"/>
              </a:endParaRPr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任意多边形 31"/>
          <p:cNvSpPr/>
          <p:nvPr/>
        </p:nvSpPr>
        <p:spPr>
          <a:xfrm flipH="1">
            <a:off x="4571998" y="0"/>
            <a:ext cx="7616327" cy="6858000"/>
          </a:xfrm>
          <a:custGeom>
            <a:avLst/>
            <a:gdLst>
              <a:gd name="connsiteX0" fmla="*/ 1128253 w 7616327"/>
              <a:gd name="connsiteY0" fmla="*/ 0 h 6858000"/>
              <a:gd name="connsiteX1" fmla="*/ 0 w 7616327"/>
              <a:gd name="connsiteY1" fmla="*/ 0 h 6858000"/>
              <a:gd name="connsiteX2" fmla="*/ 0 w 7616327"/>
              <a:gd name="connsiteY2" fmla="*/ 6858000 h 6858000"/>
              <a:gd name="connsiteX3" fmla="*/ 7616327 w 76163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16327" h="6858000">
                <a:moveTo>
                  <a:pt x="1128253" y="0"/>
                </a:moveTo>
                <a:lnTo>
                  <a:pt x="0" y="0"/>
                </a:lnTo>
                <a:lnTo>
                  <a:pt x="0" y="6858000"/>
                </a:lnTo>
                <a:lnTo>
                  <a:pt x="7616327" y="6858000"/>
                </a:lnTo>
                <a:close/>
              </a:path>
            </a:pathLst>
          </a:custGeom>
          <a:solidFill>
            <a:srgbClr val="079B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4926" y="717111"/>
            <a:ext cx="10389509" cy="53960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等腰三角形 10"/>
          <p:cNvSpPr/>
          <p:nvPr/>
        </p:nvSpPr>
        <p:spPr>
          <a:xfrm flipV="1">
            <a:off x="-4044" y="0"/>
            <a:ext cx="2278636" cy="2300228"/>
          </a:xfrm>
          <a:prstGeom prst="triangle">
            <a:avLst>
              <a:gd name="adj" fmla="val 0"/>
            </a:avLst>
          </a:prstGeom>
          <a:solidFill>
            <a:srgbClr val="079B5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9594" y="717112"/>
            <a:ext cx="4501494" cy="5396012"/>
          </a:xfrm>
          <a:custGeom>
            <a:avLst/>
            <a:gdLst>
              <a:gd name="connsiteX0" fmla="*/ 2118296 w 4501494"/>
              <a:gd name="connsiteY0" fmla="*/ 0 h 5396012"/>
              <a:gd name="connsiteX1" fmla="*/ 4501494 w 4501494"/>
              <a:gd name="connsiteY1" fmla="*/ 0 h 5396012"/>
              <a:gd name="connsiteX2" fmla="*/ 4501494 w 4501494"/>
              <a:gd name="connsiteY2" fmla="*/ 5396012 h 5396012"/>
              <a:gd name="connsiteX3" fmla="*/ 701936 w 4501494"/>
              <a:gd name="connsiteY3" fmla="*/ 5396012 h 5396012"/>
              <a:gd name="connsiteX4" fmla="*/ 628310 w 4501494"/>
              <a:gd name="connsiteY4" fmla="*/ 5319964 h 5396012"/>
              <a:gd name="connsiteX5" fmla="*/ 519794 w 4501494"/>
              <a:gd name="connsiteY5" fmla="*/ 2102191 h 539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1494" h="5396012">
                <a:moveTo>
                  <a:pt x="2118296" y="0"/>
                </a:moveTo>
                <a:lnTo>
                  <a:pt x="4501494" y="0"/>
                </a:lnTo>
                <a:lnTo>
                  <a:pt x="4501494" y="5396012"/>
                </a:lnTo>
                <a:lnTo>
                  <a:pt x="701936" y="5396012"/>
                </a:lnTo>
                <a:lnTo>
                  <a:pt x="628310" y="5319964"/>
                </a:lnTo>
                <a:cubicBezTo>
                  <a:pt x="-151941" y="4428248"/>
                  <a:pt x="-225344" y="3082119"/>
                  <a:pt x="519794" y="2102191"/>
                </a:cubicBezTo>
                <a:close/>
              </a:path>
            </a:pathLst>
          </a:custGeom>
        </p:spPr>
      </p:pic>
      <p:sp>
        <p:nvSpPr>
          <p:cNvPr id="41" name="iconfont-1142-853600"/>
          <p:cNvSpPr/>
          <p:nvPr/>
        </p:nvSpPr>
        <p:spPr>
          <a:xfrm>
            <a:off x="6977840" y="1232550"/>
            <a:ext cx="692960" cy="896013"/>
          </a:xfrm>
          <a:custGeom>
            <a:avLst/>
            <a:gdLst>
              <a:gd name="T0" fmla="*/ 1677 w 8594"/>
              <a:gd name="T1" fmla="*/ 8870 h 11113"/>
              <a:gd name="T2" fmla="*/ 608 w 8594"/>
              <a:gd name="T3" fmla="*/ 10388 h 11113"/>
              <a:gd name="T4" fmla="*/ 4265 w 8594"/>
              <a:gd name="T5" fmla="*/ 6460 h 11113"/>
              <a:gd name="T6" fmla="*/ 2030 w 8594"/>
              <a:gd name="T7" fmla="*/ 4940 h 11113"/>
              <a:gd name="T8" fmla="*/ 1378 w 8594"/>
              <a:gd name="T9" fmla="*/ 8764 h 11113"/>
              <a:gd name="T10" fmla="*/ 2030 w 8594"/>
              <a:gd name="T11" fmla="*/ 4940 h 11113"/>
              <a:gd name="T12" fmla="*/ 3458 w 8594"/>
              <a:gd name="T13" fmla="*/ 3387 h 11113"/>
              <a:gd name="T14" fmla="*/ 3028 w 8594"/>
              <a:gd name="T15" fmla="*/ 7310 h 11113"/>
              <a:gd name="T16" fmla="*/ 3458 w 8594"/>
              <a:gd name="T17" fmla="*/ 3387 h 11113"/>
              <a:gd name="T18" fmla="*/ 4576 w 8594"/>
              <a:gd name="T19" fmla="*/ 2394 h 11113"/>
              <a:gd name="T20" fmla="*/ 4515 w 8594"/>
              <a:gd name="T21" fmla="*/ 6102 h 11113"/>
              <a:gd name="T22" fmla="*/ 4576 w 8594"/>
              <a:gd name="T23" fmla="*/ 2394 h 11113"/>
              <a:gd name="T24" fmla="*/ 4942 w 8594"/>
              <a:gd name="T25" fmla="*/ 6370 h 11113"/>
              <a:gd name="T26" fmla="*/ 8310 w 8594"/>
              <a:gd name="T27" fmla="*/ 4449 h 11113"/>
              <a:gd name="T28" fmla="*/ 4942 w 8594"/>
              <a:gd name="T29" fmla="*/ 6370 h 11113"/>
              <a:gd name="T30" fmla="*/ 6925 w 8594"/>
              <a:gd name="T31" fmla="*/ 6508 h 11113"/>
              <a:gd name="T32" fmla="*/ 3450 w 8594"/>
              <a:gd name="T33" fmla="*/ 8002 h 11113"/>
              <a:gd name="T34" fmla="*/ 6925 w 8594"/>
              <a:gd name="T35" fmla="*/ 6508 h 11113"/>
              <a:gd name="T36" fmla="*/ 1940 w 8594"/>
              <a:gd name="T37" fmla="*/ 9245 h 11113"/>
              <a:gd name="T38" fmla="*/ 5735 w 8594"/>
              <a:gd name="T39" fmla="*/ 8618 h 11113"/>
              <a:gd name="T40" fmla="*/ 1940 w 8594"/>
              <a:gd name="T41" fmla="*/ 9245 h 11113"/>
              <a:gd name="T42" fmla="*/ 5271 w 8594"/>
              <a:gd name="T43" fmla="*/ 3217 h 11113"/>
              <a:gd name="T44" fmla="*/ 6505 w 8594"/>
              <a:gd name="T45" fmla="*/ 1181 h 11113"/>
              <a:gd name="T46" fmla="*/ 5271 w 8594"/>
              <a:gd name="T47" fmla="*/ 3217 h 11113"/>
              <a:gd name="T48" fmla="*/ 7450 w 8594"/>
              <a:gd name="T49" fmla="*/ 4568 h 11113"/>
              <a:gd name="T50" fmla="*/ 7474 w 8594"/>
              <a:gd name="T51" fmla="*/ 4396 h 11113"/>
              <a:gd name="T52" fmla="*/ 7344 w 8594"/>
              <a:gd name="T53" fmla="*/ 420 h 11113"/>
              <a:gd name="T54" fmla="*/ 5858 w 8594"/>
              <a:gd name="T55" fmla="*/ 3822 h 11113"/>
              <a:gd name="T56" fmla="*/ 7344 w 8594"/>
              <a:gd name="T57" fmla="*/ 420 h 11113"/>
              <a:gd name="T58" fmla="*/ 6118 w 8594"/>
              <a:gd name="T59" fmla="*/ 4250 h 11113"/>
              <a:gd name="T60" fmla="*/ 7530 w 8594"/>
              <a:gd name="T61" fmla="*/ 2291 h 11113"/>
              <a:gd name="T62" fmla="*/ 8307 w 8594"/>
              <a:gd name="T63" fmla="*/ 0 h 11113"/>
              <a:gd name="T64" fmla="*/ 6625 w 8594"/>
              <a:gd name="T65" fmla="*/ 4587 h 11113"/>
              <a:gd name="T66" fmla="*/ 8594 w 8594"/>
              <a:gd name="T67" fmla="*/ 1099 h 11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594" h="11113">
                <a:moveTo>
                  <a:pt x="4265" y="6460"/>
                </a:moveTo>
                <a:cubicBezTo>
                  <a:pt x="4265" y="6460"/>
                  <a:pt x="3204" y="7551"/>
                  <a:pt x="1677" y="8870"/>
                </a:cubicBezTo>
                <a:cubicBezTo>
                  <a:pt x="1009" y="9449"/>
                  <a:pt x="37" y="10577"/>
                  <a:pt x="19" y="10845"/>
                </a:cubicBezTo>
                <a:cubicBezTo>
                  <a:pt x="0" y="11113"/>
                  <a:pt x="403" y="10667"/>
                  <a:pt x="608" y="10388"/>
                </a:cubicBezTo>
                <a:cubicBezTo>
                  <a:pt x="812" y="10112"/>
                  <a:pt x="1863" y="8945"/>
                  <a:pt x="2216" y="8647"/>
                </a:cubicBezTo>
                <a:cubicBezTo>
                  <a:pt x="2771" y="8178"/>
                  <a:pt x="3615" y="7259"/>
                  <a:pt x="4265" y="6460"/>
                </a:cubicBezTo>
                <a:close/>
                <a:moveTo>
                  <a:pt x="4265" y="6460"/>
                </a:moveTo>
                <a:close/>
                <a:moveTo>
                  <a:pt x="2030" y="4940"/>
                </a:moveTo>
                <a:cubicBezTo>
                  <a:pt x="2030" y="4940"/>
                  <a:pt x="762" y="6261"/>
                  <a:pt x="833" y="7379"/>
                </a:cubicBezTo>
                <a:cubicBezTo>
                  <a:pt x="905" y="8496"/>
                  <a:pt x="1181" y="8889"/>
                  <a:pt x="1378" y="8764"/>
                </a:cubicBezTo>
                <a:cubicBezTo>
                  <a:pt x="1574" y="8639"/>
                  <a:pt x="2360" y="8013"/>
                  <a:pt x="2243" y="7442"/>
                </a:cubicBezTo>
                <a:cubicBezTo>
                  <a:pt x="2129" y="6869"/>
                  <a:pt x="1797" y="5396"/>
                  <a:pt x="2030" y="4940"/>
                </a:cubicBezTo>
                <a:close/>
                <a:moveTo>
                  <a:pt x="2030" y="4940"/>
                </a:moveTo>
                <a:close/>
                <a:moveTo>
                  <a:pt x="3458" y="3387"/>
                </a:moveTo>
                <a:cubicBezTo>
                  <a:pt x="3458" y="3387"/>
                  <a:pt x="2325" y="4252"/>
                  <a:pt x="2431" y="5773"/>
                </a:cubicBezTo>
                <a:cubicBezTo>
                  <a:pt x="2537" y="7294"/>
                  <a:pt x="3028" y="7310"/>
                  <a:pt x="3028" y="7310"/>
                </a:cubicBezTo>
                <a:cubicBezTo>
                  <a:pt x="3028" y="7310"/>
                  <a:pt x="3841" y="6649"/>
                  <a:pt x="3769" y="5988"/>
                </a:cubicBezTo>
                <a:cubicBezTo>
                  <a:pt x="3697" y="5327"/>
                  <a:pt x="3281" y="3913"/>
                  <a:pt x="3458" y="3387"/>
                </a:cubicBezTo>
                <a:close/>
                <a:moveTo>
                  <a:pt x="3458" y="3387"/>
                </a:moveTo>
                <a:close/>
                <a:moveTo>
                  <a:pt x="4576" y="2394"/>
                </a:moveTo>
                <a:cubicBezTo>
                  <a:pt x="4576" y="2394"/>
                  <a:pt x="3790" y="3342"/>
                  <a:pt x="3777" y="4486"/>
                </a:cubicBezTo>
                <a:cubicBezTo>
                  <a:pt x="3763" y="5630"/>
                  <a:pt x="4406" y="6049"/>
                  <a:pt x="4515" y="6102"/>
                </a:cubicBezTo>
                <a:cubicBezTo>
                  <a:pt x="4623" y="6155"/>
                  <a:pt x="5229" y="5664"/>
                  <a:pt x="5149" y="4754"/>
                </a:cubicBezTo>
                <a:cubicBezTo>
                  <a:pt x="5069" y="3843"/>
                  <a:pt x="4576" y="3145"/>
                  <a:pt x="4576" y="2394"/>
                </a:cubicBezTo>
                <a:close/>
                <a:moveTo>
                  <a:pt x="4576" y="2394"/>
                </a:moveTo>
                <a:close/>
                <a:moveTo>
                  <a:pt x="4942" y="6370"/>
                </a:moveTo>
                <a:cubicBezTo>
                  <a:pt x="4942" y="6370"/>
                  <a:pt x="4976" y="5433"/>
                  <a:pt x="6041" y="5056"/>
                </a:cubicBezTo>
                <a:cubicBezTo>
                  <a:pt x="7105" y="4680"/>
                  <a:pt x="7264" y="5155"/>
                  <a:pt x="8310" y="4449"/>
                </a:cubicBezTo>
                <a:cubicBezTo>
                  <a:pt x="8310" y="4449"/>
                  <a:pt x="7853" y="5938"/>
                  <a:pt x="6373" y="6370"/>
                </a:cubicBezTo>
                <a:cubicBezTo>
                  <a:pt x="5298" y="6683"/>
                  <a:pt x="4942" y="6370"/>
                  <a:pt x="4942" y="6370"/>
                </a:cubicBezTo>
                <a:close/>
                <a:moveTo>
                  <a:pt x="4942" y="6370"/>
                </a:moveTo>
                <a:close/>
                <a:moveTo>
                  <a:pt x="6925" y="6508"/>
                </a:moveTo>
                <a:cubicBezTo>
                  <a:pt x="6925" y="6508"/>
                  <a:pt x="6041" y="6933"/>
                  <a:pt x="5290" y="6922"/>
                </a:cubicBezTo>
                <a:cubicBezTo>
                  <a:pt x="4539" y="6914"/>
                  <a:pt x="3862" y="7145"/>
                  <a:pt x="3450" y="8002"/>
                </a:cubicBezTo>
                <a:cubicBezTo>
                  <a:pt x="3450" y="8002"/>
                  <a:pt x="3556" y="8539"/>
                  <a:pt x="4576" y="8278"/>
                </a:cubicBezTo>
                <a:cubicBezTo>
                  <a:pt x="5595" y="8018"/>
                  <a:pt x="6513" y="7299"/>
                  <a:pt x="6925" y="6508"/>
                </a:cubicBezTo>
                <a:close/>
                <a:moveTo>
                  <a:pt x="6925" y="6508"/>
                </a:moveTo>
                <a:close/>
                <a:moveTo>
                  <a:pt x="1940" y="9245"/>
                </a:moveTo>
                <a:cubicBezTo>
                  <a:pt x="1940" y="9245"/>
                  <a:pt x="2431" y="8350"/>
                  <a:pt x="3379" y="8440"/>
                </a:cubicBezTo>
                <a:cubicBezTo>
                  <a:pt x="4326" y="8531"/>
                  <a:pt x="4746" y="8799"/>
                  <a:pt x="5735" y="8618"/>
                </a:cubicBezTo>
                <a:cubicBezTo>
                  <a:pt x="5735" y="8618"/>
                  <a:pt x="4377" y="9879"/>
                  <a:pt x="3323" y="9797"/>
                </a:cubicBezTo>
                <a:cubicBezTo>
                  <a:pt x="2269" y="9720"/>
                  <a:pt x="1940" y="9245"/>
                  <a:pt x="1940" y="9245"/>
                </a:cubicBezTo>
                <a:close/>
                <a:moveTo>
                  <a:pt x="1940" y="9245"/>
                </a:moveTo>
                <a:close/>
                <a:moveTo>
                  <a:pt x="5271" y="3217"/>
                </a:moveTo>
                <a:cubicBezTo>
                  <a:pt x="5271" y="3217"/>
                  <a:pt x="5173" y="3334"/>
                  <a:pt x="5237" y="3387"/>
                </a:cubicBezTo>
                <a:cubicBezTo>
                  <a:pt x="5300" y="3440"/>
                  <a:pt x="6200" y="2209"/>
                  <a:pt x="6505" y="1181"/>
                </a:cubicBezTo>
                <a:cubicBezTo>
                  <a:pt x="6505" y="1181"/>
                  <a:pt x="5728" y="2628"/>
                  <a:pt x="5271" y="3217"/>
                </a:cubicBezTo>
                <a:close/>
                <a:moveTo>
                  <a:pt x="5271" y="3217"/>
                </a:moveTo>
                <a:close/>
                <a:moveTo>
                  <a:pt x="7474" y="4396"/>
                </a:moveTo>
                <a:cubicBezTo>
                  <a:pt x="7474" y="4396"/>
                  <a:pt x="7384" y="4518"/>
                  <a:pt x="7450" y="4568"/>
                </a:cubicBezTo>
                <a:cubicBezTo>
                  <a:pt x="7516" y="4619"/>
                  <a:pt x="8339" y="3331"/>
                  <a:pt x="8578" y="2286"/>
                </a:cubicBezTo>
                <a:cubicBezTo>
                  <a:pt x="8578" y="2286"/>
                  <a:pt x="7893" y="3777"/>
                  <a:pt x="7474" y="4396"/>
                </a:cubicBezTo>
                <a:close/>
                <a:moveTo>
                  <a:pt x="7474" y="4396"/>
                </a:moveTo>
                <a:close/>
                <a:moveTo>
                  <a:pt x="7344" y="420"/>
                </a:moveTo>
                <a:cubicBezTo>
                  <a:pt x="7344" y="420"/>
                  <a:pt x="6834" y="2089"/>
                  <a:pt x="5619" y="3769"/>
                </a:cubicBezTo>
                <a:cubicBezTo>
                  <a:pt x="5619" y="3769"/>
                  <a:pt x="5491" y="4162"/>
                  <a:pt x="5858" y="3822"/>
                </a:cubicBezTo>
                <a:cubicBezTo>
                  <a:pt x="6226" y="3485"/>
                  <a:pt x="7272" y="1197"/>
                  <a:pt x="7344" y="420"/>
                </a:cubicBezTo>
                <a:close/>
                <a:moveTo>
                  <a:pt x="7344" y="420"/>
                </a:moveTo>
                <a:close/>
                <a:moveTo>
                  <a:pt x="8307" y="0"/>
                </a:moveTo>
                <a:cubicBezTo>
                  <a:pt x="8307" y="0"/>
                  <a:pt x="7718" y="2004"/>
                  <a:pt x="6118" y="4250"/>
                </a:cubicBezTo>
                <a:cubicBezTo>
                  <a:pt x="6118" y="4250"/>
                  <a:pt x="5929" y="4483"/>
                  <a:pt x="6046" y="4581"/>
                </a:cubicBezTo>
                <a:cubicBezTo>
                  <a:pt x="6163" y="4680"/>
                  <a:pt x="7243" y="3026"/>
                  <a:pt x="7530" y="2291"/>
                </a:cubicBezTo>
                <a:cubicBezTo>
                  <a:pt x="7816" y="1556"/>
                  <a:pt x="8254" y="367"/>
                  <a:pt x="8307" y="0"/>
                </a:cubicBezTo>
                <a:close/>
                <a:moveTo>
                  <a:pt x="8307" y="0"/>
                </a:moveTo>
                <a:close/>
                <a:moveTo>
                  <a:pt x="8594" y="1099"/>
                </a:moveTo>
                <a:cubicBezTo>
                  <a:pt x="8594" y="1099"/>
                  <a:pt x="7363" y="3822"/>
                  <a:pt x="6625" y="4587"/>
                </a:cubicBezTo>
                <a:cubicBezTo>
                  <a:pt x="6625" y="4587"/>
                  <a:pt x="6558" y="4876"/>
                  <a:pt x="6871" y="4664"/>
                </a:cubicBezTo>
                <a:cubicBezTo>
                  <a:pt x="7185" y="4451"/>
                  <a:pt x="8220" y="2145"/>
                  <a:pt x="8594" y="1099"/>
                </a:cubicBezTo>
                <a:close/>
                <a:moveTo>
                  <a:pt x="8594" y="1099"/>
                </a:move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221105" y="4255770"/>
            <a:ext cx="53384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3200" dirty="0">
                <a:effectLst>
                  <a:outerShdw blurRad="50800" dist="38100" algn="l" rotWithShape="0">
                    <a:prstClr val="black">
                      <a:alpha val="11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请各位老师批评指正！</a:t>
            </a:r>
            <a:endParaRPr lang="zh-CN" sz="3200" dirty="0">
              <a:effectLst>
                <a:outerShdw blurRad="50800" dist="38100" algn="l" rotWithShape="0">
                  <a:prstClr val="black">
                    <a:alpha val="11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3688080" y="2065655"/>
            <a:ext cx="1563370" cy="14452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聆</a:t>
            </a:r>
            <a:endParaRPr lang="zh-CN" altLang="en-US" sz="88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1167765" y="3929380"/>
            <a:ext cx="5519420" cy="80010"/>
          </a:xfrm>
          <a:prstGeom prst="roundRect">
            <a:avLst>
              <a:gd name="adj" fmla="val 0"/>
            </a:avLst>
          </a:prstGeom>
          <a:solidFill>
            <a:srgbClr val="079B5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58" name="branch_376308"/>
          <p:cNvSpPr/>
          <p:nvPr/>
        </p:nvSpPr>
        <p:spPr>
          <a:xfrm>
            <a:off x="144881" y="221651"/>
            <a:ext cx="322296" cy="609685"/>
          </a:xfrm>
          <a:custGeom>
            <a:avLst/>
            <a:gdLst>
              <a:gd name="connsiteX0" fmla="*/ 65196 w 320742"/>
              <a:gd name="connsiteY0" fmla="*/ 220006 h 606744"/>
              <a:gd name="connsiteX1" fmla="*/ 54959 w 320742"/>
              <a:gd name="connsiteY1" fmla="*/ 221694 h 606744"/>
              <a:gd name="connsiteX2" fmla="*/ 35465 w 320742"/>
              <a:gd name="connsiteY2" fmla="*/ 261580 h 606744"/>
              <a:gd name="connsiteX3" fmla="*/ 75433 w 320742"/>
              <a:gd name="connsiteY3" fmla="*/ 281124 h 606744"/>
              <a:gd name="connsiteX4" fmla="*/ 94927 w 320742"/>
              <a:gd name="connsiteY4" fmla="*/ 241149 h 606744"/>
              <a:gd name="connsiteX5" fmla="*/ 65196 w 320742"/>
              <a:gd name="connsiteY5" fmla="*/ 220006 h 606744"/>
              <a:gd name="connsiteX6" fmla="*/ 268757 w 320742"/>
              <a:gd name="connsiteY6" fmla="*/ 219975 h 606744"/>
              <a:gd name="connsiteX7" fmla="*/ 258520 w 320742"/>
              <a:gd name="connsiteY7" fmla="*/ 221663 h 606744"/>
              <a:gd name="connsiteX8" fmla="*/ 239026 w 320742"/>
              <a:gd name="connsiteY8" fmla="*/ 261567 h 606744"/>
              <a:gd name="connsiteX9" fmla="*/ 279083 w 320742"/>
              <a:gd name="connsiteY9" fmla="*/ 281118 h 606744"/>
              <a:gd name="connsiteX10" fmla="*/ 298578 w 320742"/>
              <a:gd name="connsiteY10" fmla="*/ 241126 h 606744"/>
              <a:gd name="connsiteX11" fmla="*/ 268757 w 320742"/>
              <a:gd name="connsiteY11" fmla="*/ 219975 h 606744"/>
              <a:gd name="connsiteX12" fmla="*/ 48283 w 320742"/>
              <a:gd name="connsiteY12" fmla="*/ 202417 h 606744"/>
              <a:gd name="connsiteX13" fmla="*/ 114332 w 320742"/>
              <a:gd name="connsiteY13" fmla="*/ 234486 h 606744"/>
              <a:gd name="connsiteX14" fmla="*/ 82109 w 320742"/>
              <a:gd name="connsiteY14" fmla="*/ 300400 h 606744"/>
              <a:gd name="connsiteX15" fmla="*/ 65196 w 320742"/>
              <a:gd name="connsiteY15" fmla="*/ 303243 h 606744"/>
              <a:gd name="connsiteX16" fmla="*/ 42408 w 320742"/>
              <a:gd name="connsiteY16" fmla="*/ 298002 h 606744"/>
              <a:gd name="connsiteX17" fmla="*/ 16060 w 320742"/>
              <a:gd name="connsiteY17" fmla="*/ 268243 h 606744"/>
              <a:gd name="connsiteX18" fmla="*/ 48283 w 320742"/>
              <a:gd name="connsiteY18" fmla="*/ 202417 h 606744"/>
              <a:gd name="connsiteX19" fmla="*/ 65177 w 320742"/>
              <a:gd name="connsiteY19" fmla="*/ 97954 h 606744"/>
              <a:gd name="connsiteX20" fmla="*/ 54940 w 320742"/>
              <a:gd name="connsiteY20" fmla="*/ 99643 h 606744"/>
              <a:gd name="connsiteX21" fmla="*/ 35446 w 320742"/>
              <a:gd name="connsiteY21" fmla="*/ 139635 h 606744"/>
              <a:gd name="connsiteX22" fmla="*/ 51380 w 320742"/>
              <a:gd name="connsiteY22" fmla="*/ 157676 h 606744"/>
              <a:gd name="connsiteX23" fmla="*/ 75414 w 320742"/>
              <a:gd name="connsiteY23" fmla="*/ 159098 h 606744"/>
              <a:gd name="connsiteX24" fmla="*/ 94908 w 320742"/>
              <a:gd name="connsiteY24" fmla="*/ 119194 h 606744"/>
              <a:gd name="connsiteX25" fmla="*/ 78975 w 320742"/>
              <a:gd name="connsiteY25" fmla="*/ 101153 h 606744"/>
              <a:gd name="connsiteX26" fmla="*/ 65177 w 320742"/>
              <a:gd name="connsiteY26" fmla="*/ 97954 h 606744"/>
              <a:gd name="connsiteX27" fmla="*/ 282207 w 320742"/>
              <a:gd name="connsiteY27" fmla="*/ 79323 h 606744"/>
              <a:gd name="connsiteX28" fmla="*/ 289505 w 320742"/>
              <a:gd name="connsiteY28" fmla="*/ 91851 h 606744"/>
              <a:gd name="connsiteX29" fmla="*/ 276956 w 320742"/>
              <a:gd name="connsiteY29" fmla="*/ 99048 h 606744"/>
              <a:gd name="connsiteX30" fmla="*/ 258534 w 320742"/>
              <a:gd name="connsiteY30" fmla="*/ 99669 h 606744"/>
              <a:gd name="connsiteX31" fmla="*/ 239043 w 320742"/>
              <a:gd name="connsiteY31" fmla="*/ 139653 h 606744"/>
              <a:gd name="connsiteX32" fmla="*/ 279092 w 320742"/>
              <a:gd name="connsiteY32" fmla="*/ 159111 h 606744"/>
              <a:gd name="connsiteX33" fmla="*/ 298583 w 320742"/>
              <a:gd name="connsiteY33" fmla="*/ 119217 h 606744"/>
              <a:gd name="connsiteX34" fmla="*/ 295112 w 320742"/>
              <a:gd name="connsiteY34" fmla="*/ 112109 h 606744"/>
              <a:gd name="connsiteX35" fmla="*/ 297960 w 320742"/>
              <a:gd name="connsiteY35" fmla="*/ 97892 h 606744"/>
              <a:gd name="connsiteX36" fmla="*/ 312111 w 320742"/>
              <a:gd name="connsiteY36" fmla="*/ 100825 h 606744"/>
              <a:gd name="connsiteX37" fmla="*/ 317896 w 320742"/>
              <a:gd name="connsiteY37" fmla="*/ 112553 h 606744"/>
              <a:gd name="connsiteX38" fmla="*/ 285678 w 320742"/>
              <a:gd name="connsiteY38" fmla="*/ 178392 h 606744"/>
              <a:gd name="connsiteX39" fmla="*/ 268857 w 320742"/>
              <a:gd name="connsiteY39" fmla="*/ 181235 h 606744"/>
              <a:gd name="connsiteX40" fmla="*/ 219730 w 320742"/>
              <a:gd name="connsiteY40" fmla="*/ 146316 h 606744"/>
              <a:gd name="connsiteX41" fmla="*/ 251859 w 320742"/>
              <a:gd name="connsiteY41" fmla="*/ 80389 h 606744"/>
              <a:gd name="connsiteX42" fmla="*/ 282207 w 320742"/>
              <a:gd name="connsiteY42" fmla="*/ 79323 h 606744"/>
              <a:gd name="connsiteX43" fmla="*/ 166211 w 320742"/>
              <a:gd name="connsiteY43" fmla="*/ 20458 h 606744"/>
              <a:gd name="connsiteX44" fmla="*/ 155974 w 320742"/>
              <a:gd name="connsiteY44" fmla="*/ 22147 h 606744"/>
              <a:gd name="connsiteX45" fmla="*/ 136479 w 320742"/>
              <a:gd name="connsiteY45" fmla="*/ 62139 h 606744"/>
              <a:gd name="connsiteX46" fmla="*/ 176447 w 320742"/>
              <a:gd name="connsiteY46" fmla="*/ 81602 h 606744"/>
              <a:gd name="connsiteX47" fmla="*/ 194518 w 320742"/>
              <a:gd name="connsiteY47" fmla="*/ 65694 h 606744"/>
              <a:gd name="connsiteX48" fmla="*/ 196031 w 320742"/>
              <a:gd name="connsiteY48" fmla="*/ 41698 h 606744"/>
              <a:gd name="connsiteX49" fmla="*/ 166211 w 320742"/>
              <a:gd name="connsiteY49" fmla="*/ 20458 h 606744"/>
              <a:gd name="connsiteX50" fmla="*/ 149297 w 320742"/>
              <a:gd name="connsiteY50" fmla="*/ 2861 h 606744"/>
              <a:gd name="connsiteX51" fmla="*/ 188999 w 320742"/>
              <a:gd name="connsiteY51" fmla="*/ 5261 h 606744"/>
              <a:gd name="connsiteX52" fmla="*/ 215348 w 320742"/>
              <a:gd name="connsiteY52" fmla="*/ 35033 h 606744"/>
              <a:gd name="connsiteX53" fmla="*/ 212944 w 320742"/>
              <a:gd name="connsiteY53" fmla="*/ 74670 h 606744"/>
              <a:gd name="connsiteX54" fmla="*/ 183124 w 320742"/>
              <a:gd name="connsiteY54" fmla="*/ 100887 h 606744"/>
              <a:gd name="connsiteX55" fmla="*/ 176447 w 320742"/>
              <a:gd name="connsiteY55" fmla="*/ 102753 h 606744"/>
              <a:gd name="connsiteX56" fmla="*/ 176447 w 320742"/>
              <a:gd name="connsiteY56" fmla="*/ 206911 h 606744"/>
              <a:gd name="connsiteX57" fmla="*/ 211698 w 320742"/>
              <a:gd name="connsiteY57" fmla="*/ 171718 h 606744"/>
              <a:gd name="connsiteX58" fmla="*/ 226119 w 320742"/>
              <a:gd name="connsiteY58" fmla="*/ 171718 h 606744"/>
              <a:gd name="connsiteX59" fmla="*/ 226119 w 320742"/>
              <a:gd name="connsiteY59" fmla="*/ 186115 h 606744"/>
              <a:gd name="connsiteX60" fmla="*/ 176447 w 320742"/>
              <a:gd name="connsiteY60" fmla="*/ 235794 h 606744"/>
              <a:gd name="connsiteX61" fmla="*/ 176447 w 320742"/>
              <a:gd name="connsiteY61" fmla="*/ 328842 h 606744"/>
              <a:gd name="connsiteX62" fmla="*/ 225406 w 320742"/>
              <a:gd name="connsiteY62" fmla="*/ 279963 h 606744"/>
              <a:gd name="connsiteX63" fmla="*/ 219709 w 320742"/>
              <a:gd name="connsiteY63" fmla="*/ 268232 h 606744"/>
              <a:gd name="connsiteX64" fmla="*/ 251844 w 320742"/>
              <a:gd name="connsiteY64" fmla="*/ 202378 h 606744"/>
              <a:gd name="connsiteX65" fmla="*/ 317894 w 320742"/>
              <a:gd name="connsiteY65" fmla="*/ 234461 h 606744"/>
              <a:gd name="connsiteX66" fmla="*/ 285670 w 320742"/>
              <a:gd name="connsiteY66" fmla="*/ 300404 h 606744"/>
              <a:gd name="connsiteX67" fmla="*/ 268846 w 320742"/>
              <a:gd name="connsiteY67" fmla="*/ 303247 h 606744"/>
              <a:gd name="connsiteX68" fmla="*/ 239916 w 320742"/>
              <a:gd name="connsiteY68" fmla="*/ 294360 h 606744"/>
              <a:gd name="connsiteX69" fmla="*/ 176447 w 320742"/>
              <a:gd name="connsiteY69" fmla="*/ 357726 h 606744"/>
              <a:gd name="connsiteX70" fmla="*/ 176447 w 320742"/>
              <a:gd name="connsiteY70" fmla="*/ 596524 h 606744"/>
              <a:gd name="connsiteX71" fmla="*/ 166211 w 320742"/>
              <a:gd name="connsiteY71" fmla="*/ 606744 h 606744"/>
              <a:gd name="connsiteX72" fmla="*/ 155974 w 320742"/>
              <a:gd name="connsiteY72" fmla="*/ 596524 h 606744"/>
              <a:gd name="connsiteX73" fmla="*/ 155974 w 320742"/>
              <a:gd name="connsiteY73" fmla="*/ 540090 h 606744"/>
              <a:gd name="connsiteX74" fmla="*/ 45950 w 320742"/>
              <a:gd name="connsiteY74" fmla="*/ 489878 h 606744"/>
              <a:gd name="connsiteX75" fmla="*/ 17 w 320742"/>
              <a:gd name="connsiteY75" fmla="*/ 374967 h 606744"/>
              <a:gd name="connsiteX76" fmla="*/ 3133 w 320742"/>
              <a:gd name="connsiteY76" fmla="*/ 367679 h 606744"/>
              <a:gd name="connsiteX77" fmla="*/ 10521 w 320742"/>
              <a:gd name="connsiteY77" fmla="*/ 364836 h 606744"/>
              <a:gd name="connsiteX78" fmla="*/ 72921 w 320742"/>
              <a:gd name="connsiteY78" fmla="*/ 379233 h 606744"/>
              <a:gd name="connsiteX79" fmla="*/ 77995 w 320742"/>
              <a:gd name="connsiteY79" fmla="*/ 392830 h 606744"/>
              <a:gd name="connsiteX80" fmla="*/ 64376 w 320742"/>
              <a:gd name="connsiteY80" fmla="*/ 397807 h 606744"/>
              <a:gd name="connsiteX81" fmla="*/ 20758 w 320742"/>
              <a:gd name="connsiteY81" fmla="*/ 385987 h 606744"/>
              <a:gd name="connsiteX82" fmla="*/ 60726 w 320742"/>
              <a:gd name="connsiteY82" fmla="*/ 475658 h 606744"/>
              <a:gd name="connsiteX83" fmla="*/ 148941 w 320742"/>
              <a:gd name="connsiteY83" fmla="*/ 519117 h 606744"/>
              <a:gd name="connsiteX84" fmla="*/ 90992 w 320742"/>
              <a:gd name="connsiteY84" fmla="*/ 413537 h 606744"/>
              <a:gd name="connsiteX85" fmla="*/ 88944 w 320742"/>
              <a:gd name="connsiteY85" fmla="*/ 399318 h 606744"/>
              <a:gd name="connsiteX86" fmla="*/ 103187 w 320742"/>
              <a:gd name="connsiteY86" fmla="*/ 397185 h 606744"/>
              <a:gd name="connsiteX87" fmla="*/ 155974 w 320742"/>
              <a:gd name="connsiteY87" fmla="*/ 463483 h 606744"/>
              <a:gd name="connsiteX88" fmla="*/ 155974 w 320742"/>
              <a:gd name="connsiteY88" fmla="*/ 357726 h 606744"/>
              <a:gd name="connsiteX89" fmla="*/ 107193 w 320742"/>
              <a:gd name="connsiteY89" fmla="*/ 308935 h 606744"/>
              <a:gd name="connsiteX90" fmla="*/ 107193 w 320742"/>
              <a:gd name="connsiteY90" fmla="*/ 294538 h 606744"/>
              <a:gd name="connsiteX91" fmla="*/ 121613 w 320742"/>
              <a:gd name="connsiteY91" fmla="*/ 294538 h 606744"/>
              <a:gd name="connsiteX92" fmla="*/ 155974 w 320742"/>
              <a:gd name="connsiteY92" fmla="*/ 328842 h 606744"/>
              <a:gd name="connsiteX93" fmla="*/ 155974 w 320742"/>
              <a:gd name="connsiteY93" fmla="*/ 235794 h 606744"/>
              <a:gd name="connsiteX94" fmla="*/ 93217 w 320742"/>
              <a:gd name="connsiteY94" fmla="*/ 173051 h 606744"/>
              <a:gd name="connsiteX95" fmla="*/ 82090 w 320742"/>
              <a:gd name="connsiteY95" fmla="*/ 178472 h 606744"/>
              <a:gd name="connsiteX96" fmla="*/ 65177 w 320742"/>
              <a:gd name="connsiteY96" fmla="*/ 181316 h 606744"/>
              <a:gd name="connsiteX97" fmla="*/ 42389 w 320742"/>
              <a:gd name="connsiteY97" fmla="*/ 175983 h 606744"/>
              <a:gd name="connsiteX98" fmla="*/ 16040 w 320742"/>
              <a:gd name="connsiteY98" fmla="*/ 146300 h 606744"/>
              <a:gd name="connsiteX99" fmla="*/ 18533 w 320742"/>
              <a:gd name="connsiteY99" fmla="*/ 106663 h 606744"/>
              <a:gd name="connsiteX100" fmla="*/ 48264 w 320742"/>
              <a:gd name="connsiteY100" fmla="*/ 80357 h 606744"/>
              <a:gd name="connsiteX101" fmla="*/ 87965 w 320742"/>
              <a:gd name="connsiteY101" fmla="*/ 82757 h 606744"/>
              <a:gd name="connsiteX102" fmla="*/ 114314 w 320742"/>
              <a:gd name="connsiteY102" fmla="*/ 112529 h 606744"/>
              <a:gd name="connsiteX103" fmla="*/ 111822 w 320742"/>
              <a:gd name="connsiteY103" fmla="*/ 152166 h 606744"/>
              <a:gd name="connsiteX104" fmla="*/ 107905 w 320742"/>
              <a:gd name="connsiteY104" fmla="*/ 158831 h 606744"/>
              <a:gd name="connsiteX105" fmla="*/ 155974 w 320742"/>
              <a:gd name="connsiteY105" fmla="*/ 206911 h 606744"/>
              <a:gd name="connsiteX106" fmla="*/ 155974 w 320742"/>
              <a:gd name="connsiteY106" fmla="*/ 102753 h 606744"/>
              <a:gd name="connsiteX107" fmla="*/ 117163 w 320742"/>
              <a:gd name="connsiteY107" fmla="*/ 68804 h 606744"/>
              <a:gd name="connsiteX108" fmla="*/ 149297 w 320742"/>
              <a:gd name="connsiteY108" fmla="*/ 2861 h 60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20742" h="606744">
                <a:moveTo>
                  <a:pt x="65196" y="220006"/>
                </a:moveTo>
                <a:cubicBezTo>
                  <a:pt x="61813" y="220006"/>
                  <a:pt x="58342" y="220539"/>
                  <a:pt x="54959" y="221694"/>
                </a:cubicBezTo>
                <a:cubicBezTo>
                  <a:pt x="38492" y="227291"/>
                  <a:pt x="29769" y="245235"/>
                  <a:pt x="35465" y="261580"/>
                </a:cubicBezTo>
                <a:cubicBezTo>
                  <a:pt x="41073" y="278014"/>
                  <a:pt x="59054" y="286720"/>
                  <a:pt x="75433" y="281124"/>
                </a:cubicBezTo>
                <a:cubicBezTo>
                  <a:pt x="91900" y="275438"/>
                  <a:pt x="100623" y="257583"/>
                  <a:pt x="94927" y="241149"/>
                </a:cubicBezTo>
                <a:cubicBezTo>
                  <a:pt x="90476" y="228179"/>
                  <a:pt x="78281" y="220006"/>
                  <a:pt x="65196" y="220006"/>
                </a:cubicBezTo>
                <a:close/>
                <a:moveTo>
                  <a:pt x="268757" y="219975"/>
                </a:moveTo>
                <a:cubicBezTo>
                  <a:pt x="265375" y="219975"/>
                  <a:pt x="261903" y="220508"/>
                  <a:pt x="258520" y="221663"/>
                </a:cubicBezTo>
                <a:cubicBezTo>
                  <a:pt x="242141" y="227262"/>
                  <a:pt x="233418" y="245214"/>
                  <a:pt x="239026" y="261567"/>
                </a:cubicBezTo>
                <a:cubicBezTo>
                  <a:pt x="244723" y="278008"/>
                  <a:pt x="262615" y="286717"/>
                  <a:pt x="279083" y="281118"/>
                </a:cubicBezTo>
                <a:cubicBezTo>
                  <a:pt x="295462" y="275431"/>
                  <a:pt x="304186" y="257567"/>
                  <a:pt x="298578" y="241126"/>
                </a:cubicBezTo>
                <a:cubicBezTo>
                  <a:pt x="294038" y="228151"/>
                  <a:pt x="281843" y="219975"/>
                  <a:pt x="268757" y="219975"/>
                </a:cubicBezTo>
                <a:close/>
                <a:moveTo>
                  <a:pt x="48283" y="202417"/>
                </a:moveTo>
                <a:cubicBezTo>
                  <a:pt x="75344" y="193090"/>
                  <a:pt x="104985" y="207481"/>
                  <a:pt x="114332" y="234486"/>
                </a:cubicBezTo>
                <a:cubicBezTo>
                  <a:pt x="123589" y="261580"/>
                  <a:pt x="109169" y="291073"/>
                  <a:pt x="82109" y="300400"/>
                </a:cubicBezTo>
                <a:cubicBezTo>
                  <a:pt x="76590" y="302266"/>
                  <a:pt x="70893" y="303243"/>
                  <a:pt x="65196" y="303243"/>
                </a:cubicBezTo>
                <a:cubicBezTo>
                  <a:pt x="57363" y="303243"/>
                  <a:pt x="49619" y="301466"/>
                  <a:pt x="42408" y="298002"/>
                </a:cubicBezTo>
                <a:cubicBezTo>
                  <a:pt x="29947" y="291872"/>
                  <a:pt x="20600" y="281390"/>
                  <a:pt x="16060" y="268243"/>
                </a:cubicBezTo>
                <a:cubicBezTo>
                  <a:pt x="6803" y="241238"/>
                  <a:pt x="21223" y="211656"/>
                  <a:pt x="48283" y="202417"/>
                </a:cubicBezTo>
                <a:close/>
                <a:moveTo>
                  <a:pt x="65177" y="97954"/>
                </a:moveTo>
                <a:cubicBezTo>
                  <a:pt x="61794" y="97954"/>
                  <a:pt x="58323" y="98487"/>
                  <a:pt x="54940" y="99643"/>
                </a:cubicBezTo>
                <a:cubicBezTo>
                  <a:pt x="38472" y="105330"/>
                  <a:pt x="29749" y="123282"/>
                  <a:pt x="35446" y="139635"/>
                </a:cubicBezTo>
                <a:cubicBezTo>
                  <a:pt x="38116" y="147544"/>
                  <a:pt x="43813" y="153943"/>
                  <a:pt x="51380" y="157676"/>
                </a:cubicBezTo>
                <a:cubicBezTo>
                  <a:pt x="58946" y="161320"/>
                  <a:pt x="67491" y="161853"/>
                  <a:pt x="75414" y="159098"/>
                </a:cubicBezTo>
                <a:cubicBezTo>
                  <a:pt x="91882" y="153499"/>
                  <a:pt x="100606" y="135547"/>
                  <a:pt x="94908" y="119194"/>
                </a:cubicBezTo>
                <a:cubicBezTo>
                  <a:pt x="92238" y="111196"/>
                  <a:pt x="86541" y="104797"/>
                  <a:pt x="78975" y="101153"/>
                </a:cubicBezTo>
                <a:cubicBezTo>
                  <a:pt x="74613" y="99021"/>
                  <a:pt x="69895" y="97954"/>
                  <a:pt x="65177" y="97954"/>
                </a:cubicBezTo>
                <a:close/>
                <a:moveTo>
                  <a:pt x="282207" y="79323"/>
                </a:moveTo>
                <a:cubicBezTo>
                  <a:pt x="287725" y="80833"/>
                  <a:pt x="290929" y="86431"/>
                  <a:pt x="289505" y="91851"/>
                </a:cubicBezTo>
                <a:cubicBezTo>
                  <a:pt x="287992" y="97271"/>
                  <a:pt x="282385" y="100558"/>
                  <a:pt x="276956" y="99048"/>
                </a:cubicBezTo>
                <a:cubicBezTo>
                  <a:pt x="270904" y="97448"/>
                  <a:pt x="264497" y="97626"/>
                  <a:pt x="258534" y="99669"/>
                </a:cubicBezTo>
                <a:cubicBezTo>
                  <a:pt x="242158" y="105356"/>
                  <a:pt x="233436" y="123304"/>
                  <a:pt x="239043" y="139653"/>
                </a:cubicBezTo>
                <a:cubicBezTo>
                  <a:pt x="244739" y="156001"/>
                  <a:pt x="262628" y="164798"/>
                  <a:pt x="279092" y="159111"/>
                </a:cubicBezTo>
                <a:cubicBezTo>
                  <a:pt x="295468" y="153513"/>
                  <a:pt x="304190" y="135565"/>
                  <a:pt x="298583" y="119217"/>
                </a:cubicBezTo>
                <a:cubicBezTo>
                  <a:pt x="297693" y="116640"/>
                  <a:pt x="296536" y="114241"/>
                  <a:pt x="295112" y="112109"/>
                </a:cubicBezTo>
                <a:cubicBezTo>
                  <a:pt x="291997" y="107400"/>
                  <a:pt x="293243" y="101002"/>
                  <a:pt x="297960" y="97892"/>
                </a:cubicBezTo>
                <a:cubicBezTo>
                  <a:pt x="302677" y="94783"/>
                  <a:pt x="308996" y="96115"/>
                  <a:pt x="312111" y="100825"/>
                </a:cubicBezTo>
                <a:cubicBezTo>
                  <a:pt x="314514" y="104467"/>
                  <a:pt x="316472" y="108377"/>
                  <a:pt x="317896" y="112553"/>
                </a:cubicBezTo>
                <a:cubicBezTo>
                  <a:pt x="327241" y="139564"/>
                  <a:pt x="312823" y="169151"/>
                  <a:pt x="285678" y="178392"/>
                </a:cubicBezTo>
                <a:cubicBezTo>
                  <a:pt x="280160" y="180346"/>
                  <a:pt x="274464" y="181235"/>
                  <a:pt x="268857" y="181235"/>
                </a:cubicBezTo>
                <a:cubicBezTo>
                  <a:pt x="247320" y="181235"/>
                  <a:pt x="227117" y="167730"/>
                  <a:pt x="219730" y="146316"/>
                </a:cubicBezTo>
                <a:cubicBezTo>
                  <a:pt x="210385" y="119306"/>
                  <a:pt x="224803" y="89718"/>
                  <a:pt x="251859" y="80389"/>
                </a:cubicBezTo>
                <a:cubicBezTo>
                  <a:pt x="261738" y="77012"/>
                  <a:pt x="272239" y="76657"/>
                  <a:pt x="282207" y="79323"/>
                </a:cubicBezTo>
                <a:close/>
                <a:moveTo>
                  <a:pt x="166211" y="20458"/>
                </a:moveTo>
                <a:cubicBezTo>
                  <a:pt x="162828" y="20458"/>
                  <a:pt x="159356" y="20991"/>
                  <a:pt x="155974" y="22147"/>
                </a:cubicBezTo>
                <a:cubicBezTo>
                  <a:pt x="139595" y="27834"/>
                  <a:pt x="130782" y="45698"/>
                  <a:pt x="136479" y="62139"/>
                </a:cubicBezTo>
                <a:cubicBezTo>
                  <a:pt x="142087" y="78491"/>
                  <a:pt x="160068" y="87289"/>
                  <a:pt x="176447" y="81602"/>
                </a:cubicBezTo>
                <a:cubicBezTo>
                  <a:pt x="184459" y="78847"/>
                  <a:pt x="190868" y="73248"/>
                  <a:pt x="194518" y="65694"/>
                </a:cubicBezTo>
                <a:cubicBezTo>
                  <a:pt x="198256" y="58140"/>
                  <a:pt x="198701" y="49608"/>
                  <a:pt x="196031" y="41698"/>
                </a:cubicBezTo>
                <a:cubicBezTo>
                  <a:pt x="191491" y="28634"/>
                  <a:pt x="179296" y="20458"/>
                  <a:pt x="166211" y="20458"/>
                </a:cubicBezTo>
                <a:close/>
                <a:moveTo>
                  <a:pt x="149297" y="2861"/>
                </a:moveTo>
                <a:cubicBezTo>
                  <a:pt x="162472" y="-1671"/>
                  <a:pt x="176536" y="-782"/>
                  <a:pt x="188999" y="5261"/>
                </a:cubicBezTo>
                <a:cubicBezTo>
                  <a:pt x="201461" y="11393"/>
                  <a:pt x="210808" y="21880"/>
                  <a:pt x="215348" y="35033"/>
                </a:cubicBezTo>
                <a:cubicBezTo>
                  <a:pt x="219887" y="48097"/>
                  <a:pt x="218997" y="62139"/>
                  <a:pt x="212944" y="74670"/>
                </a:cubicBezTo>
                <a:cubicBezTo>
                  <a:pt x="206802" y="87112"/>
                  <a:pt x="196298" y="96443"/>
                  <a:pt x="183124" y="100887"/>
                </a:cubicBezTo>
                <a:cubicBezTo>
                  <a:pt x="180898" y="101687"/>
                  <a:pt x="178673" y="102309"/>
                  <a:pt x="176447" y="102753"/>
                </a:cubicBezTo>
                <a:lnTo>
                  <a:pt x="176447" y="206911"/>
                </a:lnTo>
                <a:lnTo>
                  <a:pt x="211698" y="171718"/>
                </a:lnTo>
                <a:cubicBezTo>
                  <a:pt x="215704" y="167718"/>
                  <a:pt x="222113" y="167718"/>
                  <a:pt x="226119" y="171718"/>
                </a:cubicBezTo>
                <a:cubicBezTo>
                  <a:pt x="230124" y="175717"/>
                  <a:pt x="230124" y="182204"/>
                  <a:pt x="226119" y="186115"/>
                </a:cubicBezTo>
                <a:lnTo>
                  <a:pt x="176447" y="235794"/>
                </a:lnTo>
                <a:lnTo>
                  <a:pt x="176447" y="328842"/>
                </a:lnTo>
                <a:lnTo>
                  <a:pt x="225406" y="279963"/>
                </a:lnTo>
                <a:cubicBezTo>
                  <a:pt x="223092" y="276408"/>
                  <a:pt x="221134" y="272498"/>
                  <a:pt x="219709" y="268232"/>
                </a:cubicBezTo>
                <a:cubicBezTo>
                  <a:pt x="210363" y="241215"/>
                  <a:pt x="224783" y="211621"/>
                  <a:pt x="251844" y="202378"/>
                </a:cubicBezTo>
                <a:cubicBezTo>
                  <a:pt x="278994" y="193047"/>
                  <a:pt x="308548" y="207444"/>
                  <a:pt x="317894" y="234461"/>
                </a:cubicBezTo>
                <a:cubicBezTo>
                  <a:pt x="327241" y="261567"/>
                  <a:pt x="312820" y="291072"/>
                  <a:pt x="285670" y="300404"/>
                </a:cubicBezTo>
                <a:cubicBezTo>
                  <a:pt x="280151" y="302359"/>
                  <a:pt x="274454" y="303247"/>
                  <a:pt x="268846" y="303247"/>
                </a:cubicBezTo>
                <a:cubicBezTo>
                  <a:pt x="258431" y="303247"/>
                  <a:pt x="248373" y="300048"/>
                  <a:pt x="239916" y="294360"/>
                </a:cubicBezTo>
                <a:lnTo>
                  <a:pt x="176447" y="357726"/>
                </a:lnTo>
                <a:lnTo>
                  <a:pt x="176447" y="596524"/>
                </a:lnTo>
                <a:cubicBezTo>
                  <a:pt x="176447" y="602123"/>
                  <a:pt x="171908" y="606744"/>
                  <a:pt x="166211" y="606744"/>
                </a:cubicBezTo>
                <a:cubicBezTo>
                  <a:pt x="160603" y="606744"/>
                  <a:pt x="155974" y="602123"/>
                  <a:pt x="155974" y="596524"/>
                </a:cubicBezTo>
                <a:lnTo>
                  <a:pt x="155974" y="540090"/>
                </a:lnTo>
                <a:cubicBezTo>
                  <a:pt x="114403" y="538224"/>
                  <a:pt x="75503" y="520450"/>
                  <a:pt x="45950" y="489878"/>
                </a:cubicBezTo>
                <a:cubicBezTo>
                  <a:pt x="15773" y="458417"/>
                  <a:pt x="-606" y="417625"/>
                  <a:pt x="17" y="374967"/>
                </a:cubicBezTo>
                <a:cubicBezTo>
                  <a:pt x="17" y="372212"/>
                  <a:pt x="1174" y="369635"/>
                  <a:pt x="3133" y="367679"/>
                </a:cubicBezTo>
                <a:cubicBezTo>
                  <a:pt x="5091" y="365813"/>
                  <a:pt x="7762" y="364836"/>
                  <a:pt x="10521" y="364836"/>
                </a:cubicBezTo>
                <a:cubicBezTo>
                  <a:pt x="32152" y="365458"/>
                  <a:pt x="53071" y="370257"/>
                  <a:pt x="72921" y="379233"/>
                </a:cubicBezTo>
                <a:cubicBezTo>
                  <a:pt x="77995" y="381632"/>
                  <a:pt x="80310" y="387676"/>
                  <a:pt x="77995" y="392830"/>
                </a:cubicBezTo>
                <a:cubicBezTo>
                  <a:pt x="75592" y="397896"/>
                  <a:pt x="69539" y="400206"/>
                  <a:pt x="64376" y="397807"/>
                </a:cubicBezTo>
                <a:cubicBezTo>
                  <a:pt x="50489" y="391497"/>
                  <a:pt x="35802" y="387498"/>
                  <a:pt x="20758" y="385987"/>
                </a:cubicBezTo>
                <a:cubicBezTo>
                  <a:pt x="22805" y="419314"/>
                  <a:pt x="36781" y="450863"/>
                  <a:pt x="60726" y="475658"/>
                </a:cubicBezTo>
                <a:cubicBezTo>
                  <a:pt x="84672" y="500542"/>
                  <a:pt x="115649" y="515739"/>
                  <a:pt x="148941" y="519117"/>
                </a:cubicBezTo>
                <a:cubicBezTo>
                  <a:pt x="146271" y="477880"/>
                  <a:pt x="125085" y="439043"/>
                  <a:pt x="90992" y="413537"/>
                </a:cubicBezTo>
                <a:cubicBezTo>
                  <a:pt x="86452" y="410160"/>
                  <a:pt x="85562" y="403761"/>
                  <a:pt x="88944" y="399318"/>
                </a:cubicBezTo>
                <a:cubicBezTo>
                  <a:pt x="92327" y="394785"/>
                  <a:pt x="98736" y="393808"/>
                  <a:pt x="103187" y="397185"/>
                </a:cubicBezTo>
                <a:cubicBezTo>
                  <a:pt x="126598" y="414692"/>
                  <a:pt x="144669" y="437621"/>
                  <a:pt x="155974" y="463483"/>
                </a:cubicBezTo>
                <a:lnTo>
                  <a:pt x="155974" y="357726"/>
                </a:lnTo>
                <a:lnTo>
                  <a:pt x="107193" y="308935"/>
                </a:lnTo>
                <a:cubicBezTo>
                  <a:pt x="103187" y="304936"/>
                  <a:pt x="103187" y="298537"/>
                  <a:pt x="107193" y="294538"/>
                </a:cubicBezTo>
                <a:cubicBezTo>
                  <a:pt x="111109" y="290539"/>
                  <a:pt x="117608" y="290539"/>
                  <a:pt x="121613" y="294538"/>
                </a:cubicBezTo>
                <a:lnTo>
                  <a:pt x="155974" y="328842"/>
                </a:lnTo>
                <a:lnTo>
                  <a:pt x="155974" y="235794"/>
                </a:lnTo>
                <a:lnTo>
                  <a:pt x="93217" y="173051"/>
                </a:lnTo>
                <a:cubicBezTo>
                  <a:pt x="89746" y="175272"/>
                  <a:pt x="86007" y="177050"/>
                  <a:pt x="82090" y="178472"/>
                </a:cubicBezTo>
                <a:cubicBezTo>
                  <a:pt x="76571" y="180338"/>
                  <a:pt x="70874" y="181316"/>
                  <a:pt x="65177" y="181316"/>
                </a:cubicBezTo>
                <a:cubicBezTo>
                  <a:pt x="57344" y="181316"/>
                  <a:pt x="49599" y="179538"/>
                  <a:pt x="42389" y="175983"/>
                </a:cubicBezTo>
                <a:cubicBezTo>
                  <a:pt x="29927" y="169940"/>
                  <a:pt x="20580" y="159364"/>
                  <a:pt x="16040" y="146300"/>
                </a:cubicBezTo>
                <a:cubicBezTo>
                  <a:pt x="11589" y="133147"/>
                  <a:pt x="12390" y="119106"/>
                  <a:pt x="18533" y="106663"/>
                </a:cubicBezTo>
                <a:cubicBezTo>
                  <a:pt x="24586" y="94221"/>
                  <a:pt x="35179" y="84890"/>
                  <a:pt x="48264" y="80357"/>
                </a:cubicBezTo>
                <a:cubicBezTo>
                  <a:pt x="61349" y="75825"/>
                  <a:pt x="75503" y="76714"/>
                  <a:pt x="87965" y="82757"/>
                </a:cubicBezTo>
                <a:cubicBezTo>
                  <a:pt x="100427" y="88889"/>
                  <a:pt x="109774" y="99465"/>
                  <a:pt x="114314" y="112529"/>
                </a:cubicBezTo>
                <a:cubicBezTo>
                  <a:pt x="118765" y="125593"/>
                  <a:pt x="117964" y="139724"/>
                  <a:pt x="111822" y="152166"/>
                </a:cubicBezTo>
                <a:cubicBezTo>
                  <a:pt x="110664" y="154476"/>
                  <a:pt x="109418" y="156787"/>
                  <a:pt x="107905" y="158831"/>
                </a:cubicBezTo>
                <a:lnTo>
                  <a:pt x="155974" y="206911"/>
                </a:lnTo>
                <a:lnTo>
                  <a:pt x="155974" y="102753"/>
                </a:lnTo>
                <a:cubicBezTo>
                  <a:pt x="138526" y="99198"/>
                  <a:pt x="123305" y="86756"/>
                  <a:pt x="117163" y="68804"/>
                </a:cubicBezTo>
                <a:cubicBezTo>
                  <a:pt x="107816" y="41698"/>
                  <a:pt x="122236" y="12193"/>
                  <a:pt x="149297" y="28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文本框 2"/>
          <p:cNvSpPr txBox="1"/>
          <p:nvPr/>
        </p:nvSpPr>
        <p:spPr>
          <a:xfrm>
            <a:off x="1146175" y="1708785"/>
            <a:ext cx="1523365" cy="2214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38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感</a:t>
            </a:r>
            <a:endParaRPr lang="zh-CN" altLang="en-US" sz="138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05735" y="2237740"/>
            <a:ext cx="144399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88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谢</a:t>
            </a:r>
            <a:endParaRPr lang="zh-CN" altLang="en-US" sz="88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96790" y="1936115"/>
            <a:ext cx="137160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1500" b="1" dirty="0">
                <a:solidFill>
                  <a:srgbClr val="079B51"/>
                </a:solidFill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听</a:t>
            </a:r>
            <a:endParaRPr lang="zh-CN" altLang="en-US" sz="11500" b="1" dirty="0">
              <a:solidFill>
                <a:srgbClr val="079B51"/>
              </a:solidFill>
              <a:effectLst>
                <a:outerShdw blurRad="50800" dist="38100" algn="l" rotWithShape="0">
                  <a:prstClr val="black">
                    <a:alpha val="9000"/>
                  </a:prstClr>
                </a:outerShdw>
              </a:effectLst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 bldLvl="0" animBg="1"/>
      <p:bldP spid="11" grpId="0" bldLvl="0" animBg="1"/>
      <p:bldP spid="41" grpId="0" bldLvl="0" animBg="1"/>
      <p:bldP spid="53" grpId="0"/>
      <p:bldP spid="56" grpId="0" bldLvl="0" animBg="1"/>
      <p:bldP spid="8" grpId="0"/>
      <p:bldP spid="55" grpId="0"/>
      <p:bldP spid="6" grpId="0"/>
      <p:bldP spid="3" grpId="0"/>
      <p:bldP spid="8" grpId="1"/>
      <p:bldP spid="55" grpId="1"/>
      <p:bldP spid="6" grpId="1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îṣľíďê"/>
          <p:cNvSpPr/>
          <p:nvPr>
            <p:custDataLst>
              <p:tags r:id="rId1"/>
            </p:custDataLst>
          </p:nvPr>
        </p:nvSpPr>
        <p:spPr>
          <a:xfrm>
            <a:off x="463550" y="676910"/>
            <a:ext cx="11372215" cy="1213485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íṣ1îḋé"/>
          <p:cNvSpPr txBox="1"/>
          <p:nvPr>
            <p:custDataLst>
              <p:tags r:id="rId2"/>
            </p:custDataLst>
          </p:nvPr>
        </p:nvSpPr>
        <p:spPr>
          <a:xfrm>
            <a:off x="603885" y="972185"/>
            <a:ext cx="11339195" cy="85534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果蔬产业正迈向精准感知与智能诊断。真实温室、果园场景中，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病害早筛难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、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遮挡定位难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、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成熟度判断主观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，易造成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防治滞后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、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漏检误检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和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采摘决策不准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。亟需构建贯通</a:t>
            </a:r>
            <a:r>
              <a:rPr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“采集-识别-诊断-反馈”</a:t>
            </a:r>
            <a:r>
              <a:rPr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的生产现场智能感知平台。</a:t>
            </a:r>
            <a:endParaRPr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69009" y="71634"/>
            <a:ext cx="4305100" cy="597555"/>
            <a:chOff x="510882" y="320028"/>
            <a:chExt cx="4305100" cy="597555"/>
          </a:xfrm>
        </p:grpSpPr>
        <p:grpSp>
          <p:nvGrpSpPr>
            <p:cNvPr id="58" name="组合 57"/>
            <p:cNvGrpSpPr/>
            <p:nvPr/>
          </p:nvGrpSpPr>
          <p:grpSpPr>
            <a:xfrm>
              <a:off x="1139779" y="320028"/>
              <a:ext cx="3676203" cy="597555"/>
              <a:chOff x="905774" y="216694"/>
              <a:chExt cx="3676203" cy="597555"/>
            </a:xfrm>
          </p:grpSpPr>
          <p:sp>
            <p:nvSpPr>
              <p:cNvPr id="65" name="TextBox 55"/>
              <p:cNvSpPr txBox="1"/>
              <p:nvPr/>
            </p:nvSpPr>
            <p:spPr>
              <a:xfrm>
                <a:off x="905774" y="216694"/>
                <a:ext cx="367538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pPr algn="just">
                  <a:buClrTx/>
                  <a:buSzTx/>
                  <a:buFontTx/>
                </a:pPr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  <a:sym typeface="+mn-ea"/>
                  </a:rPr>
                  <a:t>项目背景与需求痛点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66" name="TextBox 55"/>
              <p:cNvSpPr txBox="1"/>
              <p:nvPr/>
            </p:nvSpPr>
            <p:spPr>
              <a:xfrm>
                <a:off x="915817" y="516434"/>
                <a:ext cx="3666160" cy="29781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000" dirty="0">
                    <a:solidFill>
                      <a:schemeClr val="bg1">
                        <a:lumMod val="50000"/>
                        <a:alpha val="70000"/>
                      </a:schemeClr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cs typeface="+mn-ea"/>
                    <a:sym typeface="+mn-lt"/>
                  </a:rPr>
                  <a:t>Project Background and Pain Points</a:t>
                </a:r>
                <a:endPara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64" name="矩形: 圆角 6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01</a:t>
              </a:r>
              <a:endParaRPr lang="zh-CN" altLang="en-US" dirty="0">
                <a:cs typeface="+mn-ea"/>
              </a:endParaRPr>
            </a:p>
          </p:txBody>
        </p:sp>
      </p:grpSp>
      <p:sp>
        <p:nvSpPr>
          <p:cNvPr id="56" name="圆角矩形 55"/>
          <p:cNvSpPr/>
          <p:nvPr/>
        </p:nvSpPr>
        <p:spPr>
          <a:xfrm>
            <a:off x="519430" y="752475"/>
            <a:ext cx="1461135" cy="32448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研究背景</a:t>
            </a:r>
            <a:endParaRPr lang="zh-CN" altLang="en-US"/>
          </a:p>
        </p:txBody>
      </p:sp>
      <p:pic>
        <p:nvPicPr>
          <p:cNvPr id="7" name="图片 6" descr="ChatGPT Image 2026年5月23日 06_32_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" y="1898015"/>
            <a:ext cx="11532235" cy="490093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îṩļiḍe"/>
          <p:cNvGrpSpPr/>
          <p:nvPr>
            <p:custDataLst>
              <p:tags r:id="rId1"/>
            </p:custDataLst>
          </p:nvPr>
        </p:nvGrpSpPr>
        <p:grpSpPr>
          <a:xfrm>
            <a:off x="297192" y="985992"/>
            <a:ext cx="11482282" cy="3914775"/>
            <a:chOff x="606916" y="1620357"/>
            <a:chExt cx="11482282" cy="3914775"/>
          </a:xfrm>
        </p:grpSpPr>
        <p:sp>
          <p:nvSpPr>
            <p:cNvPr id="38" name="iSḻïďe"/>
            <p:cNvSpPr txBox="1"/>
            <p:nvPr>
              <p:custDataLst>
                <p:tags r:id="rId2"/>
              </p:custDataLst>
            </p:nvPr>
          </p:nvSpPr>
          <p:spPr bwMode="auto">
            <a:xfrm>
              <a:off x="811939" y="1620357"/>
              <a:ext cx="3155873" cy="42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1.</a:t>
              </a:r>
              <a:r>
                <a:rPr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看得清:多模态融合感知</a:t>
              </a:r>
              <a:endParaRPr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grpSp>
          <p:nvGrpSpPr>
            <p:cNvPr id="5" name="íśľîḓé"/>
            <p:cNvGrpSpPr/>
            <p:nvPr/>
          </p:nvGrpSpPr>
          <p:grpSpPr>
            <a:xfrm>
              <a:off x="606916" y="4476587"/>
              <a:ext cx="3861435" cy="1058545"/>
              <a:chOff x="7188172" y="1442524"/>
              <a:chExt cx="4046855" cy="1058545"/>
            </a:xfrm>
          </p:grpSpPr>
          <p:sp>
            <p:nvSpPr>
              <p:cNvPr id="35" name="iş1ïďe"/>
              <p:cNvSpPr/>
              <p:nvPr>
                <p:custDataLst>
                  <p:tags r:id="rId3"/>
                </p:custDataLst>
              </p:nvPr>
            </p:nvSpPr>
            <p:spPr bwMode="auto">
              <a:xfrm>
                <a:off x="7671322" y="1765104"/>
                <a:ext cx="3461719" cy="7359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50000"/>
                  </a:lnSpc>
                </a:pPr>
                <a:r>
                  <a:rPr sz="16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检测结果、图片与历史记录统一</a:t>
                </a:r>
                <a:endParaRPr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sz="16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入库，为防治与采摘提供依据。</a:t>
                </a:r>
                <a:endParaRPr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36" name="íŝ1îḋé"/>
              <p:cNvSpPr txBox="1"/>
              <p:nvPr>
                <p:custDataLst>
                  <p:tags r:id="rId4"/>
                </p:custDataLst>
              </p:nvPr>
            </p:nvSpPr>
            <p:spPr bwMode="auto">
              <a:xfrm>
                <a:off x="7188172" y="1442524"/>
                <a:ext cx="4046855" cy="421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3. </a:t>
                </a:r>
                <a:r>
                  <a:rPr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管得住:结果追踪与辅助决策</a:t>
                </a:r>
                <a:endParaRPr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grpSp>
          <p:nvGrpSpPr>
            <p:cNvPr id="6" name="íṣ1íḋe"/>
            <p:cNvGrpSpPr/>
            <p:nvPr/>
          </p:nvGrpSpPr>
          <p:grpSpPr>
            <a:xfrm>
              <a:off x="8121083" y="1683857"/>
              <a:ext cx="3968115" cy="3214370"/>
              <a:chOff x="7916279" y="-1350206"/>
              <a:chExt cx="4209149" cy="3214370"/>
            </a:xfrm>
          </p:grpSpPr>
          <p:sp>
            <p:nvSpPr>
              <p:cNvPr id="32" name="ïṣlíde"/>
              <p:cNvSpPr txBox="1"/>
              <p:nvPr>
                <p:custDataLst>
                  <p:tags r:id="rId5"/>
                </p:custDataLst>
              </p:nvPr>
            </p:nvSpPr>
            <p:spPr bwMode="auto">
              <a:xfrm>
                <a:off x="7916279" y="1442524"/>
                <a:ext cx="4209149" cy="421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4. </a:t>
                </a:r>
                <a:r>
                  <a:rPr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用得上:农户端与科研端双入口</a:t>
                </a:r>
                <a:endParaRPr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34" name="íṡ1ïḋè"/>
              <p:cNvSpPr txBox="1"/>
              <p:nvPr>
                <p:custDataLst>
                  <p:tags r:id="rId6"/>
                </p:custDataLst>
              </p:nvPr>
            </p:nvSpPr>
            <p:spPr bwMode="auto">
              <a:xfrm>
                <a:off x="7977564" y="-1350206"/>
                <a:ext cx="3344804" cy="4217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2. </a:t>
                </a:r>
                <a:r>
                  <a:rPr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识得准:多任务智能诊断</a:t>
                </a:r>
                <a:endParaRPr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grpSp>
          <p:nvGrpSpPr>
            <p:cNvPr id="7" name="íṡḷïḓè"/>
            <p:cNvGrpSpPr/>
            <p:nvPr/>
          </p:nvGrpSpPr>
          <p:grpSpPr>
            <a:xfrm>
              <a:off x="4279900" y="1830705"/>
              <a:ext cx="1341755" cy="704850"/>
              <a:chOff x="6315" y="2913"/>
              <a:chExt cx="2113" cy="1110"/>
            </a:xfrm>
          </p:grpSpPr>
          <p:cxnSp>
            <p:nvCxnSpPr>
              <p:cNvPr id="29" name="ïśľiḋè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8428" y="2913"/>
                <a:ext cx="0" cy="111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iś1íḍe"/>
              <p:cNvCxnSpPr/>
              <p:nvPr>
                <p:custDataLst>
                  <p:tags r:id="rId8"/>
                </p:custDataLst>
              </p:nvPr>
            </p:nvCxnSpPr>
            <p:spPr>
              <a:xfrm flipH="1" flipV="1">
                <a:off x="6315" y="2913"/>
                <a:ext cx="2113" cy="1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îşľïde"/>
            <p:cNvGrpSpPr/>
            <p:nvPr/>
          </p:nvGrpSpPr>
          <p:grpSpPr>
            <a:xfrm flipH="1">
              <a:off x="6417310" y="1830070"/>
              <a:ext cx="1341755" cy="704850"/>
              <a:chOff x="6315" y="2913"/>
              <a:chExt cx="2113" cy="1110"/>
            </a:xfrm>
          </p:grpSpPr>
          <p:cxnSp>
            <p:nvCxnSpPr>
              <p:cNvPr id="27" name="íṡ1îdè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8428" y="2913"/>
                <a:ext cx="0" cy="111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iṣľiḓé"/>
              <p:cNvCxnSpPr/>
              <p:nvPr>
                <p:custDataLst>
                  <p:tags r:id="rId10"/>
                </p:custDataLst>
              </p:nvPr>
            </p:nvCxnSpPr>
            <p:spPr>
              <a:xfrm flipH="1" flipV="1">
                <a:off x="6315" y="2913"/>
                <a:ext cx="2113" cy="1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îṣḻiďê"/>
            <p:cNvGrpSpPr/>
            <p:nvPr/>
          </p:nvGrpSpPr>
          <p:grpSpPr>
            <a:xfrm flipV="1">
              <a:off x="4279900" y="4622268"/>
              <a:ext cx="1341755" cy="503452"/>
              <a:chOff x="6315" y="2913"/>
              <a:chExt cx="2113" cy="1110"/>
            </a:xfrm>
          </p:grpSpPr>
          <p:cxnSp>
            <p:nvCxnSpPr>
              <p:cNvPr id="25" name="îślïḑè"/>
              <p:cNvCxnSpPr/>
              <p:nvPr>
                <p:custDataLst>
                  <p:tags r:id="rId11"/>
                </p:custDataLst>
              </p:nvPr>
            </p:nvCxnSpPr>
            <p:spPr>
              <a:xfrm flipV="1">
                <a:off x="8428" y="2913"/>
                <a:ext cx="0" cy="111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îṩliďé"/>
              <p:cNvCxnSpPr/>
              <p:nvPr>
                <p:custDataLst>
                  <p:tags r:id="rId12"/>
                </p:custDataLst>
              </p:nvPr>
            </p:nvCxnSpPr>
            <p:spPr>
              <a:xfrm flipH="1" flipV="1">
                <a:off x="6315" y="2913"/>
                <a:ext cx="2113" cy="1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isľiḍe"/>
            <p:cNvGrpSpPr/>
            <p:nvPr/>
          </p:nvGrpSpPr>
          <p:grpSpPr>
            <a:xfrm flipH="1" flipV="1">
              <a:off x="6417310" y="4621814"/>
              <a:ext cx="1341755" cy="503452"/>
              <a:chOff x="6315" y="2913"/>
              <a:chExt cx="2113" cy="1110"/>
            </a:xfrm>
          </p:grpSpPr>
          <p:cxnSp>
            <p:nvCxnSpPr>
              <p:cNvPr id="23" name="ïṥlíḓe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8428" y="2913"/>
                <a:ext cx="0" cy="111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íṧ1îḋé"/>
              <p:cNvCxnSpPr/>
              <p:nvPr>
                <p:custDataLst>
                  <p:tags r:id="rId14"/>
                </p:custDataLst>
              </p:nvPr>
            </p:nvCxnSpPr>
            <p:spPr>
              <a:xfrm flipH="1" flipV="1">
                <a:off x="6315" y="2913"/>
                <a:ext cx="2113" cy="1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îṥļïďé"/>
            <p:cNvSpPr/>
            <p:nvPr>
              <p:custDataLst>
                <p:tags r:id="rId15"/>
              </p:custDataLst>
            </p:nvPr>
          </p:nvSpPr>
          <p:spPr>
            <a:xfrm>
              <a:off x="4183121" y="1765150"/>
              <a:ext cx="129543" cy="129564"/>
            </a:xfrm>
            <a:prstGeom prst="ellipse">
              <a:avLst/>
            </a:prstGeom>
            <a:solidFill>
              <a:schemeClr val="accent1"/>
            </a:solidFill>
            <a:ln w="79375">
              <a:solidFill>
                <a:schemeClr val="accent1">
                  <a:alpha val="2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ísḷïḋé"/>
            <p:cNvSpPr/>
            <p:nvPr>
              <p:custDataLst>
                <p:tags r:id="rId16"/>
              </p:custDataLst>
            </p:nvPr>
          </p:nvSpPr>
          <p:spPr>
            <a:xfrm>
              <a:off x="4183121" y="5053806"/>
              <a:ext cx="129543" cy="129564"/>
            </a:xfrm>
            <a:prstGeom prst="ellipse">
              <a:avLst/>
            </a:prstGeom>
            <a:solidFill>
              <a:schemeClr val="accent1"/>
            </a:solidFill>
            <a:ln w="79375">
              <a:solidFill>
                <a:schemeClr val="accent1">
                  <a:alpha val="2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ïŝḷîḋè"/>
            <p:cNvSpPr/>
            <p:nvPr>
              <p:custDataLst>
                <p:tags r:id="rId17"/>
              </p:custDataLst>
            </p:nvPr>
          </p:nvSpPr>
          <p:spPr>
            <a:xfrm>
              <a:off x="7683846" y="5053806"/>
              <a:ext cx="129543" cy="129564"/>
            </a:xfrm>
            <a:prstGeom prst="ellipse">
              <a:avLst/>
            </a:prstGeom>
            <a:solidFill>
              <a:schemeClr val="accent2"/>
            </a:solidFill>
            <a:ln w="79375">
              <a:solidFill>
                <a:schemeClr val="accent2">
                  <a:lumMod val="100000"/>
                  <a:alpha val="2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îṧḷïḍê"/>
            <p:cNvSpPr/>
            <p:nvPr>
              <p:custDataLst>
                <p:tags r:id="rId18"/>
              </p:custDataLst>
            </p:nvPr>
          </p:nvSpPr>
          <p:spPr>
            <a:xfrm>
              <a:off x="7683846" y="1765150"/>
              <a:ext cx="129543" cy="129564"/>
            </a:xfrm>
            <a:prstGeom prst="ellipse">
              <a:avLst/>
            </a:prstGeom>
            <a:solidFill>
              <a:schemeClr val="accent2"/>
            </a:solidFill>
            <a:ln w="79375">
              <a:solidFill>
                <a:schemeClr val="accent2">
                  <a:lumMod val="100000"/>
                  <a:alpha val="2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15" name="išḷïḍê"/>
            <p:cNvGrpSpPr/>
            <p:nvPr/>
          </p:nvGrpSpPr>
          <p:grpSpPr>
            <a:xfrm>
              <a:off x="4279584" y="2596197"/>
              <a:ext cx="3479798" cy="1945006"/>
              <a:chOff x="4279584" y="2596197"/>
              <a:chExt cx="3479798" cy="1945006"/>
            </a:xfrm>
          </p:grpSpPr>
          <p:sp>
            <p:nvSpPr>
              <p:cNvPr id="16" name="îŝḷïḋê"/>
              <p:cNvSpPr/>
              <p:nvPr>
                <p:custDataLst>
                  <p:tags r:id="rId19"/>
                </p:custDataLst>
              </p:nvPr>
            </p:nvSpPr>
            <p:spPr>
              <a:xfrm rot="16200000">
                <a:off x="5561490" y="2485568"/>
                <a:ext cx="146307" cy="3675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827" y="120000"/>
                    </a:moveTo>
                    <a:cubicBezTo>
                      <a:pt x="28966" y="120000"/>
                      <a:pt x="0" y="99600"/>
                      <a:pt x="0" y="85561"/>
                    </a:cubicBezTo>
                    <a:lnTo>
                      <a:pt x="0" y="34438"/>
                    </a:lnTo>
                    <a:cubicBezTo>
                      <a:pt x="0" y="20661"/>
                      <a:pt x="28966" y="0"/>
                      <a:pt x="64827" y="0"/>
                    </a:cubicBezTo>
                    <a:cubicBezTo>
                      <a:pt x="95172" y="0"/>
                      <a:pt x="120000" y="9538"/>
                      <a:pt x="120000" y="21194"/>
                    </a:cubicBezTo>
                    <a:lnTo>
                      <a:pt x="120000" y="98805"/>
                    </a:lnTo>
                    <a:cubicBezTo>
                      <a:pt x="120000" y="110727"/>
                      <a:pt x="95172" y="120000"/>
                      <a:pt x="64827" y="120000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lIns="42450" tIns="42450" rIns="42450" bIns="4245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 panose="020B0604020202020204"/>
                  <a:buNone/>
                </a:pPr>
                <a:r>
                  <a:rPr lang="de-DE" sz="4200" b="0" i="0" u="none" strike="noStrike" cap="none" dirty="0">
                    <a:solidFill>
                      <a:srgbClr val="000000"/>
                    </a:solidFill>
                  </a:rPr>
                  <a:t> </a:t>
                </a:r>
                <a:endParaRPr lang="de-DE" sz="4200" b="0" i="0" u="none" strike="noStrike" cap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îṩ1ïḋê"/>
              <p:cNvSpPr/>
              <p:nvPr>
                <p:custDataLst>
                  <p:tags r:id="rId20"/>
                </p:custDataLst>
              </p:nvPr>
            </p:nvSpPr>
            <p:spPr>
              <a:xfrm rot="16200000">
                <a:off x="6326305" y="2365196"/>
                <a:ext cx="58005" cy="5499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644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77644" y="0"/>
                    </a:lnTo>
                    <a:cubicBezTo>
                      <a:pt x="100588" y="0"/>
                      <a:pt x="120000" y="1938"/>
                      <a:pt x="120000" y="4061"/>
                    </a:cubicBezTo>
                    <a:lnTo>
                      <a:pt x="120000" y="115938"/>
                    </a:lnTo>
                    <a:cubicBezTo>
                      <a:pt x="120000" y="118061"/>
                      <a:pt x="100588" y="120000"/>
                      <a:pt x="77644" y="120000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lIns="42450" tIns="42450" rIns="42450" bIns="42450" anchor="ctr" anchorCtr="0">
                <a:noAutofit/>
              </a:bodyPr>
              <a:lstStyle/>
              <a:p>
                <a:pPr>
                  <a:lnSpc>
                    <a:spcPct val="93000"/>
                  </a:lnSpc>
                  <a:buClr>
                    <a:srgbClr val="000000"/>
                  </a:buClr>
                  <a:buSzPct val="25000"/>
                  <a:buFont typeface="Arial" panose="020B0604020202020204"/>
                  <a:buNone/>
                </a:pPr>
                <a:endParaRPr sz="42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í$ḷiḑê"/>
              <p:cNvSpPr/>
              <p:nvPr>
                <p:custDataLst>
                  <p:tags r:id="rId21"/>
                </p:custDataLst>
              </p:nvPr>
            </p:nvSpPr>
            <p:spPr>
              <a:xfrm rot="16200000">
                <a:off x="6647178" y="3237319"/>
                <a:ext cx="1507424" cy="7169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33" y="99993"/>
                    </a:moveTo>
                    <a:cubicBezTo>
                      <a:pt x="16127" y="106239"/>
                      <a:pt x="16527" y="118741"/>
                      <a:pt x="59733" y="119960"/>
                    </a:cubicBezTo>
                    <a:cubicBezTo>
                      <a:pt x="102011" y="120777"/>
                      <a:pt x="102477" y="107732"/>
                      <a:pt x="103538" y="100804"/>
                    </a:cubicBezTo>
                    <a:cubicBezTo>
                      <a:pt x="104800" y="93468"/>
                      <a:pt x="104138" y="14537"/>
                      <a:pt x="120000" y="1084"/>
                    </a:cubicBezTo>
                    <a:cubicBezTo>
                      <a:pt x="92988" y="816"/>
                      <a:pt x="59866" y="542"/>
                      <a:pt x="59866" y="542"/>
                    </a:cubicBezTo>
                    <a:cubicBezTo>
                      <a:pt x="27677" y="273"/>
                      <a:pt x="28538" y="273"/>
                      <a:pt x="0" y="0"/>
                    </a:cubicBezTo>
                    <a:cubicBezTo>
                      <a:pt x="14466" y="10730"/>
                      <a:pt x="14205" y="94010"/>
                      <a:pt x="15133" y="999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lIns="42450" tIns="42450" rIns="42450" bIns="4245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endParaRPr sz="3500" b="0" i="0" u="none" strike="noStrike" cap="none">
                  <a:solidFill>
                    <a:srgbClr val="5E5E5E"/>
                  </a:solidFill>
                </a:endParaRPr>
              </a:p>
            </p:txBody>
          </p:sp>
          <p:sp>
            <p:nvSpPr>
              <p:cNvPr id="19" name="î$ḷïḓê"/>
              <p:cNvSpPr/>
              <p:nvPr>
                <p:custDataLst>
                  <p:tags r:id="rId22"/>
                </p:custDataLst>
              </p:nvPr>
            </p:nvSpPr>
            <p:spPr>
              <a:xfrm rot="16200000">
                <a:off x="3883999" y="3237685"/>
                <a:ext cx="1507424" cy="7162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66" y="20021"/>
                    </a:moveTo>
                    <a:cubicBezTo>
                      <a:pt x="103872" y="13634"/>
                      <a:pt x="103472" y="1136"/>
                      <a:pt x="60266" y="50"/>
                    </a:cubicBezTo>
                    <a:cubicBezTo>
                      <a:pt x="17988" y="-901"/>
                      <a:pt x="17522" y="12274"/>
                      <a:pt x="16461" y="19069"/>
                    </a:cubicBezTo>
                    <a:cubicBezTo>
                      <a:pt x="15200" y="26536"/>
                      <a:pt x="15861" y="105463"/>
                      <a:pt x="0" y="118779"/>
                    </a:cubicBezTo>
                    <a:cubicBezTo>
                      <a:pt x="27011" y="119182"/>
                      <a:pt x="60133" y="119457"/>
                      <a:pt x="60133" y="119457"/>
                    </a:cubicBezTo>
                    <a:cubicBezTo>
                      <a:pt x="92322" y="119725"/>
                      <a:pt x="91461" y="119725"/>
                      <a:pt x="120000" y="120000"/>
                    </a:cubicBezTo>
                    <a:cubicBezTo>
                      <a:pt x="105533" y="109130"/>
                      <a:pt x="105794" y="25993"/>
                      <a:pt x="104866" y="2002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lIns="42450" tIns="42450" rIns="42450" bIns="4245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endParaRPr sz="3500" b="0" i="0" u="none" strike="noStrike" cap="none" dirty="0">
                  <a:solidFill>
                    <a:srgbClr val="5E5E5E"/>
                  </a:solidFill>
                </a:endParaRPr>
              </a:p>
            </p:txBody>
          </p:sp>
          <p:sp>
            <p:nvSpPr>
              <p:cNvPr id="20" name="íšľïḓè"/>
              <p:cNvSpPr/>
              <p:nvPr>
                <p:custDataLst>
                  <p:tags r:id="rId23"/>
                </p:custDataLst>
              </p:nvPr>
            </p:nvSpPr>
            <p:spPr>
              <a:xfrm rot="16200000">
                <a:off x="5079884" y="2511573"/>
                <a:ext cx="1890783" cy="21684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507" y="120000"/>
                    </a:moveTo>
                    <a:lnTo>
                      <a:pt x="23757" y="119727"/>
                    </a:lnTo>
                    <a:cubicBezTo>
                      <a:pt x="10539" y="119638"/>
                      <a:pt x="-105" y="110448"/>
                      <a:pt x="0" y="98949"/>
                    </a:cubicBezTo>
                    <a:lnTo>
                      <a:pt x="417" y="20504"/>
                    </a:lnTo>
                    <a:cubicBezTo>
                      <a:pt x="523" y="9100"/>
                      <a:pt x="11224" y="-89"/>
                      <a:pt x="24542" y="0"/>
                    </a:cubicBezTo>
                    <a:lnTo>
                      <a:pt x="96237" y="272"/>
                    </a:lnTo>
                    <a:cubicBezTo>
                      <a:pt x="109454" y="361"/>
                      <a:pt x="120155" y="9595"/>
                      <a:pt x="119999" y="21094"/>
                    </a:cubicBezTo>
                    <a:lnTo>
                      <a:pt x="119576" y="99495"/>
                    </a:lnTo>
                    <a:cubicBezTo>
                      <a:pt x="119476" y="110899"/>
                      <a:pt x="108669" y="120133"/>
                      <a:pt x="95507" y="120000"/>
                    </a:cubicBezTo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lIns="42450" tIns="42450" rIns="42450" bIns="4245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endParaRPr sz="3500" b="0" i="0" u="none" strike="noStrike" cap="none">
                  <a:solidFill>
                    <a:srgbClr val="5E5E5E"/>
                  </a:solidFill>
                </a:endParaRPr>
              </a:p>
            </p:txBody>
          </p:sp>
          <p:sp>
            <p:nvSpPr>
              <p:cNvPr id="21" name="îṥ1idê"/>
              <p:cNvSpPr/>
              <p:nvPr>
                <p:custDataLst>
                  <p:tags r:id="rId24"/>
                </p:custDataLst>
              </p:nvPr>
            </p:nvSpPr>
            <p:spPr>
              <a:xfrm rot="16200000">
                <a:off x="5160494" y="2599183"/>
                <a:ext cx="1729560" cy="19932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85" y="120000"/>
                    </a:moveTo>
                    <a:lnTo>
                      <a:pt x="18412" y="119705"/>
                    </a:lnTo>
                    <a:cubicBezTo>
                      <a:pt x="8187" y="119705"/>
                      <a:pt x="-116" y="112621"/>
                      <a:pt x="0" y="104020"/>
                    </a:cubicBezTo>
                    <a:lnTo>
                      <a:pt x="461" y="15489"/>
                    </a:lnTo>
                    <a:cubicBezTo>
                      <a:pt x="461" y="6844"/>
                      <a:pt x="8883" y="-94"/>
                      <a:pt x="19108" y="5"/>
                    </a:cubicBezTo>
                    <a:lnTo>
                      <a:pt x="101642" y="294"/>
                    </a:lnTo>
                    <a:cubicBezTo>
                      <a:pt x="111862" y="294"/>
                      <a:pt x="120111" y="7383"/>
                      <a:pt x="119994" y="15979"/>
                    </a:cubicBezTo>
                    <a:lnTo>
                      <a:pt x="119532" y="104560"/>
                    </a:lnTo>
                    <a:cubicBezTo>
                      <a:pt x="119415" y="113061"/>
                      <a:pt x="111110" y="120000"/>
                      <a:pt x="100885" y="120000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lIns="42450" tIns="42450" rIns="42450" bIns="4245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endParaRPr sz="3500" b="0" i="0" u="none" strike="noStrike" cap="none" dirty="0">
                  <a:solidFill>
                    <a:srgbClr val="5E5E5E"/>
                  </a:solidFill>
                </a:endParaRPr>
              </a:p>
            </p:txBody>
          </p:sp>
          <p:sp>
            <p:nvSpPr>
              <p:cNvPr id="22" name="îṩḷïḋé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181169" y="2841781"/>
                <a:ext cx="1688210" cy="1508062"/>
              </a:xfrm>
              <a:prstGeom prst="rect">
                <a:avLst/>
              </a:prstGeom>
              <a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337589" y="307854"/>
            <a:ext cx="4923402" cy="583585"/>
            <a:chOff x="510882" y="320028"/>
            <a:chExt cx="4923402" cy="583585"/>
          </a:xfrm>
        </p:grpSpPr>
        <p:grpSp>
          <p:nvGrpSpPr>
            <p:cNvPr id="48" name="组合 47"/>
            <p:cNvGrpSpPr/>
            <p:nvPr/>
          </p:nvGrpSpPr>
          <p:grpSpPr>
            <a:xfrm>
              <a:off x="1139779" y="320028"/>
              <a:ext cx="4294505" cy="583585"/>
              <a:chOff x="905774" y="216694"/>
              <a:chExt cx="4294505" cy="583585"/>
            </a:xfrm>
          </p:grpSpPr>
          <p:sp>
            <p:nvSpPr>
              <p:cNvPr id="54" name="TextBox 55"/>
              <p:cNvSpPr txBox="1"/>
              <p:nvPr/>
            </p:nvSpPr>
            <p:spPr>
              <a:xfrm>
                <a:off x="905774" y="216694"/>
                <a:ext cx="4294505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项目建设目标与解决思路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915817" y="579299"/>
                <a:ext cx="3666160" cy="22098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Solution Goals and System Approach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01</a:t>
              </a:r>
              <a:endParaRPr lang="zh-CN" altLang="en-US" dirty="0">
                <a:cs typeface="+mn-ea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4869815" y="2212340"/>
            <a:ext cx="1701800" cy="149987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4718050" y="2400935"/>
            <a:ext cx="19862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00000"/>
              </a:lnSpc>
            </a:pPr>
            <a:r>
              <a:rPr lang="zh-CN" altLang="en-US" sz="3200">
                <a:solidFill>
                  <a:srgbClr val="079B51"/>
                </a:solidFill>
                <a:latin typeface="汉仪魏碑简" panose="02010600000101010101" charset="-128"/>
                <a:ea typeface="汉仪魏碑简" panose="02010600000101010101" charset="-128"/>
                <a:sym typeface="+mn-ea"/>
              </a:rPr>
              <a:t>四大</a:t>
            </a:r>
            <a:endParaRPr lang="zh-CN" altLang="en-US" sz="3200">
              <a:solidFill>
                <a:srgbClr val="079B51"/>
              </a:solidFill>
              <a:latin typeface="汉仪魏碑简" panose="02010600000101010101" charset="-128"/>
              <a:ea typeface="汉仪魏碑简" panose="02010600000101010101" charset="-128"/>
              <a:sym typeface="+mn-ea"/>
            </a:endParaRPr>
          </a:p>
          <a:p>
            <a:pPr algn="ctr">
              <a:lnSpc>
                <a:spcPct val="100000"/>
              </a:lnSpc>
            </a:pPr>
            <a:r>
              <a:rPr lang="zh-CN" altLang="en-US" sz="3200">
                <a:solidFill>
                  <a:srgbClr val="079B51"/>
                </a:solidFill>
                <a:latin typeface="汉仪魏碑简" panose="02010600000101010101" charset="-128"/>
                <a:ea typeface="汉仪魏碑简" panose="02010600000101010101" charset="-128"/>
                <a:sym typeface="+mn-ea"/>
              </a:rPr>
              <a:t>解决路径</a:t>
            </a:r>
            <a:endParaRPr lang="zh-CN" altLang="en-US" sz="3200">
              <a:solidFill>
                <a:srgbClr val="079B51"/>
              </a:solidFill>
              <a:latin typeface="汉仪魏碑简" panose="02010600000101010101" charset="-128"/>
              <a:ea typeface="汉仪魏碑简" panose="02010600000101010101" charset="-128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8190" y="1377315"/>
            <a:ext cx="31153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融合图像与深度信息，提升遮挡、重叠场景下的果蔬感知能力。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048000" y="279209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7994015" y="1377315"/>
            <a:ext cx="31153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协同完成病害识别、果实定位与成熟度判断，实现多任务诊断。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6" name="iş1ïďe"/>
          <p:cNvSpPr/>
          <p:nvPr>
            <p:custDataLst>
              <p:tags r:id="rId27"/>
            </p:custDataLst>
          </p:nvPr>
        </p:nvSpPr>
        <p:spPr bwMode="auto">
          <a:xfrm>
            <a:off x="8097535" y="4124162"/>
            <a:ext cx="3303109" cy="73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50000"/>
              </a:lnSpc>
              <a:buClrTx/>
              <a:buSzTx/>
              <a:buFontTx/>
            </a:pPr>
            <a:r>
              <a:rPr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农户端便捷诊断，科研端支持数据管理与模型训练。</a:t>
            </a:r>
            <a:endParaRPr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326640" y="2266950"/>
            <a:ext cx="1610995" cy="132270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8985" y="2266950"/>
            <a:ext cx="1652270" cy="1321435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3595" y="5011420"/>
            <a:ext cx="3146425" cy="133096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993380" y="2270760"/>
            <a:ext cx="3406775" cy="1468755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994015" y="5011420"/>
            <a:ext cx="3407410" cy="1367790"/>
          </a:xfrm>
          <a:prstGeom prst="rect">
            <a:avLst/>
          </a:prstGeom>
        </p:spPr>
      </p:pic>
    </p:spTree>
    <p:custDataLst>
      <p:tags r:id="rId3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ïṥľïḍè"/>
          <p:cNvGrpSpPr/>
          <p:nvPr/>
        </p:nvGrpSpPr>
        <p:grpSpPr>
          <a:xfrm rot="0">
            <a:off x="964565" y="990600"/>
            <a:ext cx="2735580" cy="5511165"/>
            <a:chOff x="5039763" y="1273888"/>
            <a:chExt cx="2347868" cy="4729324"/>
          </a:xfrm>
        </p:grpSpPr>
        <p:grpSp>
          <p:nvGrpSpPr>
            <p:cNvPr id="24" name="ïŝľîḑê"/>
            <p:cNvGrpSpPr/>
            <p:nvPr/>
          </p:nvGrpSpPr>
          <p:grpSpPr>
            <a:xfrm>
              <a:off x="5039763" y="1273888"/>
              <a:ext cx="2347868" cy="4729324"/>
              <a:chOff x="4822387" y="794461"/>
              <a:chExt cx="2547217" cy="5130884"/>
            </a:xfrm>
          </p:grpSpPr>
          <p:grpSp>
            <p:nvGrpSpPr>
              <p:cNvPr id="36" name="işļïḍé"/>
              <p:cNvGrpSpPr/>
              <p:nvPr/>
            </p:nvGrpSpPr>
            <p:grpSpPr bwMode="auto">
              <a:xfrm>
                <a:off x="4822387" y="794461"/>
                <a:ext cx="2547217" cy="5130884"/>
                <a:chOff x="8853485" y="3998913"/>
                <a:chExt cx="3106735" cy="6257925"/>
              </a:xfrm>
              <a:effectLst/>
            </p:grpSpPr>
            <p:sp>
              <p:nvSpPr>
                <p:cNvPr id="38" name="îŝḻiḑé"/>
                <p:cNvSpPr/>
                <p:nvPr/>
              </p:nvSpPr>
              <p:spPr bwMode="auto">
                <a:xfrm>
                  <a:off x="8853485" y="3998913"/>
                  <a:ext cx="3106735" cy="6257925"/>
                </a:xfrm>
                <a:custGeom>
                  <a:avLst/>
                  <a:gdLst>
                    <a:gd name="T0" fmla="*/ 8594 w 8630"/>
                    <a:gd name="T1" fmla="*/ 3320 h 17382"/>
                    <a:gd name="T2" fmla="*/ 8596 w 8630"/>
                    <a:gd name="T3" fmla="*/ 3320 h 17382"/>
                    <a:gd name="T4" fmla="*/ 8629 w 8630"/>
                    <a:gd name="T5" fmla="*/ 3353 h 17382"/>
                    <a:gd name="T6" fmla="*/ 8629 w 8630"/>
                    <a:gd name="T7" fmla="*/ 4419 h 17382"/>
                    <a:gd name="T8" fmla="*/ 8596 w 8630"/>
                    <a:gd name="T9" fmla="*/ 4452 h 17382"/>
                    <a:gd name="T10" fmla="*/ 8594 w 8630"/>
                    <a:gd name="T11" fmla="*/ 4452 h 17382"/>
                    <a:gd name="T12" fmla="*/ 8594 w 8630"/>
                    <a:gd name="T13" fmla="*/ 16371 h 17382"/>
                    <a:gd name="T14" fmla="*/ 7584 w 8630"/>
                    <a:gd name="T15" fmla="*/ 17381 h 17382"/>
                    <a:gd name="T16" fmla="*/ 1043 w 8630"/>
                    <a:gd name="T17" fmla="*/ 17381 h 17382"/>
                    <a:gd name="T18" fmla="*/ 33 w 8630"/>
                    <a:gd name="T19" fmla="*/ 16371 h 17382"/>
                    <a:gd name="T20" fmla="*/ 33 w 8630"/>
                    <a:gd name="T21" fmla="*/ 5859 h 17382"/>
                    <a:gd name="T22" fmla="*/ 33 w 8630"/>
                    <a:gd name="T23" fmla="*/ 5859 h 17382"/>
                    <a:gd name="T24" fmla="*/ 0 w 8630"/>
                    <a:gd name="T25" fmla="*/ 5826 h 17382"/>
                    <a:gd name="T26" fmla="*/ 0 w 8630"/>
                    <a:gd name="T27" fmla="*/ 4760 h 17382"/>
                    <a:gd name="T28" fmla="*/ 33 w 8630"/>
                    <a:gd name="T29" fmla="*/ 4727 h 17382"/>
                    <a:gd name="T30" fmla="*/ 33 w 8630"/>
                    <a:gd name="T31" fmla="*/ 4727 h 17382"/>
                    <a:gd name="T32" fmla="*/ 33 w 8630"/>
                    <a:gd name="T33" fmla="*/ 4452 h 17382"/>
                    <a:gd name="T34" fmla="*/ 33 w 8630"/>
                    <a:gd name="T35" fmla="*/ 4452 h 17382"/>
                    <a:gd name="T36" fmla="*/ 0 w 8630"/>
                    <a:gd name="T37" fmla="*/ 4419 h 17382"/>
                    <a:gd name="T38" fmla="*/ 0 w 8630"/>
                    <a:gd name="T39" fmla="*/ 3353 h 17382"/>
                    <a:gd name="T40" fmla="*/ 33 w 8630"/>
                    <a:gd name="T41" fmla="*/ 3320 h 17382"/>
                    <a:gd name="T42" fmla="*/ 33 w 8630"/>
                    <a:gd name="T43" fmla="*/ 3320 h 17382"/>
                    <a:gd name="T44" fmla="*/ 33 w 8630"/>
                    <a:gd name="T45" fmla="*/ 2704 h 17382"/>
                    <a:gd name="T46" fmla="*/ 33 w 8630"/>
                    <a:gd name="T47" fmla="*/ 2704 h 17382"/>
                    <a:gd name="T48" fmla="*/ 0 w 8630"/>
                    <a:gd name="T49" fmla="*/ 2672 h 17382"/>
                    <a:gd name="T50" fmla="*/ 0 w 8630"/>
                    <a:gd name="T51" fmla="*/ 2075 h 17382"/>
                    <a:gd name="T52" fmla="*/ 33 w 8630"/>
                    <a:gd name="T53" fmla="*/ 2042 h 17382"/>
                    <a:gd name="T54" fmla="*/ 33 w 8630"/>
                    <a:gd name="T55" fmla="*/ 2042 h 17382"/>
                    <a:gd name="T56" fmla="*/ 33 w 8630"/>
                    <a:gd name="T57" fmla="*/ 1010 h 17382"/>
                    <a:gd name="T58" fmla="*/ 1043 w 8630"/>
                    <a:gd name="T59" fmla="*/ 0 h 17382"/>
                    <a:gd name="T60" fmla="*/ 7584 w 8630"/>
                    <a:gd name="T61" fmla="*/ 0 h 17382"/>
                    <a:gd name="T62" fmla="*/ 8594 w 8630"/>
                    <a:gd name="T63" fmla="*/ 1010 h 17382"/>
                    <a:gd name="T64" fmla="*/ 8594 w 8630"/>
                    <a:gd name="T65" fmla="*/ 3320 h 173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630"/>
                    <a:gd name="T100" fmla="*/ 0 h 17382"/>
                    <a:gd name="T101" fmla="*/ 8630 w 8630"/>
                    <a:gd name="T102" fmla="*/ 17382 h 173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630" h="17382">
                      <a:moveTo>
                        <a:pt x="8594" y="3320"/>
                      </a:moveTo>
                      <a:lnTo>
                        <a:pt x="8596" y="3320"/>
                      </a:lnTo>
                      <a:cubicBezTo>
                        <a:pt x="8614" y="3320"/>
                        <a:pt x="8629" y="3335"/>
                        <a:pt x="8629" y="3353"/>
                      </a:cubicBezTo>
                      <a:lnTo>
                        <a:pt x="8629" y="4419"/>
                      </a:lnTo>
                      <a:cubicBezTo>
                        <a:pt x="8629" y="4438"/>
                        <a:pt x="8614" y="4452"/>
                        <a:pt x="8596" y="4452"/>
                      </a:cubicBezTo>
                      <a:lnTo>
                        <a:pt x="8594" y="4452"/>
                      </a:lnTo>
                      <a:lnTo>
                        <a:pt x="8594" y="16371"/>
                      </a:lnTo>
                      <a:cubicBezTo>
                        <a:pt x="8594" y="16928"/>
                        <a:pt x="8141" y="17381"/>
                        <a:pt x="7584" y="17381"/>
                      </a:cubicBezTo>
                      <a:lnTo>
                        <a:pt x="1043" y="17381"/>
                      </a:lnTo>
                      <a:cubicBezTo>
                        <a:pt x="487" y="17381"/>
                        <a:pt x="33" y="16928"/>
                        <a:pt x="33" y="16371"/>
                      </a:cubicBezTo>
                      <a:lnTo>
                        <a:pt x="33" y="5859"/>
                      </a:lnTo>
                      <a:cubicBezTo>
                        <a:pt x="15" y="5859"/>
                        <a:pt x="0" y="5844"/>
                        <a:pt x="0" y="5826"/>
                      </a:cubicBezTo>
                      <a:lnTo>
                        <a:pt x="0" y="4760"/>
                      </a:lnTo>
                      <a:cubicBezTo>
                        <a:pt x="0" y="4741"/>
                        <a:pt x="15" y="4727"/>
                        <a:pt x="33" y="4727"/>
                      </a:cubicBezTo>
                      <a:lnTo>
                        <a:pt x="33" y="4452"/>
                      </a:lnTo>
                      <a:cubicBezTo>
                        <a:pt x="15" y="4452"/>
                        <a:pt x="0" y="4438"/>
                        <a:pt x="0" y="4419"/>
                      </a:cubicBezTo>
                      <a:lnTo>
                        <a:pt x="0" y="3353"/>
                      </a:lnTo>
                      <a:cubicBezTo>
                        <a:pt x="0" y="3335"/>
                        <a:pt x="15" y="3320"/>
                        <a:pt x="33" y="3320"/>
                      </a:cubicBezTo>
                      <a:lnTo>
                        <a:pt x="33" y="2704"/>
                      </a:lnTo>
                      <a:cubicBezTo>
                        <a:pt x="15" y="2704"/>
                        <a:pt x="0" y="2690"/>
                        <a:pt x="0" y="2672"/>
                      </a:cubicBezTo>
                      <a:lnTo>
                        <a:pt x="0" y="2075"/>
                      </a:lnTo>
                      <a:cubicBezTo>
                        <a:pt x="0" y="2057"/>
                        <a:pt x="15" y="2042"/>
                        <a:pt x="33" y="2042"/>
                      </a:cubicBezTo>
                      <a:lnTo>
                        <a:pt x="33" y="1010"/>
                      </a:lnTo>
                      <a:cubicBezTo>
                        <a:pt x="33" y="453"/>
                        <a:pt x="487" y="0"/>
                        <a:pt x="1043" y="0"/>
                      </a:cubicBezTo>
                      <a:lnTo>
                        <a:pt x="7584" y="0"/>
                      </a:lnTo>
                      <a:cubicBezTo>
                        <a:pt x="8141" y="0"/>
                        <a:pt x="8594" y="453"/>
                        <a:pt x="8594" y="1010"/>
                      </a:cubicBezTo>
                      <a:lnTo>
                        <a:pt x="8594" y="3320"/>
                      </a:lnTo>
                    </a:path>
                  </a:pathLst>
                </a:custGeom>
                <a:solidFill>
                  <a:schemeClr val="tx2">
                    <a:lumMod val="50000"/>
                  </a:schemeClr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en-US" sz="2400"/>
                </a:p>
              </p:txBody>
            </p:sp>
            <p:sp>
              <p:nvSpPr>
                <p:cNvPr id="39" name="íšḷîḋé"/>
                <p:cNvSpPr/>
                <p:nvPr/>
              </p:nvSpPr>
              <p:spPr bwMode="auto">
                <a:xfrm>
                  <a:off x="8888413" y="4021138"/>
                  <a:ext cx="3036887" cy="6211887"/>
                </a:xfrm>
                <a:custGeom>
                  <a:avLst/>
                  <a:gdLst>
                    <a:gd name="T0" fmla="*/ 947 w 8436"/>
                    <a:gd name="T1" fmla="*/ 17255 h 17256"/>
                    <a:gd name="T2" fmla="*/ 0 w 8436"/>
                    <a:gd name="T3" fmla="*/ 16308 h 17256"/>
                    <a:gd name="T4" fmla="*/ 0 w 8436"/>
                    <a:gd name="T5" fmla="*/ 947 h 17256"/>
                    <a:gd name="T6" fmla="*/ 947 w 8436"/>
                    <a:gd name="T7" fmla="*/ 0 h 17256"/>
                    <a:gd name="T8" fmla="*/ 7488 w 8436"/>
                    <a:gd name="T9" fmla="*/ 0 h 17256"/>
                    <a:gd name="T10" fmla="*/ 8435 w 8436"/>
                    <a:gd name="T11" fmla="*/ 947 h 17256"/>
                    <a:gd name="T12" fmla="*/ 8435 w 8436"/>
                    <a:gd name="T13" fmla="*/ 16308 h 17256"/>
                    <a:gd name="T14" fmla="*/ 7488 w 8436"/>
                    <a:gd name="T15" fmla="*/ 17255 h 17256"/>
                    <a:gd name="T16" fmla="*/ 947 w 8436"/>
                    <a:gd name="T17" fmla="*/ 17255 h 1725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436"/>
                    <a:gd name="T28" fmla="*/ 0 h 17256"/>
                    <a:gd name="T29" fmla="*/ 8436 w 8436"/>
                    <a:gd name="T30" fmla="*/ 17256 h 1725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436" h="17256">
                      <a:moveTo>
                        <a:pt x="947" y="17255"/>
                      </a:moveTo>
                      <a:cubicBezTo>
                        <a:pt x="425" y="17255"/>
                        <a:pt x="0" y="16831"/>
                        <a:pt x="0" y="16308"/>
                      </a:cubicBezTo>
                      <a:lnTo>
                        <a:pt x="0" y="947"/>
                      </a:lnTo>
                      <a:cubicBezTo>
                        <a:pt x="0" y="425"/>
                        <a:pt x="425" y="0"/>
                        <a:pt x="947" y="0"/>
                      </a:cubicBezTo>
                      <a:lnTo>
                        <a:pt x="7488" y="0"/>
                      </a:lnTo>
                      <a:cubicBezTo>
                        <a:pt x="8010" y="0"/>
                        <a:pt x="8435" y="425"/>
                        <a:pt x="8435" y="947"/>
                      </a:cubicBezTo>
                      <a:lnTo>
                        <a:pt x="8435" y="16308"/>
                      </a:lnTo>
                      <a:cubicBezTo>
                        <a:pt x="8435" y="16831"/>
                        <a:pt x="8010" y="17255"/>
                        <a:pt x="7488" y="17255"/>
                      </a:cubicBezTo>
                      <a:lnTo>
                        <a:pt x="947" y="17255"/>
                      </a:lnTo>
                    </a:path>
                  </a:pathLst>
                </a:custGeom>
                <a:solidFill>
                  <a:schemeClr val="tx2">
                    <a:lumMod val="50000"/>
                  </a:schemeClr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en-US" sz="2400"/>
                </a:p>
              </p:txBody>
            </p:sp>
            <p:sp>
              <p:nvSpPr>
                <p:cNvPr id="40" name="íṧļîde"/>
                <p:cNvSpPr/>
                <p:nvPr/>
              </p:nvSpPr>
              <p:spPr bwMode="auto">
                <a:xfrm>
                  <a:off x="9925050" y="4337050"/>
                  <a:ext cx="93663" cy="93663"/>
                </a:xfrm>
                <a:custGeom>
                  <a:avLst/>
                  <a:gdLst>
                    <a:gd name="T0" fmla="*/ 130 w 260"/>
                    <a:gd name="T1" fmla="*/ 260 h 261"/>
                    <a:gd name="T2" fmla="*/ 0 w 260"/>
                    <a:gd name="T3" fmla="*/ 130 h 261"/>
                    <a:gd name="T4" fmla="*/ 130 w 260"/>
                    <a:gd name="T5" fmla="*/ 0 h 261"/>
                    <a:gd name="T6" fmla="*/ 259 w 260"/>
                    <a:gd name="T7" fmla="*/ 130 h 261"/>
                    <a:gd name="T8" fmla="*/ 130 w 260"/>
                    <a:gd name="T9" fmla="*/ 260 h 26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0"/>
                    <a:gd name="T16" fmla="*/ 0 h 261"/>
                    <a:gd name="T17" fmla="*/ 260 w 260"/>
                    <a:gd name="T18" fmla="*/ 261 h 26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0" h="261">
                      <a:moveTo>
                        <a:pt x="130" y="260"/>
                      </a:moveTo>
                      <a:cubicBezTo>
                        <a:pt x="58" y="260"/>
                        <a:pt x="0" y="202"/>
                        <a:pt x="0" y="130"/>
                      </a:cubicBezTo>
                      <a:cubicBezTo>
                        <a:pt x="0" y="58"/>
                        <a:pt x="58" y="0"/>
                        <a:pt x="130" y="0"/>
                      </a:cubicBezTo>
                      <a:cubicBezTo>
                        <a:pt x="201" y="0"/>
                        <a:pt x="259" y="58"/>
                        <a:pt x="259" y="130"/>
                      </a:cubicBezTo>
                      <a:cubicBezTo>
                        <a:pt x="259" y="202"/>
                        <a:pt x="201" y="260"/>
                        <a:pt x="130" y="26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en-US" sz="700"/>
                </a:p>
              </p:txBody>
            </p:sp>
            <p:sp>
              <p:nvSpPr>
                <p:cNvPr id="41" name="îŝľîḋè"/>
                <p:cNvSpPr/>
                <p:nvPr/>
              </p:nvSpPr>
              <p:spPr bwMode="auto">
                <a:xfrm>
                  <a:off x="10369550" y="4167188"/>
                  <a:ext cx="68263" cy="68262"/>
                </a:xfrm>
                <a:custGeom>
                  <a:avLst/>
                  <a:gdLst>
                    <a:gd name="T0" fmla="*/ 95 w 191"/>
                    <a:gd name="T1" fmla="*/ 190 h 191"/>
                    <a:gd name="T2" fmla="*/ 0 w 191"/>
                    <a:gd name="T3" fmla="*/ 95 h 191"/>
                    <a:gd name="T4" fmla="*/ 95 w 191"/>
                    <a:gd name="T5" fmla="*/ 0 h 191"/>
                    <a:gd name="T6" fmla="*/ 190 w 191"/>
                    <a:gd name="T7" fmla="*/ 95 h 191"/>
                    <a:gd name="T8" fmla="*/ 95 w 191"/>
                    <a:gd name="T9" fmla="*/ 190 h 19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1"/>
                    <a:gd name="T16" fmla="*/ 0 h 191"/>
                    <a:gd name="T17" fmla="*/ 191 w 191"/>
                    <a:gd name="T18" fmla="*/ 191 h 19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1" h="191">
                      <a:moveTo>
                        <a:pt x="95" y="190"/>
                      </a:moveTo>
                      <a:cubicBezTo>
                        <a:pt x="42" y="190"/>
                        <a:pt x="0" y="147"/>
                        <a:pt x="0" y="95"/>
                      </a:cubicBezTo>
                      <a:cubicBezTo>
                        <a:pt x="0" y="43"/>
                        <a:pt x="42" y="0"/>
                        <a:pt x="95" y="0"/>
                      </a:cubicBezTo>
                      <a:cubicBezTo>
                        <a:pt x="147" y="0"/>
                        <a:pt x="190" y="43"/>
                        <a:pt x="190" y="95"/>
                      </a:cubicBezTo>
                      <a:cubicBezTo>
                        <a:pt x="190" y="147"/>
                        <a:pt x="147" y="190"/>
                        <a:pt x="95" y="19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en-US" sz="700"/>
                </a:p>
              </p:txBody>
            </p:sp>
            <p:sp>
              <p:nvSpPr>
                <p:cNvPr id="42" name="ïs1íḋè"/>
                <p:cNvSpPr/>
                <p:nvPr/>
              </p:nvSpPr>
              <p:spPr bwMode="auto">
                <a:xfrm>
                  <a:off x="10185400" y="4362450"/>
                  <a:ext cx="434975" cy="46038"/>
                </a:xfrm>
                <a:custGeom>
                  <a:avLst/>
                  <a:gdLst>
                    <a:gd name="T0" fmla="*/ 1143 w 1209"/>
                    <a:gd name="T1" fmla="*/ 129 h 130"/>
                    <a:gd name="T2" fmla="*/ 64 w 1209"/>
                    <a:gd name="T3" fmla="*/ 129 h 130"/>
                    <a:gd name="T4" fmla="*/ 0 w 1209"/>
                    <a:gd name="T5" fmla="*/ 65 h 130"/>
                    <a:gd name="T6" fmla="*/ 64 w 1209"/>
                    <a:gd name="T7" fmla="*/ 0 h 130"/>
                    <a:gd name="T8" fmla="*/ 1143 w 1209"/>
                    <a:gd name="T9" fmla="*/ 0 h 130"/>
                    <a:gd name="T10" fmla="*/ 1208 w 1209"/>
                    <a:gd name="T11" fmla="*/ 65 h 130"/>
                    <a:gd name="T12" fmla="*/ 1143 w 1209"/>
                    <a:gd name="T13" fmla="*/ 129 h 13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09"/>
                    <a:gd name="T22" fmla="*/ 0 h 130"/>
                    <a:gd name="T23" fmla="*/ 1209 w 1209"/>
                    <a:gd name="T24" fmla="*/ 130 h 13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09" h="130">
                      <a:moveTo>
                        <a:pt x="1143" y="129"/>
                      </a:moveTo>
                      <a:lnTo>
                        <a:pt x="64" y="129"/>
                      </a:lnTo>
                      <a:cubicBezTo>
                        <a:pt x="29" y="129"/>
                        <a:pt x="0" y="100"/>
                        <a:pt x="0" y="65"/>
                      </a:cubicBezTo>
                      <a:cubicBezTo>
                        <a:pt x="0" y="29"/>
                        <a:pt x="29" y="0"/>
                        <a:pt x="64" y="0"/>
                      </a:cubicBezTo>
                      <a:lnTo>
                        <a:pt x="1143" y="0"/>
                      </a:lnTo>
                      <a:cubicBezTo>
                        <a:pt x="1179" y="0"/>
                        <a:pt x="1208" y="29"/>
                        <a:pt x="1208" y="65"/>
                      </a:cubicBezTo>
                      <a:cubicBezTo>
                        <a:pt x="1208" y="100"/>
                        <a:pt x="1179" y="129"/>
                        <a:pt x="1143" y="129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en-US" sz="700"/>
                </a:p>
              </p:txBody>
            </p:sp>
            <p:sp>
              <p:nvSpPr>
                <p:cNvPr id="43" name="iŝ1iďé"/>
                <p:cNvSpPr/>
                <p:nvPr/>
              </p:nvSpPr>
              <p:spPr bwMode="auto">
                <a:xfrm>
                  <a:off x="10190163" y="9671050"/>
                  <a:ext cx="427037" cy="427038"/>
                </a:xfrm>
                <a:custGeom>
                  <a:avLst/>
                  <a:gdLst>
                    <a:gd name="T0" fmla="*/ 84 w 1187"/>
                    <a:gd name="T1" fmla="*/ 593 h 1186"/>
                    <a:gd name="T2" fmla="*/ 593 w 1187"/>
                    <a:gd name="T3" fmla="*/ 1102 h 1186"/>
                    <a:gd name="T4" fmla="*/ 1102 w 1187"/>
                    <a:gd name="T5" fmla="*/ 593 h 1186"/>
                    <a:gd name="T6" fmla="*/ 593 w 1187"/>
                    <a:gd name="T7" fmla="*/ 83 h 1186"/>
                    <a:gd name="T8" fmla="*/ 84 w 1187"/>
                    <a:gd name="T9" fmla="*/ 593 h 1186"/>
                    <a:gd name="T10" fmla="*/ 0 w 1187"/>
                    <a:gd name="T11" fmla="*/ 593 h 1186"/>
                    <a:gd name="T12" fmla="*/ 593 w 1187"/>
                    <a:gd name="T13" fmla="*/ 0 h 1186"/>
                    <a:gd name="T14" fmla="*/ 1186 w 1187"/>
                    <a:gd name="T15" fmla="*/ 593 h 1186"/>
                    <a:gd name="T16" fmla="*/ 593 w 1187"/>
                    <a:gd name="T17" fmla="*/ 1185 h 1186"/>
                    <a:gd name="T18" fmla="*/ 0 w 1187"/>
                    <a:gd name="T19" fmla="*/ 593 h 118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87"/>
                    <a:gd name="T31" fmla="*/ 0 h 1186"/>
                    <a:gd name="T32" fmla="*/ 1187 w 1187"/>
                    <a:gd name="T33" fmla="*/ 1186 h 118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87" h="1186">
                      <a:moveTo>
                        <a:pt x="84" y="593"/>
                      </a:moveTo>
                      <a:cubicBezTo>
                        <a:pt x="84" y="874"/>
                        <a:pt x="312" y="1102"/>
                        <a:pt x="593" y="1102"/>
                      </a:cubicBezTo>
                      <a:cubicBezTo>
                        <a:pt x="874" y="1102"/>
                        <a:pt x="1102" y="874"/>
                        <a:pt x="1102" y="593"/>
                      </a:cubicBezTo>
                      <a:cubicBezTo>
                        <a:pt x="1102" y="312"/>
                        <a:pt x="874" y="83"/>
                        <a:pt x="593" y="83"/>
                      </a:cubicBezTo>
                      <a:cubicBezTo>
                        <a:pt x="312" y="83"/>
                        <a:pt x="84" y="312"/>
                        <a:pt x="84" y="593"/>
                      </a:cubicBezTo>
                      <a:close/>
                      <a:moveTo>
                        <a:pt x="0" y="593"/>
                      </a:moveTo>
                      <a:cubicBezTo>
                        <a:pt x="0" y="266"/>
                        <a:pt x="266" y="0"/>
                        <a:pt x="593" y="0"/>
                      </a:cubicBezTo>
                      <a:cubicBezTo>
                        <a:pt x="920" y="0"/>
                        <a:pt x="1186" y="266"/>
                        <a:pt x="1186" y="593"/>
                      </a:cubicBezTo>
                      <a:cubicBezTo>
                        <a:pt x="1186" y="920"/>
                        <a:pt x="920" y="1185"/>
                        <a:pt x="593" y="1185"/>
                      </a:cubicBezTo>
                      <a:cubicBezTo>
                        <a:pt x="266" y="1185"/>
                        <a:pt x="0" y="920"/>
                        <a:pt x="0" y="5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37" name="îṡļïďé"/>
              <p:cNvSpPr/>
              <p:nvPr/>
            </p:nvSpPr>
            <p:spPr>
              <a:xfrm>
                <a:off x="4944083" y="1234401"/>
                <a:ext cx="2303835" cy="40870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zh-CN" altLang="en-US" sz="2400"/>
              </a:p>
            </p:txBody>
          </p:sp>
        </p:grpSp>
        <p:grpSp>
          <p:nvGrpSpPr>
            <p:cNvPr id="25" name="iṩḻîḓê"/>
            <p:cNvGrpSpPr/>
            <p:nvPr/>
          </p:nvGrpSpPr>
          <p:grpSpPr>
            <a:xfrm>
              <a:off x="5151935" y="3554670"/>
              <a:ext cx="2123533" cy="943200"/>
              <a:chOff x="785272" y="3555606"/>
              <a:chExt cx="2123533" cy="943200"/>
            </a:xfrm>
          </p:grpSpPr>
          <p:sp>
            <p:nvSpPr>
              <p:cNvPr id="34" name="iṡľîḋè"/>
              <p:cNvSpPr/>
              <p:nvPr/>
            </p:nvSpPr>
            <p:spPr>
              <a:xfrm>
                <a:off x="785272" y="3555606"/>
                <a:ext cx="2123533" cy="943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5" name="íṧľïďe"/>
              <p:cNvSpPr/>
              <p:nvPr/>
            </p:nvSpPr>
            <p:spPr bwMode="auto">
              <a:xfrm>
                <a:off x="1616091" y="3815226"/>
                <a:ext cx="461896" cy="423960"/>
              </a:xfrm>
              <a:custGeom>
                <a:avLst/>
                <a:gdLst>
                  <a:gd name="connsiteX0" fmla="*/ 93434 w 608426"/>
                  <a:gd name="connsiteY0" fmla="*/ 245427 h 558455"/>
                  <a:gd name="connsiteX1" fmla="*/ 105418 w 608426"/>
                  <a:gd name="connsiteY1" fmla="*/ 251565 h 558455"/>
                  <a:gd name="connsiteX2" fmla="*/ 184086 w 608426"/>
                  <a:gd name="connsiteY2" fmla="*/ 358669 h 558455"/>
                  <a:gd name="connsiteX3" fmla="*/ 185315 w 608426"/>
                  <a:gd name="connsiteY3" fmla="*/ 374167 h 558455"/>
                  <a:gd name="connsiteX4" fmla="*/ 172101 w 608426"/>
                  <a:gd name="connsiteY4" fmla="*/ 382300 h 558455"/>
                  <a:gd name="connsiteX5" fmla="*/ 139835 w 608426"/>
                  <a:gd name="connsiteY5" fmla="*/ 382300 h 558455"/>
                  <a:gd name="connsiteX6" fmla="*/ 139835 w 608426"/>
                  <a:gd name="connsiteY6" fmla="*/ 543571 h 558455"/>
                  <a:gd name="connsiteX7" fmla="*/ 124931 w 608426"/>
                  <a:gd name="connsiteY7" fmla="*/ 558455 h 558455"/>
                  <a:gd name="connsiteX8" fmla="*/ 61936 w 608426"/>
                  <a:gd name="connsiteY8" fmla="*/ 558455 h 558455"/>
                  <a:gd name="connsiteX9" fmla="*/ 47186 w 608426"/>
                  <a:gd name="connsiteY9" fmla="*/ 543571 h 558455"/>
                  <a:gd name="connsiteX10" fmla="*/ 47186 w 608426"/>
                  <a:gd name="connsiteY10" fmla="*/ 382300 h 558455"/>
                  <a:gd name="connsiteX11" fmla="*/ 14766 w 608426"/>
                  <a:gd name="connsiteY11" fmla="*/ 382300 h 558455"/>
                  <a:gd name="connsiteX12" fmla="*/ 1552 w 608426"/>
                  <a:gd name="connsiteY12" fmla="*/ 374167 h 558455"/>
                  <a:gd name="connsiteX13" fmla="*/ 2935 w 608426"/>
                  <a:gd name="connsiteY13" fmla="*/ 358669 h 558455"/>
                  <a:gd name="connsiteX14" fmla="*/ 81603 w 608426"/>
                  <a:gd name="connsiteY14" fmla="*/ 251565 h 558455"/>
                  <a:gd name="connsiteX15" fmla="*/ 93434 w 608426"/>
                  <a:gd name="connsiteY15" fmla="*/ 245427 h 558455"/>
                  <a:gd name="connsiteX16" fmla="*/ 259204 w 608426"/>
                  <a:gd name="connsiteY16" fmla="*/ 157855 h 558455"/>
                  <a:gd name="connsiteX17" fmla="*/ 271035 w 608426"/>
                  <a:gd name="connsiteY17" fmla="*/ 163839 h 558455"/>
                  <a:gd name="connsiteX18" fmla="*/ 349703 w 608426"/>
                  <a:gd name="connsiteY18" fmla="*/ 271085 h 558455"/>
                  <a:gd name="connsiteX19" fmla="*/ 351086 w 608426"/>
                  <a:gd name="connsiteY19" fmla="*/ 286581 h 558455"/>
                  <a:gd name="connsiteX20" fmla="*/ 337872 w 608426"/>
                  <a:gd name="connsiteY20" fmla="*/ 294559 h 558455"/>
                  <a:gd name="connsiteX21" fmla="*/ 305452 w 608426"/>
                  <a:gd name="connsiteY21" fmla="*/ 294559 h 558455"/>
                  <a:gd name="connsiteX22" fmla="*/ 305452 w 608426"/>
                  <a:gd name="connsiteY22" fmla="*/ 543572 h 558455"/>
                  <a:gd name="connsiteX23" fmla="*/ 290702 w 608426"/>
                  <a:gd name="connsiteY23" fmla="*/ 558455 h 558455"/>
                  <a:gd name="connsiteX24" fmla="*/ 227707 w 608426"/>
                  <a:gd name="connsiteY24" fmla="*/ 558455 h 558455"/>
                  <a:gd name="connsiteX25" fmla="*/ 212803 w 608426"/>
                  <a:gd name="connsiteY25" fmla="*/ 543572 h 558455"/>
                  <a:gd name="connsiteX26" fmla="*/ 212803 w 608426"/>
                  <a:gd name="connsiteY26" fmla="*/ 294559 h 558455"/>
                  <a:gd name="connsiteX27" fmla="*/ 180537 w 608426"/>
                  <a:gd name="connsiteY27" fmla="*/ 294559 h 558455"/>
                  <a:gd name="connsiteX28" fmla="*/ 167323 w 608426"/>
                  <a:gd name="connsiteY28" fmla="*/ 286581 h 558455"/>
                  <a:gd name="connsiteX29" fmla="*/ 168552 w 608426"/>
                  <a:gd name="connsiteY29" fmla="*/ 271085 h 558455"/>
                  <a:gd name="connsiteX30" fmla="*/ 247220 w 608426"/>
                  <a:gd name="connsiteY30" fmla="*/ 163839 h 558455"/>
                  <a:gd name="connsiteX31" fmla="*/ 259204 w 608426"/>
                  <a:gd name="connsiteY31" fmla="*/ 157855 h 558455"/>
                  <a:gd name="connsiteX32" fmla="*/ 446012 w 608426"/>
                  <a:gd name="connsiteY32" fmla="*/ 156011 h 558455"/>
                  <a:gd name="connsiteX33" fmla="*/ 451390 w 608426"/>
                  <a:gd name="connsiteY33" fmla="*/ 159693 h 558455"/>
                  <a:gd name="connsiteX34" fmla="*/ 490572 w 608426"/>
                  <a:gd name="connsiteY34" fmla="*/ 267094 h 558455"/>
                  <a:gd name="connsiteX35" fmla="*/ 503787 w 608426"/>
                  <a:gd name="connsiteY35" fmla="*/ 267094 h 558455"/>
                  <a:gd name="connsiteX36" fmla="*/ 542969 w 608426"/>
                  <a:gd name="connsiteY36" fmla="*/ 159693 h 558455"/>
                  <a:gd name="connsiteX37" fmla="*/ 550191 w 608426"/>
                  <a:gd name="connsiteY37" fmla="*/ 156165 h 558455"/>
                  <a:gd name="connsiteX38" fmla="*/ 568783 w 608426"/>
                  <a:gd name="connsiteY38" fmla="*/ 161841 h 558455"/>
                  <a:gd name="connsiteX39" fmla="*/ 568937 w 608426"/>
                  <a:gd name="connsiteY39" fmla="*/ 161995 h 558455"/>
                  <a:gd name="connsiteX40" fmla="*/ 608426 w 608426"/>
                  <a:gd name="connsiteY40" fmla="*/ 216462 h 558455"/>
                  <a:gd name="connsiteX41" fmla="*/ 608426 w 608426"/>
                  <a:gd name="connsiteY41" fmla="*/ 330306 h 558455"/>
                  <a:gd name="connsiteX42" fmla="*/ 607504 w 608426"/>
                  <a:gd name="connsiteY42" fmla="*/ 333375 h 558455"/>
                  <a:gd name="connsiteX43" fmla="*/ 566632 w 608426"/>
                  <a:gd name="connsiteY43" fmla="*/ 395514 h 558455"/>
                  <a:gd name="connsiteX44" fmla="*/ 566632 w 608426"/>
                  <a:gd name="connsiteY44" fmla="*/ 552625 h 558455"/>
                  <a:gd name="connsiteX45" fmla="*/ 560793 w 608426"/>
                  <a:gd name="connsiteY45" fmla="*/ 558455 h 558455"/>
                  <a:gd name="connsiteX46" fmla="*/ 433566 w 608426"/>
                  <a:gd name="connsiteY46" fmla="*/ 558455 h 558455"/>
                  <a:gd name="connsiteX47" fmla="*/ 427727 w 608426"/>
                  <a:gd name="connsiteY47" fmla="*/ 552625 h 558455"/>
                  <a:gd name="connsiteX48" fmla="*/ 427727 w 608426"/>
                  <a:gd name="connsiteY48" fmla="*/ 395514 h 558455"/>
                  <a:gd name="connsiteX49" fmla="*/ 386855 w 608426"/>
                  <a:gd name="connsiteY49" fmla="*/ 333375 h 558455"/>
                  <a:gd name="connsiteX50" fmla="*/ 385933 w 608426"/>
                  <a:gd name="connsiteY50" fmla="*/ 330306 h 558455"/>
                  <a:gd name="connsiteX51" fmla="*/ 385933 w 608426"/>
                  <a:gd name="connsiteY51" fmla="*/ 216769 h 558455"/>
                  <a:gd name="connsiteX52" fmla="*/ 425730 w 608426"/>
                  <a:gd name="connsiteY52" fmla="*/ 161841 h 558455"/>
                  <a:gd name="connsiteX53" fmla="*/ 446012 w 608426"/>
                  <a:gd name="connsiteY53" fmla="*/ 156011 h 558455"/>
                  <a:gd name="connsiteX54" fmla="*/ 487387 w 608426"/>
                  <a:gd name="connsiteY54" fmla="*/ 148470 h 558455"/>
                  <a:gd name="connsiteX55" fmla="*/ 507184 w 608426"/>
                  <a:gd name="connsiteY55" fmla="*/ 148470 h 558455"/>
                  <a:gd name="connsiteX56" fmla="*/ 514244 w 608426"/>
                  <a:gd name="connsiteY56" fmla="*/ 151386 h 558455"/>
                  <a:gd name="connsiteX57" fmla="*/ 515472 w 608426"/>
                  <a:gd name="connsiteY57" fmla="*/ 162281 h 558455"/>
                  <a:gd name="connsiteX58" fmla="*/ 504882 w 608426"/>
                  <a:gd name="connsiteY58" fmla="*/ 178239 h 558455"/>
                  <a:gd name="connsiteX59" fmla="*/ 509793 w 608426"/>
                  <a:gd name="connsiteY59" fmla="*/ 220131 h 558455"/>
                  <a:gd name="connsiteX60" fmla="*/ 499971 w 608426"/>
                  <a:gd name="connsiteY60" fmla="*/ 246064 h 558455"/>
                  <a:gd name="connsiteX61" fmla="*/ 494446 w 608426"/>
                  <a:gd name="connsiteY61" fmla="*/ 246064 h 558455"/>
                  <a:gd name="connsiteX62" fmla="*/ 484624 w 608426"/>
                  <a:gd name="connsiteY62" fmla="*/ 220131 h 558455"/>
                  <a:gd name="connsiteX63" fmla="*/ 489689 w 608426"/>
                  <a:gd name="connsiteY63" fmla="*/ 178239 h 558455"/>
                  <a:gd name="connsiteX64" fmla="*/ 478946 w 608426"/>
                  <a:gd name="connsiteY64" fmla="*/ 162281 h 558455"/>
                  <a:gd name="connsiteX65" fmla="*/ 480173 w 608426"/>
                  <a:gd name="connsiteY65" fmla="*/ 151386 h 558455"/>
                  <a:gd name="connsiteX66" fmla="*/ 487387 w 608426"/>
                  <a:gd name="connsiteY66" fmla="*/ 148470 h 558455"/>
                  <a:gd name="connsiteX67" fmla="*/ 497215 w 608426"/>
                  <a:gd name="connsiteY67" fmla="*/ 0 h 558455"/>
                  <a:gd name="connsiteX68" fmla="*/ 562488 w 608426"/>
                  <a:gd name="connsiteY68" fmla="*/ 65203 h 558455"/>
                  <a:gd name="connsiteX69" fmla="*/ 497215 w 608426"/>
                  <a:gd name="connsiteY69" fmla="*/ 130406 h 558455"/>
                  <a:gd name="connsiteX70" fmla="*/ 431942 w 608426"/>
                  <a:gd name="connsiteY70" fmla="*/ 65203 h 558455"/>
                  <a:gd name="connsiteX71" fmla="*/ 497215 w 608426"/>
                  <a:gd name="connsiteY71" fmla="*/ 0 h 558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08426" h="558455">
                    <a:moveTo>
                      <a:pt x="93434" y="245427"/>
                    </a:moveTo>
                    <a:cubicBezTo>
                      <a:pt x="98197" y="245427"/>
                      <a:pt x="102653" y="247729"/>
                      <a:pt x="105418" y="251565"/>
                    </a:cubicBezTo>
                    <a:lnTo>
                      <a:pt x="184086" y="358669"/>
                    </a:lnTo>
                    <a:cubicBezTo>
                      <a:pt x="187312" y="363273"/>
                      <a:pt x="187927" y="369257"/>
                      <a:pt x="185315" y="374167"/>
                    </a:cubicBezTo>
                    <a:cubicBezTo>
                      <a:pt x="182857" y="379078"/>
                      <a:pt x="177786" y="382300"/>
                      <a:pt x="172101" y="382300"/>
                    </a:cubicBezTo>
                    <a:lnTo>
                      <a:pt x="139835" y="382300"/>
                    </a:lnTo>
                    <a:lnTo>
                      <a:pt x="139835" y="543571"/>
                    </a:lnTo>
                    <a:cubicBezTo>
                      <a:pt x="139835" y="551703"/>
                      <a:pt x="133228" y="558455"/>
                      <a:pt x="124931" y="558455"/>
                    </a:cubicBezTo>
                    <a:lnTo>
                      <a:pt x="61936" y="558455"/>
                    </a:lnTo>
                    <a:cubicBezTo>
                      <a:pt x="53793" y="558455"/>
                      <a:pt x="47186" y="551703"/>
                      <a:pt x="47186" y="543571"/>
                    </a:cubicBezTo>
                    <a:lnTo>
                      <a:pt x="47186" y="382300"/>
                    </a:lnTo>
                    <a:lnTo>
                      <a:pt x="14766" y="382300"/>
                    </a:lnTo>
                    <a:cubicBezTo>
                      <a:pt x="9235" y="382300"/>
                      <a:pt x="4164" y="379078"/>
                      <a:pt x="1552" y="374167"/>
                    </a:cubicBezTo>
                    <a:cubicBezTo>
                      <a:pt x="-906" y="369257"/>
                      <a:pt x="-445" y="363273"/>
                      <a:pt x="2935" y="358669"/>
                    </a:cubicBezTo>
                    <a:lnTo>
                      <a:pt x="81603" y="251565"/>
                    </a:lnTo>
                    <a:cubicBezTo>
                      <a:pt x="84368" y="247729"/>
                      <a:pt x="88824" y="245427"/>
                      <a:pt x="93434" y="245427"/>
                    </a:cubicBezTo>
                    <a:close/>
                    <a:moveTo>
                      <a:pt x="259204" y="157855"/>
                    </a:moveTo>
                    <a:cubicBezTo>
                      <a:pt x="263814" y="157855"/>
                      <a:pt x="268270" y="160156"/>
                      <a:pt x="271035" y="163839"/>
                    </a:cubicBezTo>
                    <a:lnTo>
                      <a:pt x="349703" y="271085"/>
                    </a:lnTo>
                    <a:cubicBezTo>
                      <a:pt x="353083" y="275534"/>
                      <a:pt x="353544" y="281518"/>
                      <a:pt x="351086" y="286581"/>
                    </a:cubicBezTo>
                    <a:cubicBezTo>
                      <a:pt x="348474" y="291491"/>
                      <a:pt x="343403" y="294559"/>
                      <a:pt x="337872" y="294559"/>
                    </a:cubicBezTo>
                    <a:lnTo>
                      <a:pt x="305452" y="294559"/>
                    </a:lnTo>
                    <a:lnTo>
                      <a:pt x="305452" y="543572"/>
                    </a:lnTo>
                    <a:cubicBezTo>
                      <a:pt x="305452" y="551704"/>
                      <a:pt x="298845" y="558455"/>
                      <a:pt x="290702" y="558455"/>
                    </a:cubicBezTo>
                    <a:lnTo>
                      <a:pt x="227707" y="558455"/>
                    </a:lnTo>
                    <a:cubicBezTo>
                      <a:pt x="219410" y="558455"/>
                      <a:pt x="212803" y="551704"/>
                      <a:pt x="212803" y="543572"/>
                    </a:cubicBezTo>
                    <a:lnTo>
                      <a:pt x="212803" y="294559"/>
                    </a:lnTo>
                    <a:lnTo>
                      <a:pt x="180537" y="294559"/>
                    </a:lnTo>
                    <a:cubicBezTo>
                      <a:pt x="174852" y="294559"/>
                      <a:pt x="169781" y="291491"/>
                      <a:pt x="167323" y="286581"/>
                    </a:cubicBezTo>
                    <a:cubicBezTo>
                      <a:pt x="164711" y="281518"/>
                      <a:pt x="165326" y="275534"/>
                      <a:pt x="168552" y="271085"/>
                    </a:cubicBezTo>
                    <a:lnTo>
                      <a:pt x="247220" y="163839"/>
                    </a:lnTo>
                    <a:cubicBezTo>
                      <a:pt x="249985" y="160156"/>
                      <a:pt x="254441" y="157855"/>
                      <a:pt x="259204" y="157855"/>
                    </a:cubicBezTo>
                    <a:close/>
                    <a:moveTo>
                      <a:pt x="446012" y="156011"/>
                    </a:moveTo>
                    <a:cubicBezTo>
                      <a:pt x="448317" y="156011"/>
                      <a:pt x="450468" y="157392"/>
                      <a:pt x="451390" y="159693"/>
                    </a:cubicBezTo>
                    <a:lnTo>
                      <a:pt x="490572" y="267094"/>
                    </a:lnTo>
                    <a:cubicBezTo>
                      <a:pt x="492877" y="273231"/>
                      <a:pt x="501636" y="273231"/>
                      <a:pt x="503787" y="267094"/>
                    </a:cubicBezTo>
                    <a:lnTo>
                      <a:pt x="542969" y="159693"/>
                    </a:lnTo>
                    <a:cubicBezTo>
                      <a:pt x="544044" y="156778"/>
                      <a:pt x="547271" y="155244"/>
                      <a:pt x="550191" y="156165"/>
                    </a:cubicBezTo>
                    <a:lnTo>
                      <a:pt x="568783" y="161841"/>
                    </a:lnTo>
                    <a:lnTo>
                      <a:pt x="568937" y="161995"/>
                    </a:lnTo>
                    <a:cubicBezTo>
                      <a:pt x="592446" y="169666"/>
                      <a:pt x="608426" y="191607"/>
                      <a:pt x="608426" y="216462"/>
                    </a:cubicBezTo>
                    <a:lnTo>
                      <a:pt x="608426" y="330306"/>
                    </a:lnTo>
                    <a:cubicBezTo>
                      <a:pt x="608426" y="331380"/>
                      <a:pt x="608119" y="332454"/>
                      <a:pt x="607504" y="333375"/>
                    </a:cubicBezTo>
                    <a:lnTo>
                      <a:pt x="566632" y="395514"/>
                    </a:lnTo>
                    <a:lnTo>
                      <a:pt x="566632" y="552625"/>
                    </a:lnTo>
                    <a:cubicBezTo>
                      <a:pt x="566632" y="555847"/>
                      <a:pt x="564020" y="558455"/>
                      <a:pt x="560793" y="558455"/>
                    </a:cubicBezTo>
                    <a:lnTo>
                      <a:pt x="433566" y="558455"/>
                    </a:lnTo>
                    <a:cubicBezTo>
                      <a:pt x="430339" y="558455"/>
                      <a:pt x="427727" y="555847"/>
                      <a:pt x="427727" y="552625"/>
                    </a:cubicBezTo>
                    <a:lnTo>
                      <a:pt x="427727" y="395514"/>
                    </a:lnTo>
                    <a:lnTo>
                      <a:pt x="386855" y="333375"/>
                    </a:lnTo>
                    <a:cubicBezTo>
                      <a:pt x="386240" y="332454"/>
                      <a:pt x="385933" y="331380"/>
                      <a:pt x="385933" y="330306"/>
                    </a:cubicBezTo>
                    <a:lnTo>
                      <a:pt x="385933" y="216769"/>
                    </a:lnTo>
                    <a:cubicBezTo>
                      <a:pt x="385933" y="191760"/>
                      <a:pt x="401913" y="169820"/>
                      <a:pt x="425730" y="161841"/>
                    </a:cubicBezTo>
                    <a:cubicBezTo>
                      <a:pt x="425730" y="161841"/>
                      <a:pt x="445398" y="156011"/>
                      <a:pt x="446012" y="156011"/>
                    </a:cubicBezTo>
                    <a:close/>
                    <a:moveTo>
                      <a:pt x="487387" y="148470"/>
                    </a:moveTo>
                    <a:lnTo>
                      <a:pt x="507184" y="148470"/>
                    </a:lnTo>
                    <a:cubicBezTo>
                      <a:pt x="509793" y="148470"/>
                      <a:pt x="512402" y="149544"/>
                      <a:pt x="514244" y="151386"/>
                    </a:cubicBezTo>
                    <a:cubicBezTo>
                      <a:pt x="517007" y="154455"/>
                      <a:pt x="517467" y="158905"/>
                      <a:pt x="515472" y="162281"/>
                    </a:cubicBezTo>
                    <a:lnTo>
                      <a:pt x="504882" y="178239"/>
                    </a:lnTo>
                    <a:lnTo>
                      <a:pt x="509793" y="220131"/>
                    </a:lnTo>
                    <a:lnTo>
                      <a:pt x="499971" y="246064"/>
                    </a:lnTo>
                    <a:cubicBezTo>
                      <a:pt x="499050" y="248673"/>
                      <a:pt x="495367" y="248673"/>
                      <a:pt x="494446" y="246064"/>
                    </a:cubicBezTo>
                    <a:lnTo>
                      <a:pt x="484624" y="220131"/>
                    </a:lnTo>
                    <a:lnTo>
                      <a:pt x="489689" y="178239"/>
                    </a:lnTo>
                    <a:lnTo>
                      <a:pt x="478946" y="162281"/>
                    </a:lnTo>
                    <a:cubicBezTo>
                      <a:pt x="477104" y="158905"/>
                      <a:pt x="477411" y="154455"/>
                      <a:pt x="480173" y="151386"/>
                    </a:cubicBezTo>
                    <a:cubicBezTo>
                      <a:pt x="482015" y="149544"/>
                      <a:pt x="484624" y="148470"/>
                      <a:pt x="487387" y="148470"/>
                    </a:cubicBezTo>
                    <a:close/>
                    <a:moveTo>
                      <a:pt x="497215" y="0"/>
                    </a:moveTo>
                    <a:cubicBezTo>
                      <a:pt x="533264" y="0"/>
                      <a:pt x="562488" y="29192"/>
                      <a:pt x="562488" y="65203"/>
                    </a:cubicBezTo>
                    <a:cubicBezTo>
                      <a:pt x="562488" y="101214"/>
                      <a:pt x="533264" y="130406"/>
                      <a:pt x="497215" y="130406"/>
                    </a:cubicBezTo>
                    <a:cubicBezTo>
                      <a:pt x="461166" y="130406"/>
                      <a:pt x="431942" y="101214"/>
                      <a:pt x="431942" y="65203"/>
                    </a:cubicBezTo>
                    <a:cubicBezTo>
                      <a:pt x="431942" y="29192"/>
                      <a:pt x="461166" y="0"/>
                      <a:pt x="4972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endParaRPr sz="2400"/>
              </a:p>
            </p:txBody>
          </p:sp>
        </p:grpSp>
        <p:grpSp>
          <p:nvGrpSpPr>
            <p:cNvPr id="26" name="ïš1íḋé"/>
            <p:cNvGrpSpPr/>
            <p:nvPr/>
          </p:nvGrpSpPr>
          <p:grpSpPr>
            <a:xfrm>
              <a:off x="5151936" y="4499741"/>
              <a:ext cx="2123533" cy="946800"/>
              <a:chOff x="785273" y="4499741"/>
              <a:chExt cx="2123533" cy="946800"/>
            </a:xfrm>
          </p:grpSpPr>
          <p:sp>
            <p:nvSpPr>
              <p:cNvPr id="32" name="íšlïḑé"/>
              <p:cNvSpPr/>
              <p:nvPr/>
            </p:nvSpPr>
            <p:spPr>
              <a:xfrm>
                <a:off x="785273" y="4499741"/>
                <a:ext cx="2123533" cy="946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3" name="îsḻide"/>
              <p:cNvSpPr/>
              <p:nvPr/>
            </p:nvSpPr>
            <p:spPr bwMode="auto">
              <a:xfrm>
                <a:off x="1622684" y="4776753"/>
                <a:ext cx="448710" cy="392776"/>
              </a:xfrm>
              <a:custGeom>
                <a:avLst/>
                <a:gdLst>
                  <a:gd name="T0" fmla="*/ 215 w 406"/>
                  <a:gd name="T1" fmla="*/ 162 h 356"/>
                  <a:gd name="T2" fmla="*/ 157 w 406"/>
                  <a:gd name="T3" fmla="*/ 102 h 356"/>
                  <a:gd name="T4" fmla="*/ 19 w 406"/>
                  <a:gd name="T5" fmla="*/ 242 h 356"/>
                  <a:gd name="T6" fmla="*/ 0 w 406"/>
                  <a:gd name="T7" fmla="*/ 224 h 356"/>
                  <a:gd name="T8" fmla="*/ 157 w 406"/>
                  <a:gd name="T9" fmla="*/ 64 h 356"/>
                  <a:gd name="T10" fmla="*/ 216 w 406"/>
                  <a:gd name="T11" fmla="*/ 124 h 356"/>
                  <a:gd name="T12" fmla="*/ 315 w 406"/>
                  <a:gd name="T13" fmla="*/ 28 h 356"/>
                  <a:gd name="T14" fmla="*/ 287 w 406"/>
                  <a:gd name="T15" fmla="*/ 0 h 356"/>
                  <a:gd name="T16" fmla="*/ 362 w 406"/>
                  <a:gd name="T17" fmla="*/ 0 h 356"/>
                  <a:gd name="T18" fmla="*/ 362 w 406"/>
                  <a:gd name="T19" fmla="*/ 74 h 356"/>
                  <a:gd name="T20" fmla="*/ 334 w 406"/>
                  <a:gd name="T21" fmla="*/ 47 h 356"/>
                  <a:gd name="T22" fmla="*/ 215 w 406"/>
                  <a:gd name="T23" fmla="*/ 162 h 356"/>
                  <a:gd name="T24" fmla="*/ 66 w 406"/>
                  <a:gd name="T25" fmla="*/ 356 h 356"/>
                  <a:gd name="T26" fmla="*/ 156 w 406"/>
                  <a:gd name="T27" fmla="*/ 356 h 356"/>
                  <a:gd name="T28" fmla="*/ 156 w 406"/>
                  <a:gd name="T29" fmla="*/ 230 h 356"/>
                  <a:gd name="T30" fmla="*/ 66 w 406"/>
                  <a:gd name="T31" fmla="*/ 230 h 356"/>
                  <a:gd name="T32" fmla="*/ 66 w 406"/>
                  <a:gd name="T33" fmla="*/ 356 h 356"/>
                  <a:gd name="T34" fmla="*/ 191 w 406"/>
                  <a:gd name="T35" fmla="*/ 356 h 356"/>
                  <a:gd name="T36" fmla="*/ 281 w 406"/>
                  <a:gd name="T37" fmla="*/ 356 h 356"/>
                  <a:gd name="T38" fmla="*/ 281 w 406"/>
                  <a:gd name="T39" fmla="*/ 190 h 356"/>
                  <a:gd name="T40" fmla="*/ 191 w 406"/>
                  <a:gd name="T41" fmla="*/ 190 h 356"/>
                  <a:gd name="T42" fmla="*/ 191 w 406"/>
                  <a:gd name="T43" fmla="*/ 356 h 356"/>
                  <a:gd name="T44" fmla="*/ 316 w 406"/>
                  <a:gd name="T45" fmla="*/ 106 h 356"/>
                  <a:gd name="T46" fmla="*/ 316 w 406"/>
                  <a:gd name="T47" fmla="*/ 356 h 356"/>
                  <a:gd name="T48" fmla="*/ 406 w 406"/>
                  <a:gd name="T49" fmla="*/ 356 h 356"/>
                  <a:gd name="T50" fmla="*/ 406 w 406"/>
                  <a:gd name="T51" fmla="*/ 106 h 356"/>
                  <a:gd name="T52" fmla="*/ 316 w 406"/>
                  <a:gd name="T53" fmla="*/ 10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6" h="356">
                    <a:moveTo>
                      <a:pt x="215" y="162"/>
                    </a:moveTo>
                    <a:lnTo>
                      <a:pt x="157" y="102"/>
                    </a:lnTo>
                    <a:lnTo>
                      <a:pt x="19" y="242"/>
                    </a:lnTo>
                    <a:lnTo>
                      <a:pt x="0" y="224"/>
                    </a:lnTo>
                    <a:lnTo>
                      <a:pt x="157" y="64"/>
                    </a:lnTo>
                    <a:lnTo>
                      <a:pt x="216" y="124"/>
                    </a:lnTo>
                    <a:lnTo>
                      <a:pt x="315" y="28"/>
                    </a:lnTo>
                    <a:lnTo>
                      <a:pt x="287" y="0"/>
                    </a:lnTo>
                    <a:lnTo>
                      <a:pt x="362" y="0"/>
                    </a:lnTo>
                    <a:lnTo>
                      <a:pt x="362" y="74"/>
                    </a:lnTo>
                    <a:lnTo>
                      <a:pt x="334" y="47"/>
                    </a:lnTo>
                    <a:lnTo>
                      <a:pt x="215" y="162"/>
                    </a:lnTo>
                    <a:close/>
                    <a:moveTo>
                      <a:pt x="66" y="356"/>
                    </a:moveTo>
                    <a:lnTo>
                      <a:pt x="156" y="356"/>
                    </a:lnTo>
                    <a:lnTo>
                      <a:pt x="156" y="230"/>
                    </a:lnTo>
                    <a:lnTo>
                      <a:pt x="66" y="230"/>
                    </a:lnTo>
                    <a:lnTo>
                      <a:pt x="66" y="356"/>
                    </a:lnTo>
                    <a:close/>
                    <a:moveTo>
                      <a:pt x="191" y="356"/>
                    </a:moveTo>
                    <a:lnTo>
                      <a:pt x="281" y="356"/>
                    </a:lnTo>
                    <a:lnTo>
                      <a:pt x="281" y="190"/>
                    </a:lnTo>
                    <a:lnTo>
                      <a:pt x="191" y="190"/>
                    </a:lnTo>
                    <a:lnTo>
                      <a:pt x="191" y="356"/>
                    </a:lnTo>
                    <a:close/>
                    <a:moveTo>
                      <a:pt x="316" y="106"/>
                    </a:moveTo>
                    <a:lnTo>
                      <a:pt x="316" y="356"/>
                    </a:lnTo>
                    <a:lnTo>
                      <a:pt x="406" y="356"/>
                    </a:lnTo>
                    <a:lnTo>
                      <a:pt x="406" y="106"/>
                    </a:lnTo>
                    <a:lnTo>
                      <a:pt x="316" y="10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anchor="ctr">
                <a:noAutofit/>
              </a:bodyPr>
              <a:lstStyle/>
              <a:p>
                <a:pPr algn="ctr"/>
                <a:endParaRPr sz="2400"/>
              </a:p>
            </p:txBody>
          </p:sp>
        </p:grpSp>
        <p:grpSp>
          <p:nvGrpSpPr>
            <p:cNvPr id="27" name="ïŝlíḋè"/>
            <p:cNvGrpSpPr/>
            <p:nvPr/>
          </p:nvGrpSpPr>
          <p:grpSpPr>
            <a:xfrm>
              <a:off x="5151935" y="2611470"/>
              <a:ext cx="2123533" cy="943200"/>
              <a:chOff x="785272" y="2611470"/>
              <a:chExt cx="2123533" cy="943200"/>
            </a:xfrm>
          </p:grpSpPr>
          <p:sp>
            <p:nvSpPr>
              <p:cNvPr id="30" name="îŝľiḋê"/>
              <p:cNvSpPr/>
              <p:nvPr/>
            </p:nvSpPr>
            <p:spPr>
              <a:xfrm>
                <a:off x="785272" y="2611470"/>
                <a:ext cx="2123533" cy="943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1" name="îṩ1îḍè"/>
              <p:cNvSpPr/>
              <p:nvPr/>
            </p:nvSpPr>
            <p:spPr bwMode="auto">
              <a:xfrm>
                <a:off x="1594755" y="2896429"/>
                <a:ext cx="504568" cy="373282"/>
              </a:xfrm>
              <a:custGeom>
                <a:avLst/>
                <a:gdLst>
                  <a:gd name="T0" fmla="*/ 278945 h 440259"/>
                  <a:gd name="T1" fmla="*/ 278945 h 440259"/>
                  <a:gd name="T2" fmla="*/ 278945 h 440259"/>
                  <a:gd name="T3" fmla="*/ 278945 h 440259"/>
                  <a:gd name="T4" fmla="*/ 278945 h 440259"/>
                  <a:gd name="T5" fmla="*/ 278945 h 440259"/>
                  <a:gd name="T6" fmla="*/ 278945 h 440259"/>
                  <a:gd name="T7" fmla="*/ 278945 h 440259"/>
                  <a:gd name="T8" fmla="*/ 278945 h 440259"/>
                  <a:gd name="T9" fmla="*/ 278945 h 440259"/>
                  <a:gd name="T10" fmla="*/ 278945 h 440259"/>
                  <a:gd name="T11" fmla="*/ 278945 h 440259"/>
                  <a:gd name="T12" fmla="*/ 278945 h 440259"/>
                  <a:gd name="T13" fmla="*/ 278945 h 440259"/>
                  <a:gd name="T14" fmla="*/ 278945 h 440259"/>
                  <a:gd name="T15" fmla="*/ 278945 h 440259"/>
                  <a:gd name="T16" fmla="*/ 278945 h 440259"/>
                  <a:gd name="T17" fmla="*/ 278945 h 440259"/>
                  <a:gd name="T18" fmla="*/ 278945 h 440259"/>
                  <a:gd name="T19" fmla="*/ 278945 h 440259"/>
                  <a:gd name="T20" fmla="*/ 278945 h 440259"/>
                  <a:gd name="T21" fmla="*/ 278945 h 440259"/>
                  <a:gd name="T22" fmla="*/ 278945 h 440259"/>
                  <a:gd name="T23" fmla="*/ 278945 h 440259"/>
                  <a:gd name="T24" fmla="*/ 278945 h 440259"/>
                  <a:gd name="T25" fmla="*/ 278945 h 440259"/>
                  <a:gd name="T26" fmla="*/ 278945 h 440259"/>
                  <a:gd name="T27" fmla="*/ 278945 h 440259"/>
                  <a:gd name="T28" fmla="*/ 278945 h 440259"/>
                  <a:gd name="T29" fmla="*/ 278945 h 440259"/>
                  <a:gd name="T30" fmla="*/ 88862 h 440259"/>
                  <a:gd name="T31" fmla="*/ 88862 h 440259"/>
                  <a:gd name="T32" fmla="*/ 278945 h 440259"/>
                  <a:gd name="T33" fmla="*/ 278945 h 440259"/>
                  <a:gd name="T34" fmla="*/ 278945 h 440259"/>
                  <a:gd name="T35" fmla="*/ 278945 h 440259"/>
                  <a:gd name="T36" fmla="*/ 278945 h 440259"/>
                  <a:gd name="T37" fmla="*/ 278945 h 440259"/>
                  <a:gd name="T38" fmla="*/ 278945 h 440259"/>
                  <a:gd name="T39" fmla="*/ 278945 h 440259"/>
                  <a:gd name="T40" fmla="*/ 278945 h 440259"/>
                  <a:gd name="T41" fmla="*/ 278945 h 440259"/>
                  <a:gd name="T42" fmla="*/ 278945 h 440259"/>
                  <a:gd name="T43" fmla="*/ 278945 h 440259"/>
                  <a:gd name="T44" fmla="*/ 278945 h 440259"/>
                  <a:gd name="T45" fmla="*/ 278945 h 440259"/>
                  <a:gd name="T46" fmla="*/ 278945 h 440259"/>
                  <a:gd name="T47" fmla="*/ 278945 h 440259"/>
                  <a:gd name="T48" fmla="*/ 278945 h 440259"/>
                  <a:gd name="T49" fmla="*/ 278945 h 440259"/>
                  <a:gd name="T50" fmla="*/ 278945 h 440259"/>
                  <a:gd name="T51" fmla="*/ 278945 h 440259"/>
                  <a:gd name="T52" fmla="*/ 278945 h 440259"/>
                  <a:gd name="T53" fmla="*/ 278945 h 440259"/>
                  <a:gd name="T54" fmla="*/ 278945 h 440259"/>
                  <a:gd name="T55" fmla="*/ 278945 h 440259"/>
                  <a:gd name="T56" fmla="*/ 278945 h 440259"/>
                  <a:gd name="T57" fmla="*/ 278945 h 440259"/>
                  <a:gd name="T58" fmla="*/ 278945 h 440259"/>
                  <a:gd name="T59" fmla="*/ 278945 h 440259"/>
                  <a:gd name="T60" fmla="*/ 278945 h 440259"/>
                  <a:gd name="T61" fmla="*/ 278945 h 440259"/>
                  <a:gd name="T62" fmla="*/ 278945 h 440259"/>
                  <a:gd name="T63" fmla="*/ 278945 h 440259"/>
                  <a:gd name="T64" fmla="*/ 278945 h 440259"/>
                  <a:gd name="T65" fmla="*/ 278945 h 440259"/>
                  <a:gd name="T66" fmla="*/ 278945 h 440259"/>
                  <a:gd name="T67" fmla="*/ 278945 h 440259"/>
                  <a:gd name="T68" fmla="*/ 278945 h 440259"/>
                  <a:gd name="T69" fmla="*/ 278945 h 440259"/>
                  <a:gd name="T70" fmla="*/ 278945 h 440259"/>
                  <a:gd name="T71" fmla="*/ 278945 h 440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08" h="4896">
                    <a:moveTo>
                      <a:pt x="6608" y="638"/>
                    </a:moveTo>
                    <a:lnTo>
                      <a:pt x="6608" y="2638"/>
                    </a:lnTo>
                    <a:cubicBezTo>
                      <a:pt x="6608" y="2638"/>
                      <a:pt x="6180" y="2723"/>
                      <a:pt x="6092" y="2734"/>
                    </a:cubicBezTo>
                    <a:cubicBezTo>
                      <a:pt x="6004" y="2745"/>
                      <a:pt x="5728" y="2834"/>
                      <a:pt x="5528" y="2642"/>
                    </a:cubicBezTo>
                    <a:cubicBezTo>
                      <a:pt x="5219" y="2346"/>
                      <a:pt x="4122" y="1254"/>
                      <a:pt x="4122" y="1254"/>
                    </a:cubicBezTo>
                    <a:cubicBezTo>
                      <a:pt x="4122" y="1254"/>
                      <a:pt x="3932" y="1069"/>
                      <a:pt x="3629" y="1229"/>
                    </a:cubicBezTo>
                    <a:cubicBezTo>
                      <a:pt x="3350" y="1376"/>
                      <a:pt x="2936" y="1592"/>
                      <a:pt x="2764" y="1675"/>
                    </a:cubicBezTo>
                    <a:cubicBezTo>
                      <a:pt x="2437" y="1849"/>
                      <a:pt x="2167" y="1574"/>
                      <a:pt x="2167" y="1364"/>
                    </a:cubicBezTo>
                    <a:cubicBezTo>
                      <a:pt x="2167" y="1201"/>
                      <a:pt x="2269" y="1090"/>
                      <a:pt x="2414" y="1009"/>
                    </a:cubicBezTo>
                    <a:cubicBezTo>
                      <a:pt x="2808" y="770"/>
                      <a:pt x="3637" y="305"/>
                      <a:pt x="3983" y="121"/>
                    </a:cubicBezTo>
                    <a:cubicBezTo>
                      <a:pt x="4193" y="9"/>
                      <a:pt x="4344" y="0"/>
                      <a:pt x="4633" y="243"/>
                    </a:cubicBezTo>
                    <a:cubicBezTo>
                      <a:pt x="4988" y="541"/>
                      <a:pt x="5304" y="814"/>
                      <a:pt x="5304" y="814"/>
                    </a:cubicBezTo>
                    <a:cubicBezTo>
                      <a:pt x="5304" y="814"/>
                      <a:pt x="5407" y="900"/>
                      <a:pt x="5571" y="865"/>
                    </a:cubicBezTo>
                    <a:cubicBezTo>
                      <a:pt x="5975" y="780"/>
                      <a:pt x="6608" y="638"/>
                      <a:pt x="6608" y="638"/>
                    </a:cubicBezTo>
                    <a:close/>
                    <a:moveTo>
                      <a:pt x="2241" y="4027"/>
                    </a:moveTo>
                    <a:cubicBezTo>
                      <a:pt x="2294" y="3891"/>
                      <a:pt x="2277" y="3738"/>
                      <a:pt x="2175" y="3633"/>
                    </a:cubicBezTo>
                    <a:cubicBezTo>
                      <a:pt x="2083" y="3540"/>
                      <a:pt x="1950" y="3515"/>
                      <a:pt x="1822" y="3544"/>
                    </a:cubicBezTo>
                    <a:cubicBezTo>
                      <a:pt x="1858" y="3418"/>
                      <a:pt x="1838" y="3283"/>
                      <a:pt x="1746" y="3188"/>
                    </a:cubicBezTo>
                    <a:cubicBezTo>
                      <a:pt x="1654" y="3095"/>
                      <a:pt x="1521" y="3070"/>
                      <a:pt x="1394" y="3099"/>
                    </a:cubicBezTo>
                    <a:cubicBezTo>
                      <a:pt x="1429" y="2973"/>
                      <a:pt x="1409" y="2838"/>
                      <a:pt x="1317" y="2744"/>
                    </a:cubicBezTo>
                    <a:cubicBezTo>
                      <a:pt x="1173" y="2596"/>
                      <a:pt x="924" y="2602"/>
                      <a:pt x="760" y="2758"/>
                    </a:cubicBezTo>
                    <a:cubicBezTo>
                      <a:pt x="597" y="2915"/>
                      <a:pt x="492" y="3198"/>
                      <a:pt x="638" y="3365"/>
                    </a:cubicBezTo>
                    <a:cubicBezTo>
                      <a:pt x="783" y="3531"/>
                      <a:pt x="950" y="3430"/>
                      <a:pt x="1077" y="3401"/>
                    </a:cubicBezTo>
                    <a:cubicBezTo>
                      <a:pt x="1042" y="3527"/>
                      <a:pt x="936" y="3645"/>
                      <a:pt x="1066" y="3810"/>
                    </a:cubicBezTo>
                    <a:cubicBezTo>
                      <a:pt x="1197" y="3975"/>
                      <a:pt x="1378" y="3875"/>
                      <a:pt x="1506" y="3846"/>
                    </a:cubicBezTo>
                    <a:cubicBezTo>
                      <a:pt x="1470" y="3972"/>
                      <a:pt x="1369" y="4101"/>
                      <a:pt x="1494" y="4254"/>
                    </a:cubicBezTo>
                    <a:cubicBezTo>
                      <a:pt x="1621" y="4408"/>
                      <a:pt x="1829" y="4326"/>
                      <a:pt x="1966" y="4283"/>
                    </a:cubicBezTo>
                    <a:cubicBezTo>
                      <a:pt x="1913" y="4419"/>
                      <a:pt x="1799" y="4566"/>
                      <a:pt x="1945" y="4730"/>
                    </a:cubicBezTo>
                    <a:cubicBezTo>
                      <a:pt x="2090" y="4896"/>
                      <a:pt x="2426" y="4819"/>
                      <a:pt x="2590" y="4663"/>
                    </a:cubicBezTo>
                    <a:cubicBezTo>
                      <a:pt x="2753" y="4506"/>
                      <a:pt x="2769" y="4258"/>
                      <a:pt x="2625" y="4110"/>
                    </a:cubicBezTo>
                    <a:cubicBezTo>
                      <a:pt x="2526" y="4008"/>
                      <a:pt x="2378" y="3985"/>
                      <a:pt x="2241" y="4027"/>
                    </a:cubicBezTo>
                    <a:close/>
                    <a:moveTo>
                      <a:pt x="5233" y="2987"/>
                    </a:moveTo>
                    <a:cubicBezTo>
                      <a:pt x="4047" y="1802"/>
                      <a:pt x="4605" y="2359"/>
                      <a:pt x="3967" y="1720"/>
                    </a:cubicBezTo>
                    <a:cubicBezTo>
                      <a:pt x="3967" y="1720"/>
                      <a:pt x="3775" y="1529"/>
                      <a:pt x="3523" y="1640"/>
                    </a:cubicBezTo>
                    <a:cubicBezTo>
                      <a:pt x="3346" y="1718"/>
                      <a:pt x="3117" y="1824"/>
                      <a:pt x="2945" y="1905"/>
                    </a:cubicBezTo>
                    <a:cubicBezTo>
                      <a:pt x="2757" y="2004"/>
                      <a:pt x="2621" y="2034"/>
                      <a:pt x="2557" y="2034"/>
                    </a:cubicBezTo>
                    <a:cubicBezTo>
                      <a:pt x="2192" y="2031"/>
                      <a:pt x="1896" y="1738"/>
                      <a:pt x="1896" y="1373"/>
                    </a:cubicBezTo>
                    <a:cubicBezTo>
                      <a:pt x="1896" y="1137"/>
                      <a:pt x="2022" y="931"/>
                      <a:pt x="2209" y="814"/>
                    </a:cubicBezTo>
                    <a:cubicBezTo>
                      <a:pt x="2472" y="632"/>
                      <a:pt x="3078" y="310"/>
                      <a:pt x="3078" y="310"/>
                    </a:cubicBezTo>
                    <a:cubicBezTo>
                      <a:pt x="3078" y="310"/>
                      <a:pt x="2894" y="76"/>
                      <a:pt x="2489" y="76"/>
                    </a:cubicBezTo>
                    <a:cubicBezTo>
                      <a:pt x="2085" y="76"/>
                      <a:pt x="1240" y="629"/>
                      <a:pt x="1240" y="629"/>
                    </a:cubicBezTo>
                    <a:cubicBezTo>
                      <a:pt x="1240" y="629"/>
                      <a:pt x="1000" y="783"/>
                      <a:pt x="659" y="644"/>
                    </a:cubicBezTo>
                    <a:lnTo>
                      <a:pt x="0" y="415"/>
                    </a:lnTo>
                    <a:lnTo>
                      <a:pt x="0" y="2704"/>
                    </a:lnTo>
                    <a:cubicBezTo>
                      <a:pt x="0" y="2704"/>
                      <a:pt x="188" y="2758"/>
                      <a:pt x="357" y="2827"/>
                    </a:cubicBezTo>
                    <a:cubicBezTo>
                      <a:pt x="395" y="2719"/>
                      <a:pt x="457" y="2618"/>
                      <a:pt x="542" y="2535"/>
                    </a:cubicBezTo>
                    <a:cubicBezTo>
                      <a:pt x="822" y="2268"/>
                      <a:pt x="1287" y="2265"/>
                      <a:pt x="1542" y="2528"/>
                    </a:cubicBezTo>
                    <a:cubicBezTo>
                      <a:pt x="1619" y="2608"/>
                      <a:pt x="1673" y="2703"/>
                      <a:pt x="1700" y="2808"/>
                    </a:cubicBezTo>
                    <a:cubicBezTo>
                      <a:pt x="1803" y="2840"/>
                      <a:pt x="1896" y="2896"/>
                      <a:pt x="1971" y="2973"/>
                    </a:cubicBezTo>
                    <a:cubicBezTo>
                      <a:pt x="2048" y="3053"/>
                      <a:pt x="2101" y="3148"/>
                      <a:pt x="2129" y="3253"/>
                    </a:cubicBezTo>
                    <a:cubicBezTo>
                      <a:pt x="2231" y="3285"/>
                      <a:pt x="2324" y="3341"/>
                      <a:pt x="2399" y="3418"/>
                    </a:cubicBezTo>
                    <a:cubicBezTo>
                      <a:pt x="2484" y="3505"/>
                      <a:pt x="2540" y="3611"/>
                      <a:pt x="2566" y="3725"/>
                    </a:cubicBezTo>
                    <a:cubicBezTo>
                      <a:pt x="2674" y="3756"/>
                      <a:pt x="2771" y="3814"/>
                      <a:pt x="2849" y="3894"/>
                    </a:cubicBezTo>
                    <a:cubicBezTo>
                      <a:pt x="3002" y="4051"/>
                      <a:pt x="3056" y="4265"/>
                      <a:pt x="3023" y="4471"/>
                    </a:cubicBezTo>
                    <a:cubicBezTo>
                      <a:pt x="3024" y="4471"/>
                      <a:pt x="3024" y="4471"/>
                      <a:pt x="3024" y="4472"/>
                    </a:cubicBezTo>
                    <a:cubicBezTo>
                      <a:pt x="3027" y="4475"/>
                      <a:pt x="3119" y="4578"/>
                      <a:pt x="3177" y="4636"/>
                    </a:cubicBezTo>
                    <a:cubicBezTo>
                      <a:pt x="3290" y="4749"/>
                      <a:pt x="3475" y="4749"/>
                      <a:pt x="3588" y="4636"/>
                    </a:cubicBezTo>
                    <a:cubicBezTo>
                      <a:pt x="3700" y="4523"/>
                      <a:pt x="3701" y="4339"/>
                      <a:pt x="3588" y="4225"/>
                    </a:cubicBezTo>
                    <a:cubicBezTo>
                      <a:pt x="3584" y="4221"/>
                      <a:pt x="3180" y="3799"/>
                      <a:pt x="3213" y="3766"/>
                    </a:cubicBezTo>
                    <a:cubicBezTo>
                      <a:pt x="3245" y="3734"/>
                      <a:pt x="3759" y="4269"/>
                      <a:pt x="3769" y="4279"/>
                    </a:cubicBezTo>
                    <a:cubicBezTo>
                      <a:pt x="3882" y="4391"/>
                      <a:pt x="4066" y="4391"/>
                      <a:pt x="4179" y="4279"/>
                    </a:cubicBezTo>
                    <a:cubicBezTo>
                      <a:pt x="4292" y="4166"/>
                      <a:pt x="4292" y="3981"/>
                      <a:pt x="4179" y="3868"/>
                    </a:cubicBezTo>
                    <a:cubicBezTo>
                      <a:pt x="4174" y="3863"/>
                      <a:pt x="4151" y="3841"/>
                      <a:pt x="4142" y="3832"/>
                    </a:cubicBezTo>
                    <a:cubicBezTo>
                      <a:pt x="4142" y="3832"/>
                      <a:pt x="3632" y="3378"/>
                      <a:pt x="3671" y="3339"/>
                    </a:cubicBezTo>
                    <a:cubicBezTo>
                      <a:pt x="3710" y="3300"/>
                      <a:pt x="4343" y="3891"/>
                      <a:pt x="4345" y="3891"/>
                    </a:cubicBezTo>
                    <a:cubicBezTo>
                      <a:pt x="4458" y="3993"/>
                      <a:pt x="4634" y="3992"/>
                      <a:pt x="4743" y="3883"/>
                    </a:cubicBezTo>
                    <a:cubicBezTo>
                      <a:pt x="4850" y="3776"/>
                      <a:pt x="4852" y="3608"/>
                      <a:pt x="4758" y="3494"/>
                    </a:cubicBezTo>
                    <a:cubicBezTo>
                      <a:pt x="4756" y="3488"/>
                      <a:pt x="4275" y="2986"/>
                      <a:pt x="4312" y="2948"/>
                    </a:cubicBezTo>
                    <a:cubicBezTo>
                      <a:pt x="4351" y="2910"/>
                      <a:pt x="4826" y="3400"/>
                      <a:pt x="4827" y="3401"/>
                    </a:cubicBezTo>
                    <a:cubicBezTo>
                      <a:pt x="4940" y="3513"/>
                      <a:pt x="5124" y="3513"/>
                      <a:pt x="5238" y="3401"/>
                    </a:cubicBezTo>
                    <a:cubicBezTo>
                      <a:pt x="5350" y="3288"/>
                      <a:pt x="5350" y="3103"/>
                      <a:pt x="5238" y="2990"/>
                    </a:cubicBezTo>
                    <a:cubicBezTo>
                      <a:pt x="5236" y="2989"/>
                      <a:pt x="5234" y="2988"/>
                      <a:pt x="5233" y="298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anchor="ctr">
                <a:noAutofit/>
              </a:bodyPr>
              <a:lstStyle/>
              <a:p>
                <a:pPr algn="ctr"/>
                <a:endParaRPr sz="2400"/>
              </a:p>
            </p:txBody>
          </p:sp>
        </p:grpSp>
        <p:sp>
          <p:nvSpPr>
            <p:cNvPr id="28" name="ï$1iďe"/>
            <p:cNvSpPr/>
            <p:nvPr/>
          </p:nvSpPr>
          <p:spPr>
            <a:xfrm>
              <a:off x="5151935" y="1667334"/>
              <a:ext cx="2123533" cy="943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sz="2400"/>
            </a:p>
          </p:txBody>
        </p:sp>
        <p:sp>
          <p:nvSpPr>
            <p:cNvPr id="29" name="îṩḻíḑè"/>
            <p:cNvSpPr/>
            <p:nvPr/>
          </p:nvSpPr>
          <p:spPr bwMode="auto">
            <a:xfrm>
              <a:off x="6007255" y="1932798"/>
              <a:ext cx="412894" cy="412272"/>
            </a:xfrm>
            <a:custGeom>
              <a:avLst/>
              <a:gdLst>
                <a:gd name="connsiteX0" fmla="*/ 402120 w 607639"/>
                <a:gd name="connsiteY0" fmla="*/ 85874 h 606722"/>
                <a:gd name="connsiteX1" fmla="*/ 607639 w 607639"/>
                <a:gd name="connsiteY1" fmla="*/ 342965 h 606722"/>
                <a:gd name="connsiteX2" fmla="*/ 343375 w 607639"/>
                <a:gd name="connsiteY2" fmla="*/ 606722 h 606722"/>
                <a:gd name="connsiteX3" fmla="*/ 85965 w 607639"/>
                <a:gd name="connsiteY3" fmla="*/ 401529 h 606722"/>
                <a:gd name="connsiteX4" fmla="*/ 91128 w 607639"/>
                <a:gd name="connsiteY4" fmla="*/ 379223 h 606722"/>
                <a:gd name="connsiteX5" fmla="*/ 111777 w 607639"/>
                <a:gd name="connsiteY5" fmla="*/ 369270 h 606722"/>
                <a:gd name="connsiteX6" fmla="*/ 369811 w 607639"/>
                <a:gd name="connsiteY6" fmla="*/ 369270 h 606722"/>
                <a:gd name="connsiteX7" fmla="*/ 369811 w 607639"/>
                <a:gd name="connsiteY7" fmla="*/ 111645 h 606722"/>
                <a:gd name="connsiteX8" fmla="*/ 379779 w 607639"/>
                <a:gd name="connsiteY8" fmla="*/ 91028 h 606722"/>
                <a:gd name="connsiteX9" fmla="*/ 402120 w 607639"/>
                <a:gd name="connsiteY9" fmla="*/ 85874 h 606722"/>
                <a:gd name="connsiteX10" fmla="*/ 290615 w 607639"/>
                <a:gd name="connsiteY10" fmla="*/ 0 h 606722"/>
                <a:gd name="connsiteX11" fmla="*/ 317051 w 607639"/>
                <a:gd name="connsiteY11" fmla="*/ 26394 h 606722"/>
                <a:gd name="connsiteX12" fmla="*/ 317051 w 607639"/>
                <a:gd name="connsiteY12" fmla="*/ 290163 h 606722"/>
                <a:gd name="connsiteX13" fmla="*/ 290615 w 607639"/>
                <a:gd name="connsiteY13" fmla="*/ 316557 h 606722"/>
                <a:gd name="connsiteX14" fmla="*/ 26436 w 607639"/>
                <a:gd name="connsiteY14" fmla="*/ 316557 h 606722"/>
                <a:gd name="connsiteX15" fmla="*/ 0 w 607639"/>
                <a:gd name="connsiteY15" fmla="*/ 290163 h 606722"/>
                <a:gd name="connsiteX16" fmla="*/ 290615 w 607639"/>
                <a:gd name="connsiteY16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07639" h="606722">
                  <a:moveTo>
                    <a:pt x="402120" y="85874"/>
                  </a:moveTo>
                  <a:cubicBezTo>
                    <a:pt x="523082" y="113333"/>
                    <a:pt x="607639" y="218996"/>
                    <a:pt x="607639" y="342965"/>
                  </a:cubicBezTo>
                  <a:cubicBezTo>
                    <a:pt x="607639" y="488352"/>
                    <a:pt x="489081" y="606722"/>
                    <a:pt x="343375" y="606722"/>
                  </a:cubicBezTo>
                  <a:cubicBezTo>
                    <a:pt x="219388" y="606722"/>
                    <a:pt x="113469" y="522299"/>
                    <a:pt x="85965" y="401529"/>
                  </a:cubicBezTo>
                  <a:cubicBezTo>
                    <a:pt x="84185" y="393708"/>
                    <a:pt x="86054" y="385533"/>
                    <a:pt x="91128" y="379223"/>
                  </a:cubicBezTo>
                  <a:cubicBezTo>
                    <a:pt x="96112" y="373002"/>
                    <a:pt x="103767" y="369270"/>
                    <a:pt x="111777" y="369270"/>
                  </a:cubicBezTo>
                  <a:lnTo>
                    <a:pt x="369811" y="369270"/>
                  </a:lnTo>
                  <a:lnTo>
                    <a:pt x="369811" y="111645"/>
                  </a:lnTo>
                  <a:cubicBezTo>
                    <a:pt x="369811" y="103647"/>
                    <a:pt x="373549" y="96004"/>
                    <a:pt x="379779" y="91028"/>
                  </a:cubicBezTo>
                  <a:cubicBezTo>
                    <a:pt x="386099" y="86051"/>
                    <a:pt x="394377" y="84185"/>
                    <a:pt x="402120" y="85874"/>
                  </a:cubicBezTo>
                  <a:close/>
                  <a:moveTo>
                    <a:pt x="290615" y="0"/>
                  </a:moveTo>
                  <a:cubicBezTo>
                    <a:pt x="305213" y="0"/>
                    <a:pt x="317051" y="11820"/>
                    <a:pt x="317051" y="26394"/>
                  </a:cubicBezTo>
                  <a:lnTo>
                    <a:pt x="317051" y="290163"/>
                  </a:lnTo>
                  <a:cubicBezTo>
                    <a:pt x="317051" y="304737"/>
                    <a:pt x="305213" y="316557"/>
                    <a:pt x="290615" y="316557"/>
                  </a:cubicBezTo>
                  <a:lnTo>
                    <a:pt x="26436" y="316557"/>
                  </a:lnTo>
                  <a:cubicBezTo>
                    <a:pt x="11838" y="316557"/>
                    <a:pt x="0" y="304737"/>
                    <a:pt x="0" y="290163"/>
                  </a:cubicBezTo>
                  <a:cubicBezTo>
                    <a:pt x="0" y="130196"/>
                    <a:pt x="130399" y="0"/>
                    <a:pt x="2906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anchor="ctr">
              <a:noAutofit/>
            </a:bodyPr>
            <a:lstStyle/>
            <a:p>
              <a:pPr algn="ctr"/>
              <a:endParaRPr sz="2400"/>
            </a:p>
          </p:txBody>
        </p:sp>
      </p:grpSp>
      <p:grpSp>
        <p:nvGrpSpPr>
          <p:cNvPr id="5" name="ïşlíḋé"/>
          <p:cNvGrpSpPr/>
          <p:nvPr>
            <p:custDataLst>
              <p:tags r:id="rId1"/>
            </p:custDataLst>
          </p:nvPr>
        </p:nvGrpSpPr>
        <p:grpSpPr>
          <a:xfrm rot="0">
            <a:off x="4642485" y="1026795"/>
            <a:ext cx="7084695" cy="810260"/>
            <a:chOff x="3432149" y="1667334"/>
            <a:chExt cx="6031993" cy="810105"/>
          </a:xfrm>
        </p:grpSpPr>
        <p:sp>
          <p:nvSpPr>
            <p:cNvPr id="22" name="ï$ḷiḍe"/>
            <p:cNvSpPr txBox="1"/>
            <p:nvPr>
              <p:custDataLst>
                <p:tags r:id="rId2"/>
              </p:custDataLst>
            </p:nvPr>
          </p:nvSpPr>
          <p:spPr bwMode="auto">
            <a:xfrm>
              <a:off x="3432149" y="1667334"/>
              <a:ext cx="4908530" cy="42917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01.</a:t>
              </a:r>
              <a:r>
                <a:rPr lang="zh-CN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辅助病害早筛与防治决策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íṩlïḑè"/>
            <p:cNvSpPr/>
            <p:nvPr>
              <p:custDataLst>
                <p:tags r:id="rId3"/>
              </p:custDataLst>
            </p:nvPr>
          </p:nvSpPr>
          <p:spPr bwMode="auto">
            <a:xfrm>
              <a:off x="3432149" y="2095877"/>
              <a:ext cx="6031993" cy="38156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  <a:buSzPct val="25000"/>
              </a:pPr>
              <a:r>
                <a:rPr lang="zh-CN" altLang="en-US" sz="1400" dirty="0"/>
                <a:t>通过病害识别与诊断结果展示，帮助农户及时发现早期病斑，降低人工巡检成本与防治滞后风险。</a:t>
              </a:r>
              <a:endParaRPr lang="zh-CN" altLang="en-US" sz="1400" dirty="0"/>
            </a:p>
          </p:txBody>
        </p:sp>
      </p:grpSp>
      <p:grpSp>
        <p:nvGrpSpPr>
          <p:cNvPr id="6" name="í$ľîďê"/>
          <p:cNvGrpSpPr/>
          <p:nvPr>
            <p:custDataLst>
              <p:tags r:id="rId4"/>
            </p:custDataLst>
          </p:nvPr>
        </p:nvGrpSpPr>
        <p:grpSpPr>
          <a:xfrm rot="0">
            <a:off x="4642485" y="2237728"/>
            <a:ext cx="6983095" cy="1009027"/>
            <a:chOff x="3441202" y="2413376"/>
            <a:chExt cx="5945490" cy="1008834"/>
          </a:xfrm>
        </p:grpSpPr>
        <p:sp>
          <p:nvSpPr>
            <p:cNvPr id="20" name="íślíḓê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3441202" y="2413376"/>
              <a:ext cx="5083699" cy="42917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02.</a:t>
              </a:r>
              <a:r>
                <a:rPr lang="zh-CN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支撑果实定位与采摘分级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ïṣļídè"/>
            <p:cNvSpPr/>
            <p:nvPr>
              <p:custDataLst>
                <p:tags r:id="rId6"/>
              </p:custDataLst>
            </p:nvPr>
          </p:nvSpPr>
          <p:spPr bwMode="auto">
            <a:xfrm>
              <a:off x="3441202" y="3040648"/>
              <a:ext cx="5945490" cy="38156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  <a:buSzPct val="25000"/>
              </a:pPr>
              <a:r>
                <a:rPr lang="zh-CN" altLang="en-US" sz="1400" dirty="0"/>
                <a:t>结合果实定位与成熟度检测，为采摘窗口判断、果实分级和产量管理提供可量化依据。</a:t>
              </a:r>
              <a:endParaRPr lang="zh-CN" altLang="en-US" sz="1400" dirty="0"/>
            </a:p>
          </p:txBody>
        </p:sp>
      </p:grpSp>
      <p:grpSp>
        <p:nvGrpSpPr>
          <p:cNvPr id="7" name="îṧḻidê"/>
          <p:cNvGrpSpPr/>
          <p:nvPr>
            <p:custDataLst>
              <p:tags r:id="rId7"/>
            </p:custDataLst>
          </p:nvPr>
        </p:nvGrpSpPr>
        <p:grpSpPr>
          <a:xfrm rot="0">
            <a:off x="4642485" y="3845560"/>
            <a:ext cx="7084060" cy="810895"/>
            <a:chOff x="3450255" y="3555606"/>
            <a:chExt cx="6031453" cy="810740"/>
          </a:xfrm>
        </p:grpSpPr>
        <p:sp>
          <p:nvSpPr>
            <p:cNvPr id="18" name="islîḓé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3450255" y="3555606"/>
              <a:ext cx="5252381" cy="42917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03.服务科研训练与模型迭代</a:t>
              </a:r>
              <a:endPara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îṧliḋe"/>
            <p:cNvSpPr/>
            <p:nvPr>
              <p:custDataLst>
                <p:tags r:id="rId9"/>
              </p:custDataLst>
            </p:nvPr>
          </p:nvSpPr>
          <p:spPr bwMode="auto">
            <a:xfrm>
              <a:off x="3450255" y="3984784"/>
              <a:ext cx="6031453" cy="38156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  <a:buSzPct val="25000"/>
              </a:pPr>
              <a:r>
                <a:rPr lang="zh-CN" altLang="en-US" sz="1400" dirty="0"/>
                <a:t>科研端支持数据集管理、模型训练与结果评估，提升农业视觉模型开发、验证和复用效率。</a:t>
              </a:r>
              <a:endParaRPr lang="zh-CN" altLang="en-US" sz="1400" dirty="0"/>
            </a:p>
          </p:txBody>
        </p:sp>
      </p:grpSp>
      <p:grpSp>
        <p:nvGrpSpPr>
          <p:cNvPr id="8" name="iṡļiḍé"/>
          <p:cNvGrpSpPr/>
          <p:nvPr>
            <p:custDataLst>
              <p:tags r:id="rId10"/>
            </p:custDataLst>
          </p:nvPr>
        </p:nvGrpSpPr>
        <p:grpSpPr>
          <a:xfrm rot="0">
            <a:off x="4626610" y="5255260"/>
            <a:ext cx="6981190" cy="810895"/>
            <a:chOff x="3459308" y="4499741"/>
            <a:chExt cx="5943868" cy="810740"/>
          </a:xfrm>
        </p:grpSpPr>
        <p:sp>
          <p:nvSpPr>
            <p:cNvPr id="16" name="iŝ1íḑè"/>
            <p:cNvSpPr txBox="1"/>
            <p:nvPr>
              <p:custDataLst>
                <p:tags r:id="rId11"/>
              </p:custDataLst>
            </p:nvPr>
          </p:nvSpPr>
          <p:spPr bwMode="auto">
            <a:xfrm>
              <a:off x="3459308" y="4499741"/>
              <a:ext cx="4470606" cy="42917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04.</a:t>
              </a:r>
              <a:r>
                <a:rPr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推动平台化推广与现场应用</a:t>
              </a:r>
              <a:endParaRPr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íSlïḑê"/>
            <p:cNvSpPr/>
            <p:nvPr>
              <p:custDataLst>
                <p:tags r:id="rId12"/>
              </p:custDataLst>
            </p:nvPr>
          </p:nvSpPr>
          <p:spPr bwMode="auto">
            <a:xfrm>
              <a:off x="3459308" y="4928919"/>
              <a:ext cx="5943868" cy="38156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  <a:buSzPct val="25000"/>
              </a:pPr>
              <a:r>
                <a:rPr sz="1400" dirty="0"/>
                <a:t>面向农户、基地与科研人员提供Web与移动端入口，降低使用门槛，推动智能诊断能力走向生产现场。</a:t>
              </a:r>
              <a:endParaRPr sz="1400" dirty="0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37589" y="307854"/>
            <a:ext cx="4409687" cy="583585"/>
            <a:chOff x="510882" y="320028"/>
            <a:chExt cx="4409687" cy="583585"/>
          </a:xfrm>
        </p:grpSpPr>
        <p:grpSp>
          <p:nvGrpSpPr>
            <p:cNvPr id="53" name="组合 52"/>
            <p:cNvGrpSpPr/>
            <p:nvPr/>
          </p:nvGrpSpPr>
          <p:grpSpPr>
            <a:xfrm>
              <a:off x="1139779" y="320028"/>
              <a:ext cx="3780790" cy="583585"/>
              <a:chOff x="905774" y="216694"/>
              <a:chExt cx="3780790" cy="583585"/>
            </a:xfrm>
          </p:grpSpPr>
          <p:sp>
            <p:nvSpPr>
              <p:cNvPr id="55" name="TextBox 55"/>
              <p:cNvSpPr txBox="1"/>
              <p:nvPr/>
            </p:nvSpPr>
            <p:spPr>
              <a:xfrm>
                <a:off x="905774" y="216694"/>
                <a:ext cx="3780790" cy="436245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</a:rPr>
                  <a:t>应用价值与推广前景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15817" y="579299"/>
                <a:ext cx="3666160" cy="22098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Application Value and Promotion Prospects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54" name="矩形: 圆角 53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01</a:t>
              </a:r>
              <a:endParaRPr lang="zh-CN" altLang="en-US" dirty="0">
                <a:cs typeface="+mn-ea"/>
              </a:endParaRPr>
            </a:p>
          </p:txBody>
        </p:sp>
      </p:grpSp>
      <p:sp>
        <p:nvSpPr>
          <p:cNvPr id="44" name="矩形 43"/>
          <p:cNvSpPr/>
          <p:nvPr>
            <p:custDataLst>
              <p:tags r:id="rId13"/>
            </p:custDataLst>
          </p:nvPr>
        </p:nvSpPr>
        <p:spPr>
          <a:xfrm>
            <a:off x="4643120" y="1379220"/>
            <a:ext cx="698246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矩形 44"/>
          <p:cNvSpPr/>
          <p:nvPr>
            <p:custDataLst>
              <p:tags r:id="rId14"/>
            </p:custDataLst>
          </p:nvPr>
        </p:nvSpPr>
        <p:spPr>
          <a:xfrm>
            <a:off x="4642485" y="2788920"/>
            <a:ext cx="698246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矩形 45"/>
          <p:cNvSpPr/>
          <p:nvPr>
            <p:custDataLst>
              <p:tags r:id="rId15"/>
            </p:custDataLst>
          </p:nvPr>
        </p:nvSpPr>
        <p:spPr>
          <a:xfrm>
            <a:off x="4642485" y="4198620"/>
            <a:ext cx="698246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矩形 46"/>
          <p:cNvSpPr/>
          <p:nvPr>
            <p:custDataLst>
              <p:tags r:id="rId16"/>
            </p:custDataLst>
          </p:nvPr>
        </p:nvSpPr>
        <p:spPr>
          <a:xfrm>
            <a:off x="4641850" y="5608320"/>
            <a:ext cx="698246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7" name="直接连接符 56"/>
          <p:cNvCxnSpPr/>
          <p:nvPr/>
        </p:nvCxnSpPr>
        <p:spPr>
          <a:xfrm flipH="1">
            <a:off x="3561080" y="1372870"/>
            <a:ext cx="619125" cy="5238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8" name="直接连接符 57"/>
          <p:cNvCxnSpPr>
            <a:endCxn id="22" idx="1"/>
          </p:cNvCxnSpPr>
          <p:nvPr/>
        </p:nvCxnSpPr>
        <p:spPr>
          <a:xfrm flipV="1">
            <a:off x="4164330" y="1241425"/>
            <a:ext cx="478155" cy="139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H="1">
            <a:off x="3545205" y="2746375"/>
            <a:ext cx="619125" cy="5238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V="1">
            <a:off x="4148455" y="2614930"/>
            <a:ext cx="478155" cy="139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4" name="直接连接符 63"/>
          <p:cNvCxnSpPr>
            <a:endCxn id="18" idx="1"/>
          </p:cNvCxnSpPr>
          <p:nvPr/>
        </p:nvCxnSpPr>
        <p:spPr>
          <a:xfrm flipV="1">
            <a:off x="4021455" y="4060190"/>
            <a:ext cx="621030" cy="55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6" name="直接连接符 65"/>
          <p:cNvCxnSpPr>
            <a:endCxn id="16" idx="1"/>
          </p:cNvCxnSpPr>
          <p:nvPr/>
        </p:nvCxnSpPr>
        <p:spPr>
          <a:xfrm>
            <a:off x="3971925" y="5414010"/>
            <a:ext cx="654685" cy="55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3418205" y="4107815"/>
            <a:ext cx="619125" cy="5238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 flipH="1">
            <a:off x="3402330" y="5405120"/>
            <a:ext cx="611505" cy="203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6485" y="1413510"/>
            <a:ext cx="2560320" cy="4512310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-3215640" y="-975360"/>
            <a:ext cx="8808720" cy="8808720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06511" y="1897314"/>
            <a:ext cx="8808721" cy="30633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88865" y="2520315"/>
            <a:ext cx="65760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ea"/>
              </a:rPr>
              <a:t>核心技术与创新方案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" name="PA-文本框 50"/>
          <p:cNvSpPr txBox="1"/>
          <p:nvPr>
            <p:custDataLst>
              <p:tags r:id="rId2"/>
            </p:custDataLst>
          </p:nvPr>
        </p:nvSpPr>
        <p:spPr>
          <a:xfrm>
            <a:off x="5049959" y="3847677"/>
            <a:ext cx="5666469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>
                    <a:lumMod val="50000"/>
                    <a:alpha val="70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Innovative points and directions for improvement.</a:t>
            </a:r>
            <a:endParaRPr lang="en-US" altLang="zh-CN" sz="2000" dirty="0">
              <a:solidFill>
                <a:schemeClr val="bg1">
                  <a:lumMod val="50000"/>
                  <a:alpha val="70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bg1">
                  <a:lumMod val="50000"/>
                  <a:alpha val="70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135948" y="3654172"/>
            <a:ext cx="149504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965408" y="1938456"/>
            <a:ext cx="1960880" cy="22453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0">
                <a:solidFill>
                  <a:schemeClr val="accent1"/>
                </a:solidFill>
                <a:effectLst>
                  <a:innerShdw blurRad="114300">
                    <a:prstClr val="black">
                      <a:alpha val="19000"/>
                    </a:prstClr>
                  </a:innerShdw>
                </a:effectLst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/>
              <a:t>02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10086285" y="6327072"/>
            <a:ext cx="1228947" cy="139900"/>
            <a:chOff x="5473907" y="6182255"/>
            <a:chExt cx="1228947" cy="139900"/>
          </a:xfrm>
        </p:grpSpPr>
        <p:sp>
          <p:nvSpPr>
            <p:cNvPr id="12" name="椭圆 11"/>
            <p:cNvSpPr/>
            <p:nvPr/>
          </p:nvSpPr>
          <p:spPr>
            <a:xfrm>
              <a:off x="5473907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6018431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6562954" y="6182255"/>
              <a:ext cx="139900" cy="13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/>
      <p:bldP spid="9" grpId="0"/>
      <p:bldP spid="1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 rot="0">
            <a:off x="117475" y="700405"/>
            <a:ext cx="5062220" cy="706755"/>
            <a:chOff x="226060" y="1434148"/>
            <a:chExt cx="5062220" cy="706755"/>
          </a:xfrm>
        </p:grpSpPr>
        <p:sp>
          <p:nvSpPr>
            <p:cNvPr id="10" name="文本框 9"/>
            <p:cNvSpPr txBox="1"/>
            <p:nvPr>
              <p:custDataLst>
                <p:tags r:id="rId1"/>
              </p:custDataLst>
            </p:nvPr>
          </p:nvSpPr>
          <p:spPr>
            <a:xfrm>
              <a:off x="943610" y="1503569"/>
              <a:ext cx="4344670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91376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 kumimoji="0" sz="20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zh-CN" altLang="en-US" sz="2800" dirty="0"/>
                <a:t>细粒度病害识别模型创新</a:t>
              </a:r>
              <a:endParaRPr lang="zh-CN" altLang="en-US" sz="2800" dirty="0"/>
            </a:p>
          </p:txBody>
        </p:sp>
        <p:sp>
          <p:nvSpPr>
            <p:cNvPr id="11" name="文本框 10"/>
            <p:cNvSpPr txBox="1"/>
            <p:nvPr>
              <p:custDataLst>
                <p:tags r:id="rId2"/>
              </p:custDataLst>
            </p:nvPr>
          </p:nvSpPr>
          <p:spPr>
            <a:xfrm>
              <a:off x="226060" y="1434148"/>
              <a:ext cx="786130" cy="70675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 dirty="0">
                  <a:solidFill>
                    <a:schemeClr val="accent1"/>
                  </a:solidFill>
                  <a:effectLst>
                    <a:outerShdw blurRad="76200" dist="50800" dir="5400000" algn="ctr" rotWithShape="0">
                      <a:schemeClr val="accent1">
                        <a:alpha val="20000"/>
                      </a:schemeClr>
                    </a:outerShdw>
                  </a:effectLst>
                </a:rPr>
                <a:t>01</a:t>
              </a:r>
              <a:endParaRPr lang="en-US" altLang="zh-CN" sz="4000" b="1" i="1" dirty="0">
                <a:solidFill>
                  <a:schemeClr val="accent1"/>
                </a:solidFill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37589" y="102114"/>
            <a:ext cx="4305100" cy="1174750"/>
            <a:chOff x="510882" y="320028"/>
            <a:chExt cx="4305100" cy="1174750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3676203" cy="1174750"/>
              <a:chOff x="905774" y="216694"/>
              <a:chExt cx="3676203" cy="1174750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3249295" cy="117475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  <a:sym typeface="+mn-ea"/>
                  </a:rPr>
                  <a:t>核心技术与创新方案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  <a:sym typeface="+mn-lt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37465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Technical and Research Innovations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  <a:p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02</a:t>
              </a:r>
              <a:endParaRPr lang="zh-CN" altLang="en-US" dirty="0">
                <a:cs typeface="+mn-ea"/>
              </a:endParaRPr>
            </a:p>
          </p:txBody>
        </p:sp>
      </p:grpSp>
      <p:pic>
        <p:nvPicPr>
          <p:cNvPr id="2" name="图片 1" descr="总架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5" y="1291590"/>
            <a:ext cx="8641715" cy="459930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9015095" y="957580"/>
            <a:ext cx="3176905" cy="4591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解决实际痛点:</a:t>
            </a:r>
            <a:endParaRPr lang="zh-CN" altLang="en-US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面向果蔬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病斑细小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纹理相似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背景干扰强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等问题。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7820" y="5935980"/>
            <a:ext cx="113353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模型融合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轻量化特征提取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长距离关系建模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频域细节增强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方法，同时关注局部纹理、整体结构和细微边缘信息，从而提升复杂场景下果蔬检测的准确性与稳定性。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69705" y="2688590"/>
            <a:ext cx="3122295" cy="5848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实际应用效果图</a:t>
            </a: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 descr="val_batch1_pr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145" y="3323590"/>
            <a:ext cx="2512060" cy="25120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 rot="0">
            <a:off x="337820" y="1045210"/>
            <a:ext cx="7247890" cy="1675828"/>
            <a:chOff x="894080" y="1385253"/>
            <a:chExt cx="7247890" cy="1675765"/>
          </a:xfrm>
        </p:grpSpPr>
        <p:sp>
          <p:nvSpPr>
            <p:cNvPr id="9" name="文本框 8"/>
            <p:cNvSpPr txBox="1"/>
            <p:nvPr>
              <p:custDataLst>
                <p:tags r:id="rId1"/>
              </p:custDataLst>
            </p:nvPr>
          </p:nvSpPr>
          <p:spPr>
            <a:xfrm>
              <a:off x="894080" y="2539048"/>
              <a:ext cx="40227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20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2"/>
              </p:custDataLst>
            </p:nvPr>
          </p:nvSpPr>
          <p:spPr>
            <a:xfrm>
              <a:off x="1711960" y="1477960"/>
              <a:ext cx="6430010" cy="521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91376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 kumimoji="0" sz="20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zh-CN" altLang="en-US" sz="2800" dirty="0"/>
                <a:t>RGB-D多模态 遮挡果实定位创新</a:t>
              </a:r>
              <a:endParaRPr lang="zh-CN" altLang="en-US" sz="2800" dirty="0"/>
            </a:p>
          </p:txBody>
        </p:sp>
        <p:sp>
          <p:nvSpPr>
            <p:cNvPr id="14" name="文本框 13"/>
            <p:cNvSpPr txBox="1"/>
            <p:nvPr>
              <p:custDataLst>
                <p:tags r:id="rId3"/>
              </p:custDataLst>
            </p:nvPr>
          </p:nvSpPr>
          <p:spPr>
            <a:xfrm>
              <a:off x="894275" y="1385253"/>
              <a:ext cx="817880" cy="70675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 b="1" i="1">
                  <a:gradFill>
                    <a:gsLst>
                      <a:gs pos="0">
                        <a:schemeClr val="accent2">
                          <a:lumMod val="60000"/>
                          <a:lumOff val="40000"/>
                        </a:schemeClr>
                      </a:gs>
                      <a:gs pos="60000">
                        <a:schemeClr val="accent2"/>
                      </a:gs>
                    </a:gsLst>
                    <a:lin ang="2700000" scaled="0"/>
                  </a:gradFill>
                  <a:effectLst>
                    <a:outerShdw blurRad="76200" dist="50800" dir="5400000" algn="ctr" rotWithShape="0">
                      <a:schemeClr val="accent2">
                        <a:alpha val="20000"/>
                      </a:schemeClr>
                    </a:outerShdw>
                  </a:effectLst>
                </a:defRPr>
              </a:lvl1pPr>
            </a:lstStyle>
            <a:p>
              <a:r>
                <a:rPr lang="en-US" altLang="zh-CN" sz="4000" dirty="0">
                  <a:solidFill>
                    <a:schemeClr val="tx1"/>
                  </a:solidFill>
                </a:rPr>
                <a:t>02</a:t>
              </a:r>
              <a:endParaRPr lang="en-US" altLang="zh-CN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37589" y="307854"/>
            <a:ext cx="4305100" cy="1913890"/>
            <a:chOff x="510882" y="320028"/>
            <a:chExt cx="4305100" cy="1913890"/>
          </a:xfrm>
        </p:grpSpPr>
        <p:grpSp>
          <p:nvGrpSpPr>
            <p:cNvPr id="29" name="组合 28"/>
            <p:cNvGrpSpPr/>
            <p:nvPr/>
          </p:nvGrpSpPr>
          <p:grpSpPr>
            <a:xfrm>
              <a:off x="1139779" y="320028"/>
              <a:ext cx="3676203" cy="1913890"/>
              <a:chOff x="905774" y="216694"/>
              <a:chExt cx="3676203" cy="1913890"/>
            </a:xfrm>
          </p:grpSpPr>
          <p:sp>
            <p:nvSpPr>
              <p:cNvPr id="31" name="TextBox 55"/>
              <p:cNvSpPr txBox="1"/>
              <p:nvPr/>
            </p:nvSpPr>
            <p:spPr>
              <a:xfrm>
                <a:off x="905774" y="216694"/>
                <a:ext cx="3249295" cy="191389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cs typeface="Aparajita" panose="020B0604020202020204" pitchFamily="34" charset="0"/>
                    <a:sym typeface="+mn-ea"/>
                  </a:rPr>
                  <a:t>核心技术与创新方案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  <a:sym typeface="+mn-lt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  <a:p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Aparajita" panose="020B0604020202020204" pitchFamily="34" charset="0"/>
                </a:endParaRPr>
              </a:p>
            </p:txBody>
          </p:sp>
          <p:sp>
            <p:nvSpPr>
              <p:cNvPr id="32" name="TextBox 55"/>
              <p:cNvSpPr txBox="1"/>
              <p:nvPr/>
            </p:nvSpPr>
            <p:spPr>
              <a:xfrm>
                <a:off x="915817" y="579299"/>
                <a:ext cx="3666160" cy="374650"/>
              </a:xfrm>
              <a:prstGeom prst="rect">
                <a:avLst/>
              </a:prstGeom>
              <a:noFill/>
            </p:spPr>
            <p:txBody>
              <a:bodyPr wrap="square" lIns="68571" tIns="34285" rIns="68571" bIns="34285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" panose="020B0500000000090000" pitchFamily="34" charset="-122"/>
                    <a:ea typeface="思源黑体" panose="020B0500000000090000" pitchFamily="34" charset="-122"/>
                    <a:cs typeface="Aparajita" panose="020B0604020202020204" pitchFamily="34" charset="0"/>
                  </a:rPr>
                  <a:t>Technical and Research Innovations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  <a:p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90000" pitchFamily="34" charset="-122"/>
                  <a:ea typeface="思源黑体" panose="020B050000000009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30" name="矩形: 圆角 29"/>
            <p:cNvSpPr/>
            <p:nvPr/>
          </p:nvSpPr>
          <p:spPr>
            <a:xfrm>
              <a:off x="510882" y="323840"/>
              <a:ext cx="532435" cy="5324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</a:rPr>
                <a:t>02</a:t>
              </a:r>
              <a:endParaRPr lang="zh-CN" altLang="en-US" dirty="0">
                <a:cs typeface="+mn-ea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9015095" y="1080770"/>
            <a:ext cx="3122295" cy="3126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解决实际痛点</a:t>
            </a: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枝叶遮挡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颜色相近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小目标密集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等难题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22120"/>
            <a:ext cx="9015095" cy="37553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12090" y="5669915"/>
            <a:ext cx="119799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引入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图像+深度多模态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信息协同感知。深度图提供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空间距离线索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，帮助模型从复杂背景中分离隐藏果实，再通过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多尺度识别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与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逐步细化定位</a:t>
            </a:r>
            <a:r>
              <a: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，提升遮挡果实检测准确性。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9395" y="3005455"/>
            <a:ext cx="2916555" cy="24714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9069705" y="2414270"/>
            <a:ext cx="3122295" cy="5848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实际应用效果图</a:t>
            </a: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ISLIDE.ICON" val="#398744;#398744;#48069;"/>
</p:tagLst>
</file>

<file path=ppt/tags/tag10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00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1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2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3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4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5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6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7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8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09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11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10.xml><?xml version="1.0" encoding="utf-8"?>
<p:tagLst xmlns:p="http://schemas.openxmlformats.org/presentationml/2006/main">
  <p:tag name="ISLIDE.DIAGRAM" val="#189385;"/>
</p:tagLst>
</file>

<file path=ppt/tags/tag111.xml><?xml version="1.0" encoding="utf-8"?>
<p:tagLst xmlns:p="http://schemas.openxmlformats.org/presentationml/2006/main">
  <p:tag name="ISLIDE.ICON" val="#398744;#398744;#48069;"/>
</p:tagLst>
</file>

<file path=ppt/tags/tag112.xml><?xml version="1.0" encoding="utf-8"?>
<p:tagLst xmlns:p="http://schemas.openxmlformats.org/presentationml/2006/main">
  <p:tag name="commondata" val="eyJoZGlkIjoiNmNmMTY0NDU0OTgyZTRjZTcwZmU5ZmRkM2UwMjMzMjYifQ=="/>
</p:tagLst>
</file>

<file path=ppt/tags/tag12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3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4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5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6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7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8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19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2.xml><?xml version="1.0" encoding="utf-8"?>
<p:tagLst xmlns:p="http://schemas.openxmlformats.org/presentationml/2006/main">
  <p:tag name="PA" val="v5.0.2"/>
  <p:tag name="RESOURCELIBID" val="432"/>
</p:tagLst>
</file>

<file path=ppt/tags/tag20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21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22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23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24.xml><?xml version="1.0" encoding="utf-8"?>
<p:tagLst xmlns:p="http://schemas.openxmlformats.org/presentationml/2006/main">
  <p:tag name="PA" val="v4.0.0"/>
  <p:tag name="KSO_WM_DIAGRAM_VIRTUALLY_FRAME" val="{&quot;height&quot;:316.05,&quot;left&quot;:62.94448818897638,&quot;top&quot;:137.18716535433072,&quot;width&quot;:828.3611023622046}"/>
</p:tagLst>
</file>

<file path=ppt/tags/tag25.xml><?xml version="1.0" encoding="utf-8"?>
<p:tagLst xmlns:p="http://schemas.openxmlformats.org/presentationml/2006/main">
  <p:tag name="PA" val="v4.0.0"/>
  <p:tag name="KSO_WM_DIAGRAM_VIRTUALLY_FRAME" val="{&quot;height&quot;:316.05,&quot;left&quot;:62.94448818897638,&quot;top&quot;:137.18716535433072,&quot;width&quot;:828.3611023622046}"/>
</p:tagLst>
</file>

<file path=ppt/tags/tag26.xml><?xml version="1.0" encoding="utf-8"?>
<p:tagLst xmlns:p="http://schemas.openxmlformats.org/presentationml/2006/main">
  <p:tag name="PA" val="v4.0.0"/>
  <p:tag name="KSO_WM_DIAGRAM_VIRTUALLY_FRAME" val="{&quot;height&quot;:316.05,&quot;left&quot;:62.94448818897638,&quot;top&quot;:137.18716535433072,&quot;width&quot;:828.3611023622046}"/>
</p:tagLst>
</file>

<file path=ppt/tags/tag27.xml><?xml version="1.0" encoding="utf-8"?>
<p:tagLst xmlns:p="http://schemas.openxmlformats.org/presentationml/2006/main">
  <p:tag name="PA" val="v4.0.0"/>
  <p:tag name="KSO_WM_DIAGRAM_VIRTUALLY_FRAME" val="{&quot;height&quot;:316.05,&quot;left&quot;:62.94448818897638,&quot;top&quot;:137.18716535433072,&quot;width&quot;:828.3611023622046}"/>
</p:tagLst>
</file>

<file path=ppt/tags/tag28.xml><?xml version="1.0" encoding="utf-8"?>
<p:tagLst xmlns:p="http://schemas.openxmlformats.org/presentationml/2006/main">
  <p:tag name="PA" val="v4.0.0"/>
  <p:tag name="KSO_WM_DIAGRAM_VIRTUALLY_FRAME" val="{&quot;height&quot;:316.05,&quot;left&quot;:62.94448818897638,&quot;top&quot;:137.18716535433072,&quot;width&quot;:828.3611023622046}"/>
</p:tagLst>
</file>

<file path=ppt/tags/tag29.xml><?xml version="1.0" encoding="utf-8"?>
<p:tagLst xmlns:p="http://schemas.openxmlformats.org/presentationml/2006/main">
  <p:tag name="PA" val="v4.0.0"/>
  <p:tag name="KSO_WM_DIAGRAM_VIRTUALLY_FRAME" val="{&quot;height&quot;:316.05,&quot;left&quot;:62.94448818897638,&quot;top&quot;:137.18716535433072,&quot;width&quot;:828.3611023622046}"/>
</p:tagLst>
</file>

<file path=ppt/tags/tag3.xml><?xml version="1.0" encoding="utf-8"?>
<p:tagLst xmlns:p="http://schemas.openxmlformats.org/presentationml/2006/main">
  <p:tag name="KSO_WM_DIAGRAM_VIRTUALLY_FRAME" val="{&quot;height&quot;:407.8690551181102,&quot;left&quot;:495.99976377952754,&quot;top&quot;:121.98094488188977,&quot;width&quot;:537.9002362204725}"/>
</p:tagLst>
</file>

<file path=ppt/tags/tag30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31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32.xml><?xml version="1.0" encoding="utf-8"?>
<p:tagLst xmlns:p="http://schemas.openxmlformats.org/presentationml/2006/main">
  <p:tag name="ISLIDE.DIAGRAM" val="#331928;"/>
</p:tagLst>
</file>

<file path=ppt/tags/tag33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34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35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36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37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38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39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.xml><?xml version="1.0" encoding="utf-8"?>
<p:tagLst xmlns:p="http://schemas.openxmlformats.org/presentationml/2006/main">
  <p:tag name="KSO_WM_DIAGRAM_VIRTUALLY_FRAME" val="{&quot;height&quot;:407.8690551181102,&quot;left&quot;:495.99976377952754,&quot;top&quot;:121.98094488188977,&quot;width&quot;:537.9002362204725}"/>
</p:tagLst>
</file>

<file path=ppt/tags/tag40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1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2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3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4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5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6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7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8.xml><?xml version="1.0" encoding="utf-8"?>
<p:tagLst xmlns:p="http://schemas.openxmlformats.org/presentationml/2006/main">
  <p:tag name="KSO_WM_DIAGRAM_VIRTUALLY_FRAME" val="{&quot;height&quot;:396.8,&quot;left&quot;:364.3,&quot;top&quot;:80.85,&quot;width&quot;:591.5999543425891}"/>
</p:tagLst>
</file>

<file path=ppt/tags/tag49.xml><?xml version="1.0" encoding="utf-8"?>
<p:tagLst xmlns:p="http://schemas.openxmlformats.org/presentationml/2006/main">
  <p:tag name="ISLIDE.DIAGRAM" val="#219897;"/>
</p:tagLst>
</file>

<file path=ppt/tags/tag5.xml><?xml version="1.0" encoding="utf-8"?>
<p:tagLst xmlns:p="http://schemas.openxmlformats.org/presentationml/2006/main">
  <p:tag name="ISLIDE.DIAGRAM" val="#844247;"/>
</p:tagLst>
</file>

<file path=ppt/tags/tag50.xml><?xml version="1.0" encoding="utf-8"?>
<p:tagLst xmlns:p="http://schemas.openxmlformats.org/presentationml/2006/main">
  <p:tag name="PA" val="v5.0.2"/>
  <p:tag name="RESOURCELIBID" val="432"/>
</p:tagLst>
</file>

<file path=ppt/tags/tag51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52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53.xml><?xml version="1.0" encoding="utf-8"?>
<p:tagLst xmlns:p="http://schemas.openxmlformats.org/presentationml/2006/main">
  <p:tag name="ISLIDE.DIAGRAM" val="#602589;"/>
</p:tagLst>
</file>

<file path=ppt/tags/tag54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55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56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57.xml><?xml version="1.0" encoding="utf-8"?>
<p:tagLst xmlns:p="http://schemas.openxmlformats.org/presentationml/2006/main">
  <p:tag name="ISLIDE.DIAGRAM" val="#602589;"/>
</p:tagLst>
</file>

<file path=ppt/tags/tag58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59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60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1.xml><?xml version="1.0" encoding="utf-8"?>
<p:tagLst xmlns:p="http://schemas.openxmlformats.org/presentationml/2006/main">
  <p:tag name="ISLIDE.DIAGRAM" val="#602589;"/>
</p:tagLst>
</file>

<file path=ppt/tags/tag62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3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4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5.xml><?xml version="1.0" encoding="utf-8"?>
<p:tagLst xmlns:p="http://schemas.openxmlformats.org/presentationml/2006/main">
  <p:tag name="ISLIDE.DIAGRAM" val="#602589;"/>
</p:tagLst>
</file>

<file path=ppt/tags/tag66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7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8.xml><?xml version="1.0" encoding="utf-8"?>
<p:tagLst xmlns:p="http://schemas.openxmlformats.org/presentationml/2006/main">
  <p:tag name="KSO_WM_DIAGRAM_VIRTUALLY_FRAME" val="{&quot;height&quot;:453.86929133858274,&quot;left&quot;:29.228582677165377,&quot;top&quot;:86.13070866141729,&quot;width&quot;:930.7714173228345}"/>
</p:tagLst>
</file>

<file path=ppt/tags/tag69.xml><?xml version="1.0" encoding="utf-8"?>
<p:tagLst xmlns:p="http://schemas.openxmlformats.org/presentationml/2006/main">
  <p:tag name="ISLIDE.DIAGRAM" val="#602589;"/>
</p:tagLst>
</file>

<file path=ppt/tags/tag7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70.xml><?xml version="1.0" encoding="utf-8"?>
<p:tagLst xmlns:p="http://schemas.openxmlformats.org/presentationml/2006/main">
  <p:tag name="PA" val="v5.0.2"/>
  <p:tag name="RESOURCELIBID" val="432"/>
</p:tagLst>
</file>

<file path=ppt/tags/tag71.xml><?xml version="1.0" encoding="utf-8"?>
<p:tagLst xmlns:p="http://schemas.openxmlformats.org/presentationml/2006/main">
  <p:tag name="ISLIDE.DIAGRAM" val="#219897;"/>
</p:tagLst>
</file>

<file path=ppt/tags/tag72.xml><?xml version="1.0" encoding="utf-8"?>
<p:tagLst xmlns:p="http://schemas.openxmlformats.org/presentationml/2006/main">
  <p:tag name="ISLIDE.DIAGRAM" val="#219897;"/>
</p:tagLst>
</file>

<file path=ppt/tags/tag73.xml><?xml version="1.0" encoding="utf-8"?>
<p:tagLst xmlns:p="http://schemas.openxmlformats.org/presentationml/2006/main">
  <p:tag name="ISLIDE.DIAGRAM" val="#219897;"/>
</p:tagLst>
</file>

<file path=ppt/tags/tag74.xml><?xml version="1.0" encoding="utf-8"?>
<p:tagLst xmlns:p="http://schemas.openxmlformats.org/presentationml/2006/main">
  <p:tag name="ISLIDE.DIAGRAM" val="#219897;"/>
</p:tagLst>
</file>

<file path=ppt/tags/tag75.xml><?xml version="1.0" encoding="utf-8"?>
<p:tagLst xmlns:p="http://schemas.openxmlformats.org/presentationml/2006/main">
  <p:tag name="ISLIDE.DIAGRAM" val="#219897;"/>
</p:tagLst>
</file>

<file path=ppt/tags/tag76.xml><?xml version="1.0" encoding="utf-8"?>
<p:tagLst xmlns:p="http://schemas.openxmlformats.org/presentationml/2006/main">
  <p:tag name="ISLIDE.DIAGRAM" val="#219897;"/>
</p:tagLst>
</file>

<file path=ppt/tags/tag77.xml><?xml version="1.0" encoding="utf-8"?>
<p:tagLst xmlns:p="http://schemas.openxmlformats.org/presentationml/2006/main">
  <p:tag name="ISLIDE.DIAGRAM" val="#219897;"/>
</p:tagLst>
</file>

<file path=ppt/tags/tag78.xml><?xml version="1.0" encoding="utf-8"?>
<p:tagLst xmlns:p="http://schemas.openxmlformats.org/presentationml/2006/main">
  <p:tag name="ISLIDE.DIAGRAM" val="#219897;"/>
</p:tagLst>
</file>

<file path=ppt/tags/tag79.xml><?xml version="1.0" encoding="utf-8"?>
<p:tagLst xmlns:p="http://schemas.openxmlformats.org/presentationml/2006/main">
  <p:tag name="ISLIDE.DIAGRAM" val="#219897;"/>
</p:tagLst>
</file>

<file path=ppt/tags/tag8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80.xml><?xml version="1.0" encoding="utf-8"?>
<p:tagLst xmlns:p="http://schemas.openxmlformats.org/presentationml/2006/main">
  <p:tag name="ISLIDE.DIAGRAM" val="#219897;"/>
</p:tagLst>
</file>

<file path=ppt/tags/tag81.xml><?xml version="1.0" encoding="utf-8"?>
<p:tagLst xmlns:p="http://schemas.openxmlformats.org/presentationml/2006/main">
  <p:tag name="ISLIDE.DIAGRAM" val="#219897;"/>
</p:tagLst>
</file>

<file path=ppt/tags/tag82.xml><?xml version="1.0" encoding="utf-8"?>
<p:tagLst xmlns:p="http://schemas.openxmlformats.org/presentationml/2006/main">
  <p:tag name="ISLIDE.DIAGRAM" val="#219897;"/>
</p:tagLst>
</file>

<file path=ppt/tags/tag83.xml><?xml version="1.0" encoding="utf-8"?>
<p:tagLst xmlns:p="http://schemas.openxmlformats.org/presentationml/2006/main">
  <p:tag name="PA" val="v5.0.2"/>
  <p:tag name="RESOURCELIBID" val="432"/>
</p:tagLst>
</file>

<file path=ppt/tags/tag84.xml><?xml version="1.0" encoding="utf-8"?>
<p:tagLst xmlns:p="http://schemas.openxmlformats.org/presentationml/2006/main">
  <p:tag name="ISLIDE.DIAGRAM" val="#602589;"/>
</p:tagLst>
</file>

<file path=ppt/tags/tag85.xml><?xml version="1.0" encoding="utf-8"?>
<p:tagLst xmlns:p="http://schemas.openxmlformats.org/presentationml/2006/main">
  <p:tag name="ISLIDE.DIAGRAM" val="#602589;"/>
</p:tagLst>
</file>

<file path=ppt/tags/tag86.xml><?xml version="1.0" encoding="utf-8"?>
<p:tagLst xmlns:p="http://schemas.openxmlformats.org/presentationml/2006/main">
  <p:tag name="ISLIDE.DIAGRAM" val="#602589;"/>
</p:tagLst>
</file>

<file path=ppt/tags/tag87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88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89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.xml><?xml version="1.0" encoding="utf-8"?>
<p:tagLst xmlns:p="http://schemas.openxmlformats.org/presentationml/2006/main">
  <p:tag name="KSO_WM_DIAGRAM_VIRTUALLY_FRAME" val="{&quot;height&quot;:316.05,&quot;left&quot;:62.94448818897638,&quot;top&quot;:137.18716535433072,&quot;width&quot;:828.3611023622046}"/>
</p:tagLst>
</file>

<file path=ppt/tags/tag90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1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2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3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4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5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6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7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ags/tag98.xml><?xml version="1.0" encoding="utf-8"?>
<p:tagLst xmlns:p="http://schemas.openxmlformats.org/presentationml/2006/main">
  <p:tag name="ISLIDE.DIAGRAM" val="#189385;"/>
</p:tagLst>
</file>

<file path=ppt/tags/tag99.xml><?xml version="1.0" encoding="utf-8"?>
<p:tagLst xmlns:p="http://schemas.openxmlformats.org/presentationml/2006/main">
  <p:tag name="KSO_WM_DIAGRAM_VIRTUALLY_FRAME" val="{&quot;height&quot;:540.6074803149606,&quot;left&quot;:20.44188976377953,&quot;top&quot;:0.8749606299212598,&quot;width&quot;:848.3582677165354}"/>
</p:tagLst>
</file>

<file path=ppt/theme/theme1.xml><?xml version="1.0" encoding="utf-8"?>
<a:theme xmlns:a="http://schemas.openxmlformats.org/drawingml/2006/main" name="y">
  <a:themeElements>
    <a:clrScheme name="自定义 79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79B51"/>
      </a:accent1>
      <a:accent2>
        <a:srgbClr val="079B5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ezio1qq">
      <a:majorFont>
        <a:latin typeface="思源黑体"/>
        <a:ea typeface="思源黑体"/>
        <a:cs typeface=""/>
      </a:majorFont>
      <a:minorFont>
        <a:latin typeface="思源黑体"/>
        <a:ea typeface="思源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4711</Words>
  <Application>WPS 演示</Application>
  <PresentationFormat>宽屏</PresentationFormat>
  <Paragraphs>447</Paragraphs>
  <Slides>32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优设标题黑</vt:lpstr>
      <vt:lpstr>黑体</vt:lpstr>
      <vt:lpstr>MiSans Heavy</vt:lpstr>
      <vt:lpstr>Aparajita</vt:lpstr>
      <vt:lpstr>Nirmala UI</vt:lpstr>
      <vt:lpstr>思源黑体</vt:lpstr>
      <vt:lpstr>Arial</vt:lpstr>
      <vt:lpstr>汉仪魏碑简</vt:lpstr>
      <vt:lpstr>Arial Unicode MS</vt:lpstr>
      <vt:lpstr>等线</vt:lpstr>
      <vt:lpstr>Wingdings</vt:lpstr>
      <vt:lpstr>思源黑体 CN Regular</vt:lpstr>
      <vt:lpstr>Calibri</vt:lpstr>
      <vt:lpstr>仿宋</vt:lpstr>
      <vt:lpstr>y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农产品</dc:title>
  <dc:creator>第一PPT，www.1ppt.com</dc:creator>
  <cp:keywords>www.1ppt.com</cp:keywords>
  <dc:description>第一PPT</dc:description>
  <cp:lastModifiedBy>程振起</cp:lastModifiedBy>
  <cp:revision>67</cp:revision>
  <dcterms:created xsi:type="dcterms:W3CDTF">2022-05-26T00:02:00Z</dcterms:created>
  <dcterms:modified xsi:type="dcterms:W3CDTF">2026-05-23T01:15:16Z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9006C8A5B05C417B8423715E23C99B6B_13</vt:lpwstr>
  </property>
  <property fmtid="{D5CDD505-2E9C-101B-9397-08002B2CF9AE}" pid="3" name="KSOProductBuildVer">
    <vt:lpwstr>2052-12.1.0.16388</vt:lpwstr>
  </property>
</Properties>
</file>