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</p:sldIdLst>
  <p:sldSz cx="15240000" cy="8572500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>
              <a:defRPr lang="zh-CN"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sz="22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额外训练样本比例</a:t>
            </a:r>
            <a:endParaRPr sz="2250" b="1">
              <a:solidFill>
                <a:srgbClr val="112C4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额外一致性训练样本比例</c:f>
              <c:strCache>
                <c:ptCount val="1"/>
                <c:pt idx="0">
                  <c:v>额外一致性训练样本比例</c:v>
                </c:pt>
              </c:strCache>
            </c:strRef>
          </c:tx>
          <c:spPr>
            <a:solidFill>
              <a:srgbClr val="007F88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9CB1C2"/>
              </a:solidFill>
            </c:spPr>
          </c:dPt>
          <c:dPt>
            <c:idx val="1"/>
            <c:invertIfNegative val="0"/>
            <c:bubble3D val="0"/>
            <c:spPr>
              <a:solidFill>
                <a:srgbClr val="007F88"/>
              </a:solidFill>
            </c:spPr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{"全量 KL","CAE-SCT"}</c:f>
              <c:strCache>
                <c:ptCount val="2"/>
                <c:pt idx="0">
                  <c:v>全量 KL</c:v>
                </c:pt>
                <c:pt idx="1">
                  <c:v>CAE-SCT</c:v>
                </c:pt>
              </c:strCache>
            </c:strRef>
          </c:cat>
          <c:val>
            <c:numRef>
              <c:f>{1,0.25}</c:f>
              <c:numCache>
                <c:formatCode>0%</c:formatCode>
                <c:ptCount val="2"/>
                <c:pt idx="0">
                  <c:v>1</c:v>
                </c:pt>
                <c:pt idx="1">
                  <c:v>0.25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2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rgbClr val="CCD9E2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2025" b="0" i="0" u="none" strike="noStrike" kern="1200" baseline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</a:p>
        </c:txPr>
        <c:crossAx val="48672768"/>
        <c:crosses val="autoZero"/>
        <c:auto val="1"/>
        <c:lblAlgn val="ctr"/>
        <c:lblOffset val="100"/>
        <c:noMultiLvlLbl val="0"/>
      </c:catAx>
      <c:valAx>
        <c:axId val="48672768"/>
        <c:scaling>
          <c:orientation val="minMax"/>
          <c:max val="1.2"/>
          <c:min val="0"/>
        </c:scaling>
        <c:delete val="0"/>
        <c:axPos val="l"/>
        <c:majorGridlines>
          <c:spPr>
            <a:ln w="9525">
              <a:solidFill>
                <a:srgbClr val="E5ECF1"/>
              </a:solidFill>
              <a:prstDash val="solid"/>
              <a:round/>
            </a:ln>
          </c:spPr>
        </c:majorGridlines>
        <c:numFmt formatCode="0%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575" b="0" i="0" u="none" strike="noStrike" kern="1200" baseline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</a:p>
        </c:txPr>
        <c:crossAx val="48650112"/>
        <c:crosses val="autoZero"/>
        <c:crossBetween val="between"/>
        <c:majorUnit val="0.25"/>
      </c:valAx>
      <c:spPr>
        <a:noFill/>
        <a:ln w="0">
          <a:noFill/>
        </a:ln>
      </c:spPr>
    </c:plotArea>
    <c:plotVisOnly val="1"/>
    <c:dispBlanksAs val="gap"/>
    <c:showDLblsOverMax val="0"/>
    <c:extLst>
      <c:ext uri="{0b15fc19-7d7d-44ad-8c2d-2c3a37ce22c3}">
        <chartProps xmlns="https://web.wps.cn/et/2018/main" chartId="{65f93ed1-fe09-4c30-8910-25dab3c1f694}"/>
      </c:ext>
    </c:extLst>
  </c:chart>
  <c:spPr>
    <a:noFill/>
    <a:ln w="0">
      <a:noFill/>
    </a:ln>
  </c:spPr>
  <c:txPr>
    <a:bodyPr/>
    <a:lstStyle/>
    <a:p>
      <a:pPr>
        <a:defRPr lang="zh-CN"/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Header Placeholder"/>
          <p:cNvSpPr/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建议时长：12秒</a:t>
            </a:r>
          </a:p>
          <a:p/>
          <a:p>
            <a:r>
              <a:t>这一页只讲：研究有限的额外训练样本应该如何选择。</a:t>
            </a:r>
          </a:p>
          <a:p/>
          <a:p>
            <a:r>
              <a:t>直接朗读：</a:t>
            </a:r>
          </a:p>
          <a:p>
            <a:r>
              <a:t>各位评委好，我们是算启未来队。我们的算法叫 CAE-SCT，研究多个终端持续学习时，怎样分配有限的额外训练样本。</a:t>
            </a:r>
          </a:p>
          <a:p/>
          <a:p>
            <a:r>
              <a:t>翻页衔接：</a:t>
            </a:r>
          </a:p>
          <a:p>
            <a:r>
              <a:t>先用目录说明讲述顺序。</a:t>
            </a:r>
          </a:p>
          <a:p/>
          <a:p>
            <a:r>
              <a:t>备答与补充：</a:t>
            </a:r>
          </a:p>
          <a:p>
            <a:r>
              <a:t>CAE-SCT 是训练过程中的样本选择方法。基础框架来自 Online-FCL，骨干为 SlimResNet18。创新定位为样本选择与训练方法，未改造网络骨干。</a:t>
            </a:r>
          </a:p>
          <a:p/>
          <a:p>
            <a:r>
              <a:t>资料来源：</a:t>
            </a:r>
          </a:p>
          <a:p>
            <a:r>
              <a:t>原稿第 1、5 页；项目 README.md、utils/cl_utils.py。封面插图直接复用用户原稿图片，仅为概念装饰。</a:t>
            </a:r>
          </a:p>
          <a:p>
            <a:r>
              <a:t>原稿：C:/Users/asus/Desktop/CAE-SCT_答辩 (2)(1).pptx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建议时长：8秒</a:t>
            </a:r>
          </a:p>
          <a:p/>
          <a:p>
            <a:r>
              <a:t>这一页只讲：先讲问题，再讲算法，最后看实验和结论。</a:t>
            </a:r>
          </a:p>
          <a:p/>
          <a:p>
            <a:r>
              <a:t>直接朗读：</a:t>
            </a:r>
          </a:p>
          <a:p>
            <a:r>
              <a:t>我将从研究背景、算法设计、实验验证，以及总结展望四个部分介绍。</a:t>
            </a:r>
          </a:p>
          <a:p/>
          <a:p>
            <a:r>
              <a:t>翻页衔接：</a:t>
            </a:r>
          </a:p>
          <a:p>
            <a:r>
              <a:t>先看我们面对的实际学习问题。</a:t>
            </a:r>
          </a:p>
          <a:p/>
          <a:p>
            <a:r>
              <a:t>备答与补充：</a:t>
            </a:r>
          </a:p>
          <a:p>
            <a:r>
              <a:t>目录是路线说明，无需逐项读页码。</a:t>
            </a:r>
          </a:p>
          <a:p/>
          <a:p>
            <a:r>
              <a:t>资料来源：</a:t>
            </a:r>
          </a:p>
          <a:p>
            <a:r>
              <a:t>本次重排结构，四部分对应第3–5、6–9、10–13、14–15页。</a:t>
            </a:r>
          </a:p>
          <a:p>
            <a:r>
              <a:t>原稿：C:/Users/asus/Desktop/CAE-SCT_答辩 (2)(1).pptx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建议时长：17秒</a:t>
            </a:r>
          </a:p>
          <a:p/>
          <a:p>
            <a:r>
              <a:t>这一页只讲：多个终端学新类别，还要保留旧类别的识别能力。</a:t>
            </a:r>
          </a:p>
          <a:p/>
          <a:p>
            <a:r>
              <a:t>直接朗读：</a:t>
            </a:r>
          </a:p>
          <a:p>
            <a:r>
              <a:t>图像识别终端会不断遇到新类别。多个终端协同训练，叫联邦学习；边学新类别边保留旧知识，叫持续学习。历史数据无法全部保存，因此保留少量旧样本参与回放。</a:t>
            </a:r>
          </a:p>
          <a:p/>
          <a:p>
            <a:r>
              <a:t>翻页衔接：</a:t>
            </a:r>
          </a:p>
          <a:p>
            <a:r>
              <a:t>除了回放，我们还增加了什么训练要求？</a:t>
            </a:r>
          </a:p>
          <a:p/>
          <a:p>
            <a:r>
              <a:t>备答与补充：</a:t>
            </a:r>
          </a:p>
          <a:p>
            <a:r>
              <a:t>联邦学习可理解为多端协同学习、交换模型状态；持续学习可理解为按顺序学习任务。当前实际实验在单机 WSL 模拟，没有真实多机构部署。原始数据留在本地这一协议特征不能单独证明隐私安全。</a:t>
            </a:r>
          </a:p>
          <a:p/>
          <a:p>
            <a:r>
              <a:t>资料来源：</a:t>
            </a:r>
          </a:p>
          <a:p>
            <a:r>
              <a:t>原稿第 3、18 页；main_OFCL.py、utils/data_loader.py。</a:t>
            </a:r>
          </a:p>
          <a:p>
            <a:r>
              <a:t>原稿：C:/Users/asus/Desktop/CAE-SCT_答辩 (2)(1).pptx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建议时长：18秒</a:t>
            </a:r>
          </a:p>
          <a:p/>
          <a:p>
            <a:r>
              <a:t>这一页只讲：同一张苹果图片旋转后，仍希望模型判断为苹果。</a:t>
            </a:r>
          </a:p>
          <a:p/>
          <a:p>
            <a:r>
              <a:t>直接朗读：</a:t>
            </a:r>
          </a:p>
          <a:p>
            <a:r>
              <a:t>先解释一致性训练。例如同一张苹果图片，旋转后我们仍希望模型识别为苹果。这种约束增强前后预测的训练，叫一致性训练。它需要额外计算，因此接下来要考虑给哪些样本使用。</a:t>
            </a:r>
          </a:p>
          <a:p/>
          <a:p>
            <a:r>
              <a:t>翻页衔接：</a:t>
            </a:r>
          </a:p>
          <a:p>
            <a:r>
              <a:t>额外训练机会有限，应该怎样选择样本？</a:t>
            </a:r>
          </a:p>
          <a:p/>
          <a:p>
            <a:r>
              <a:t>备答与补充：</a:t>
            </a:r>
          </a:p>
          <a:p>
            <a:r>
              <a:t>图中为 CIFAR-100 训练集 fine_label=0 的苹果图片，原始索引304，32×32。右图只是PPT原生旋转示意。图上“苹果”是目标类别说明，不是实测推理结果。真实增强为随机水平翻转和±20°旋转，未执行虚拟对抗扰动搜索。</a:t>
            </a:r>
          </a:p>
          <a:p/>
          <a:p>
            <a:r>
              <a:t>资料来源：</a:t>
            </a:r>
          </a:p>
          <a:p>
            <a:r>
              <a:t>data/raw/cifar-100-python/train、meta；utils/cl_utils.py。</a:t>
            </a:r>
          </a:p>
          <a:p>
            <a:r>
              <a:t>原稿：C:/Users/asus/Desktop/CAE-SCT_答辩 (2)(1).pptx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建议时长：17秒</a:t>
            </a:r>
          </a:p>
          <a:p/>
          <a:p>
            <a:r>
              <a:t>这一页只讲：比较的是有限额外训练机会的分配规则。</a:t>
            </a:r>
          </a:p>
          <a:p/>
          <a:p>
            <a:r>
              <a:t>直接朗读：</a:t>
            </a:r>
          </a:p>
          <a:p>
            <a:r>
              <a:t>常见选择包括：全部额外训练、随机挑选，或者优先挑选模型最拿不准的样本。我们的研究进一步考虑，在挑样本之前，能否先决定每个类别分到多少名额。</a:t>
            </a:r>
          </a:p>
          <a:p/>
          <a:p>
            <a:r>
              <a:t>翻页衔接：</a:t>
            </a:r>
          </a:p>
          <a:p>
            <a:r>
              <a:t>这就是我们两级选择算法的出发点。</a:t>
            </a:r>
          </a:p>
          <a:p/>
          <a:p>
            <a:r>
              <a:t>备答与补充：</a:t>
            </a:r>
          </a:p>
          <a:p>
            <a:r>
              <a:t>这里的预算指一致性分支选择的样本数。表格描述规则差异，不预设任一种方法更差。随机和全局高熵没有显式类别预算，也不能据此断言它们一定忽略某类。</a:t>
            </a:r>
          </a:p>
          <a:p/>
          <a:p>
            <a:r>
              <a:t>资料来源：</a:t>
            </a:r>
          </a:p>
          <a:p>
            <a:r>
              <a:t>原稿第 4、11 页；run_e2.py 的 METHODS。</a:t>
            </a:r>
          </a:p>
          <a:p>
            <a:r>
              <a:t>原稿：C:/Users/asus/Desktop/CAE-SCT_答辩 (2)(1).pptx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建议时长：18秒</a:t>
            </a:r>
          </a:p>
          <a:p/>
          <a:p>
            <a:r>
              <a:t>这一页只讲：先给类别分名额，再在类别内部挑样本。</a:t>
            </a:r>
          </a:p>
          <a:p/>
          <a:p>
            <a:r>
              <a:t>直接朗读：</a:t>
            </a:r>
          </a:p>
          <a:p>
            <a:r>
              <a:t>CAE-SCT 的核心是两级选择。先根据模型对各类别的平均不确定性分配名额，再在类别内部挑选高不确定性样本。我们的创新集中在这套样本选择规则。</a:t>
            </a:r>
          </a:p>
          <a:p/>
          <a:p>
            <a:r>
              <a:t>翻页衔接：</a:t>
            </a:r>
          </a:p>
          <a:p>
            <a:r>
              <a:t>接下来把它放回整体训练流程。</a:t>
            </a:r>
          </a:p>
          <a:p/>
          <a:p>
            <a:r>
              <a:t>备答与补充：</a:t>
            </a:r>
          </a:p>
          <a:p>
            <a:r>
              <a:t>不确定性使用归一化预测熵衡量。实际类别来自当前带标签批次与回放标签。预算带整数化与容量约束，不保证每个类别都选到样本，也不直接按类别样本数分配。</a:t>
            </a:r>
          </a:p>
          <a:p/>
          <a:p>
            <a:r>
              <a:t>资料来源：</a:t>
            </a:r>
          </a:p>
          <a:p>
            <a:r>
              <a:t>原稿第 5、7、8 页；utils/cl_utils.py 中 class_adaptive_entropy_selection_optimized。</a:t>
            </a:r>
          </a:p>
          <a:p>
            <a:r>
              <a:t>原稿：C:/Users/asus/Desktop/CAE-SCT_答辩 (2)(1).pptx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建议时长：18秒</a:t>
            </a:r>
          </a:p>
          <a:p/>
          <a:p>
            <a:r>
              <a:t>这一页只讲：全部样本学分类，选择的子集额外学一致性。</a:t>
            </a:r>
          </a:p>
          <a:p/>
          <a:p>
            <a:r>
              <a:t>直接朗读：</a:t>
            </a:r>
          </a:p>
          <a:p>
            <a:r>
              <a:t>整体训练分两条路径：全部当前与历史样本参与分类训练，选中的子集额外参与一致性训练。两部分共同更新模型，随后更新记忆，并按照既有规则参与联邦聚合。</a:t>
            </a:r>
          </a:p>
          <a:p/>
          <a:p>
            <a:r>
              <a:t>翻页衔接：</a:t>
            </a:r>
          </a:p>
          <a:p>
            <a:r>
              <a:t>下面用四种类别展示名额怎样分配。</a:t>
            </a:r>
          </a:p>
          <a:p/>
          <a:p>
            <a:r>
              <a:t>备答与补充：</a:t>
            </a:r>
          </a:p>
          <a:p>
            <a:r>
              <a:t>第一次任务仅分类训练并填充记忆。后续任务抽历史回放、拼接、计算完整 CE 与子集 KL、更新模型，再用当前批次更新记忆。项目沿用 favg 历史/本地混合协议，不能直接说是未改动的标准 FedAvg。每个到达批次消费一次，local_epochs=3 是批次内三次优化，不是把完整流反复遍历三次。</a:t>
            </a:r>
          </a:p>
          <a:p/>
          <a:p>
            <a:r>
              <a:t>资料来源：</a:t>
            </a:r>
          </a:p>
          <a:p>
            <a:r>
              <a:t>原稿第 6 页；main_OFCL.py、utils/cl_utils.py、utils/train_utils.py。</a:t>
            </a:r>
          </a:p>
          <a:p>
            <a:r>
              <a:t>原稿：C:/Users/asus/Desktop/CAE-SCT_答辩 (2)(1).pptx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建议时长：20秒</a:t>
            </a:r>
          </a:p>
          <a:p/>
          <a:p>
            <a:r>
              <a:t>这一页只讲：“拿不准程度”就是预测熵的通俗说法。</a:t>
            </a:r>
          </a:p>
          <a:p/>
          <a:p>
            <a:r>
              <a:t>直接朗读：</a:t>
            </a:r>
          </a:p>
          <a:p>
            <a:r>
              <a:t>这里用四类图像举例。模型对苹果类更拿不准，因此它在示例中获得两个名额，其余三类各获得一个。总名额保持为五个，再在各类内部选择模型更拿不准的样本。</a:t>
            </a:r>
          </a:p>
          <a:p/>
          <a:p>
            <a:r>
              <a:t>翻页衔接：</a:t>
            </a:r>
          </a:p>
          <a:p>
            <a:r>
              <a:t>名额选好后，哪些样本参加哪种训练？</a:t>
            </a:r>
          </a:p>
          <a:p/>
          <a:p>
            <a:r>
              <a:t>备答与补充：</a:t>
            </a:r>
          </a:p>
          <a:p>
            <a:r>
              <a:t>示意并非实测日志：类样本数为 6、5、4、5；平均熵为 0.72、0.55、0.40、0.30；gamma=1、K=5 时分配为 2、1、1、1。约束为每类不超过其样本数、总名额等于 K。归一化熵 H_j=−Σ_l p_jl log(p_jl+ε)/log C；类别均值 H̄_c=mean(H_j | y_j=c)；w_c=(H̄_c+ε)^γ/Σ_d(H̄_d+ε)^γ；实数名额 r_c=Kw_c，先取下整并限制容量，再按剩余规则补齐。 本版将A/B/C/D改成苹果、自行车、云朵、橡树，帮助理解。仍是规则示意，平均熵与名额不是这些真实类别的实测结果。</a:t>
            </a:r>
          </a:p>
          <a:p/>
          <a:p>
            <a:r>
              <a:t>资料来源：</a:t>
            </a:r>
          </a:p>
          <a:p>
            <a:r>
              <a:t>原稿第 7、8 页；utils/cl_utils.py。</a:t>
            </a:r>
          </a:p>
          <a:p>
            <a:r>
              <a:t>原稿：C:/Users/asus/Desktop/CAE-SCT_答辩 (2)(1).pptx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建议时长：17秒</a:t>
            </a:r>
          </a:p>
          <a:p/>
          <a:p>
            <a:r>
              <a:t>这一页只讲：没有丢掉其他样本，二十个都用于分类训练。</a:t>
            </a:r>
          </a:p>
          <a:p/>
          <a:p>
            <a:r>
              <a:t>直接朗读：</a:t>
            </a:r>
          </a:p>
          <a:p>
            <a:r>
              <a:t>以二十个混合样本为例，二十个全部学习正确分类，其中五个额外学习变换前后预测一致。这样控制的是额外训练样本数，不会取消其余样本的分类训练。</a:t>
            </a:r>
          </a:p>
          <a:p/>
          <a:p>
            <a:r>
              <a:t>翻页衔接：</a:t>
            </a:r>
          </a:p>
          <a:p>
            <a:r>
              <a:t>算法是否有效，需要公平的对照实验。</a:t>
            </a:r>
          </a:p>
          <a:p/>
          <a:p>
            <a:r>
              <a:t>备答与补充：</a:t>
            </a:r>
          </a:p>
          <a:p>
            <a:r>
              <a:t>K=min(B,max(floor(Bρ),K_min))，典型 B=20、ρ=0.25、K_min=4，故 K=5，短 batch 按实际 B 计算。L=L_CE+λL_KL，λ=0.5。原预测 softmax stop-gradient 作为目标，选中增强样本计算 KL 并对所选样本取均值，未乘 K/B 做无偏修正。因此子集 KL 不等于全量 KL 的无偏近似。增强为随机水平翻转与 ±20° 随机旋转，未进行虚拟对抗扰动搜索。ρ=0 时仍有 min-K，不能当作关闭一致性。</a:t>
            </a:r>
          </a:p>
          <a:p/>
          <a:p>
            <a:r>
              <a:t>资料来源：</a:t>
            </a:r>
          </a:p>
          <a:p>
            <a:r>
              <a:t>原稿第 8、9 页；utils/cl_utils.py 中 training_step。</a:t>
            </a:r>
          </a:p>
          <a:p>
            <a:r>
              <a:t>原稿：C:/Users/asus/Desktop/CAE-SCT_答辩 (2)(1).pptx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建议时长：17秒</a:t>
            </a:r>
          </a:p>
          <a:p/>
          <a:p>
            <a:r>
              <a:t>这一页只讲：相同条件下比较不同选择规则，做五次随机重复。</a:t>
            </a:r>
          </a:p>
          <a:p/>
          <a:p>
            <a:r>
              <a:t>直接朗读：</a:t>
            </a:r>
          </a:p>
          <a:p>
            <a:r>
              <a:t>我们在 CIFAR-100 上模拟五个客户端、五个任务，每端保留一千个记忆样本。固定参数后做五次随机重复，不同子集方法使用相同的选择数量，保证比较选择规则。</a:t>
            </a:r>
          </a:p>
          <a:p/>
          <a:p>
            <a:r>
              <a:t>翻页衔接：</a:t>
            </a:r>
          </a:p>
          <a:p>
            <a:r>
              <a:t>先看识别准确率的结果。</a:t>
            </a:r>
          </a:p>
          <a:p/>
          <a:p>
            <a:r>
              <a:t>备答与补充：</a:t>
            </a:r>
          </a:p>
          <a:p>
            <a:r>
              <a:t>选参 seeds=0、1、2，冻结测试 seeds=3、4、5、6、7。官方训练 47,500/验证 2,500，测试 10,000。每客户端每任务训练 1,900、验证 100、测试 400，分类头始终 100 类。SlimResNet18，SGD lr=0.1，batch=10，local_epochs=3，memory=1000；balanced/Bregman/bottomk，随机回放；burnin=30、jump=5；optimized 后端，ρ=0.25、K_min=4、γ=1、λ=0.5。评价 frozen_test 隔离随机流。对照为 CE+replay、Full KL、Random KL、Global entropy、CAE。官方测试集此前已观察过，五个新 seeds 不使其成为全新留出集。</a:t>
            </a:r>
          </a:p>
          <a:p/>
          <a:p>
            <a:r>
              <a:t>资料来源：</a:t>
            </a:r>
          </a:p>
          <a:p>
            <a:r>
              <a:t>原稿第 10、11 页；docs/固定参数测试_运行说明.md、docs/选择方法对照_运行说明.md。</a:t>
            </a:r>
          </a:p>
          <a:p>
            <a:r>
              <a:t>原稿：C:/Users/asus/Desktop/CAE-SCT_答辩 (2)(1).pptx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建议时长：22秒</a:t>
            </a:r>
          </a:p>
          <a:p/>
          <a:p>
            <a:r>
              <a:t>这一页只讲：相对基础方法有均值改善，优势尚未建立。</a:t>
            </a:r>
          </a:p>
          <a:p/>
          <a:p>
            <a:r>
              <a:t>直接朗读：</a:t>
            </a:r>
          </a:p>
          <a:p>
            <a:r>
              <a:t>CAE 的最终平均准确率为百分之二十二点零五，基础方法为百分之二十一点零五。不过，最终准确率的配对区间仍包含零，目前还不能认定具有明确优势。我们也保留了全量和简单选择方法作为对照。</a:t>
            </a:r>
          </a:p>
          <a:p/>
          <a:p>
            <a:r>
              <a:t>翻页衔接：</a:t>
            </a:r>
          </a:p>
          <a:p>
            <a:r>
              <a:t>再看样本预算和实际耗时。</a:t>
            </a:r>
          </a:p>
          <a:p/>
          <a:p>
            <a:r>
              <a:t>备答与补充：</a:t>
            </a:r>
          </a:p>
          <a:p>
            <a:r>
              <a:t>数值均为百分数，± 为 5 seeds 样本标准差，Final ACC 为客户端最终已见任务宏平均再对客户端等权平均，非最终全局模型准确率。AIA 为学习过程平均准确率，Forgetting 越低越好，BWT 为旧任务最终相对初学完的变化。</a:t>
            </a:r>
          </a:p>
          <a:p>
            <a:r>
              <a:t>完整精度：CE ACC 21.046±0.410、AIA 21.246±0.385、Forgetting 5.515±0.912、BWT −3.545±0.416；Full 22.172±0.628、21.602±0.392、4.255±0.926、−2.357±0.600；Random 21.706±0.699、21.413±0.338、4.885±1.023、−2.915±0.899；Global 21.642±0.486、21.651±0.513、5.002±0.732、−2.797±0.367；CAE 22.050±1.031、21.695±0.514、4.773±0.610、−2.635±0.836。</a:t>
            </a:r>
          </a:p>
          <a:p>
            <a:r>
              <a:t>CAE−CE 的 Final ACC +1.004 pp，95% CI [−0.042,+2.050]；CAE−Full −0.122，CI [−0.985,+0.741]；CAE−Random +0.344，CI [−0.701,+1.389]、Holm p=0.4126；CAE−Global +0.408，CI [−0.340,+1.156]、Holm p=0.4085。四组 Final ACC 区间均含0，不等于等价或非劣，也不否定所有可能作用。CAE−CE AIA +0.449 pp，未校正辅助 CI [+0.192,+0.707]，不能替代主比较。Full 固定 λ=0.5，未单独完整选参。</a:t>
            </a:r>
          </a:p>
          <a:p/>
          <a:p>
            <a:r>
              <a:t>资料来源：</a:t>
            </a:r>
          </a:p>
          <a:p>
            <a:r>
              <a:t>原稿第 12–14 页；output/E5_fixed_test/fixed/34964c494d1c_bfe566dfb2/comparison.md、assessment.md；output/Selection_test_frozen/selection/c0b9a081f9e5_d7d92b83bb/comparison.md。</a:t>
            </a:r>
          </a:p>
          <a:p>
            <a:r>
              <a:t>原稿：C:/Users/asus/Desktop/CAE-SCT_答辩 (2)(1).pptx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建议时长：18秒</a:t>
            </a:r>
          </a:p>
          <a:p/>
          <a:p>
            <a:r>
              <a:t>这一页只讲：额外训练样本减少，不等于总训练耗时同比减少。</a:t>
            </a:r>
          </a:p>
          <a:p/>
          <a:p>
            <a:r>
              <a:t>直接朗读：</a:t>
            </a:r>
          </a:p>
          <a:p>
            <a:r>
              <a:t>CAE 只对全量方法四分之一的样本做额外一致性训练，减少了百分之七十五的分支样本数。但本轮完整训练尚未显示整体加速，仍需要优化选择与训练的总成本。</a:t>
            </a:r>
          </a:p>
          <a:p/>
          <a:p>
            <a:r>
              <a:t>翻页衔接：</a:t>
            </a:r>
          </a:p>
          <a:p>
            <a:r>
              <a:t>最后拆开两个环节，检验各自作用。</a:t>
            </a:r>
          </a:p>
          <a:p/>
          <a:p>
            <a:r>
              <a:t>备答与补充：</a:t>
            </a:r>
          </a:p>
          <a:p>
            <a:r>
              <a:t>图中 KL 比例只针对回放阶段：Full=1.0，CAE=0.25。每 seed KL 样本量分别 228,000 与 57,000。两者增强前向调用次数均为 11,400，样本数减少不表示调用次数减少。各组优化步数 14,250、CE 样本暴露 256,500。训练计算秒（均值±样本标准差）：CE 1032.43±161.40；CAE 1156.54±162.38；Full 1119.08±115.89。CAE 比 Full 均值高约 3.35%，配对差 +37.46 秒，CI [−22.23,+97.15]，不宣称明确变慢或加速。训练计算时间包括记忆更新、扣除机制日志耗时，不等于完整 wall time，也不是实际网络部署延迟。</a:t>
            </a:r>
          </a:p>
          <a:p/>
          <a:p>
            <a:r>
              <a:t>资料来源：</a:t>
            </a:r>
          </a:p>
          <a:p>
            <a:r>
              <a:t>原稿第 15 页；output/E5_fixed_test/fixed/34964c494d1c_bfe566dfb2/assessment.md。</a:t>
            </a:r>
          </a:p>
          <a:p>
            <a:r>
              <a:t>原稿：C:/Users/asus/Desktop/CAE-SCT_答辩 (2)(1).pptx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建议时长：15秒</a:t>
            </a:r>
          </a:p>
          <a:p/>
          <a:p>
            <a:r>
              <a:t>这一页只讲：消融就是一次只换一个环节。</a:t>
            </a:r>
          </a:p>
          <a:p/>
          <a:p>
            <a:r>
              <a:t>直接朗读：</a:t>
            </a:r>
          </a:p>
          <a:p>
            <a:r>
              <a:t>我们分别把类别名额改为均匀分配、把类内挑选改为随机选择。当前两项最终准确率比较还没有建立明确收益，这些结果帮助我们继续研究算法的适用条件。</a:t>
            </a:r>
          </a:p>
          <a:p/>
          <a:p>
            <a:r>
              <a:t>翻页衔接：</a:t>
            </a:r>
          </a:p>
          <a:p>
            <a:r>
              <a:t>下面总结本项目完成了什么。</a:t>
            </a:r>
          </a:p>
          <a:p/>
          <a:p>
            <a:r>
              <a:t>备答与补充：</a:t>
            </a:r>
          </a:p>
          <a:p>
            <a:r>
              <a:t>消融即一次只替换一个环节。Uniform 保留类内高熵、γ=0；Within-Random 保留 γ=1 类别预算、类内改随机。n=5。统一差值方向为 CAE−消融组：CAE−Uniform=+0.282 pp，95% CI [−0.191,+0.755]，p≈0.173；CAE−Within-Random=+0.094 pp，CI [−0.616,+0.804]，p≈0.732。原稿第16页将 Within−CAE 标签与反方向 CI 混排，本版统一为 CAE−该组。</a:t>
            </a:r>
          </a:p>
          <a:p>
            <a:r>
              <a:t>CAE−Uniform AIA 辅助均值 +0.266 pp、未校正CI [+0.087,+0.446]，不能替代 Final ACC 主比较。A7 575条机制记录用于检查选择性质，不是575个独立实验；期望选择重合94.32%、实际93.77%，不直接解释为准确率。全部7组35条结果包括30条历史复用，每组仅5个独立seed。</a:t>
            </a:r>
          </a:p>
          <a:p/>
          <a:p>
            <a:r>
              <a:t>资料来源：</a:t>
            </a:r>
          </a:p>
          <a:p>
            <a:r>
              <a:t>原稿第 16、17 页；output/A6_uniform_frozen/uniform/dc53a327852a_79c76a2f6f/assessment.md；output/A7_within_random_frozen/within_random/f27083f227e9_94001cf12e/assessment.md。</a:t>
            </a:r>
          </a:p>
          <a:p>
            <a:r>
              <a:t>原稿：C:/Users/asus/Desktop/CAE-SCT_答辩 (2)(1).pptx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建议时长：15秒</a:t>
            </a:r>
          </a:p>
          <a:p/>
          <a:p>
            <a:r>
              <a:t>这一页只讲：两级算法已经实现，性能优势与效率仍需验证。</a:t>
            </a:r>
          </a:p>
          <a:p/>
          <a:p>
            <a:r>
              <a:t>直接朗读：</a:t>
            </a:r>
          </a:p>
          <a:p>
            <a:r>
              <a:t>本项目提出并实现了两级样本选择机制，完成了对照与模块验证。后续将扩大数据和任务条件，并优化整体效率，继续检验算法在哪些条件下更有效。</a:t>
            </a:r>
          </a:p>
          <a:p/>
          <a:p>
            <a:r>
              <a:t>翻页衔接：</a:t>
            </a:r>
          </a:p>
          <a:p>
            <a:r>
              <a:t>进入致谢页，结束介绍并准备答问。</a:t>
            </a:r>
          </a:p>
          <a:p/>
          <a:p>
            <a:r>
              <a:t>备答与补充：</a:t>
            </a:r>
          </a:p>
          <a:p>
            <a:r>
              <a:t>当前为公开数据集、单机 WSL 模拟的研究原型。尚无真实多机构落地或商业收益证据，也未实现差分隐私、安全聚合和攻击评估。不把100类基准结果当作行业识别能力。未来可在预先固定验证协议下评估类别重复结构、任务数、终端规模、多数据集、真实原型与安全。</a:t>
            </a:r>
          </a:p>
          <a:p/>
          <a:p>
            <a:r>
              <a:t>资料来源：</a:t>
            </a:r>
          </a:p>
          <a:p>
            <a:r>
              <a:t>原稿第 17、18 页；原始实验 assessment。</a:t>
            </a:r>
          </a:p>
          <a:p>
            <a:r>
              <a:t>原稿：C:/Users/asus/Desktop/CAE-SCT_答辩 (2)(1).pptx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建议时长：5秒</a:t>
            </a:r>
          </a:p>
          <a:p/>
          <a:p>
            <a:r>
              <a:t>这一页只讲：独立结束页，明确收束。</a:t>
            </a:r>
          </a:p>
          <a:p/>
          <a:p>
            <a:r>
              <a:t>直接朗读：</a:t>
            </a:r>
          </a:p>
          <a:p>
            <a:r>
              <a:t>以上是我们的项目介绍，恳请各位评委批评指正。谢谢。</a:t>
            </a:r>
          </a:p>
          <a:p/>
          <a:p>
            <a:r>
              <a:t>翻页衔接：</a:t>
            </a:r>
          </a:p>
          <a:p/>
          <a:p/>
          <a:p>
            <a:r>
              <a:t>备答与补充：</a:t>
            </a:r>
          </a:p>
          <a:p>
            <a:r>
              <a:t>停在本页准备答问，不再翻回数据表。</a:t>
            </a:r>
          </a:p>
          <a:p/>
          <a:p>
            <a:r>
              <a:t>资料来源：</a:t>
            </a:r>
          </a:p>
          <a:p>
            <a:r>
              <a:t>算启未来队，参赛编号 AIC-2026-56789755。</a:t>
            </a:r>
          </a:p>
          <a:p>
            <a:r>
              <a:t>原稿：C:/Users/asus/Desktop/CAE-SCT_答辩 (2)(1).pptx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/>
      <p:sp>
        <p:nvSpPr>
          <p:cNvPr id="3" name="Title"/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/>
        </p:txBody>
      </p:sp>
      <p:sp>
        <p:nvSpPr>
          <p:cNvPr id="2" name="Subtitle"/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/>
      <p:sp>
        <p:nvSpPr>
          <p:cNvPr id="2" name="Section title"/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/>
      <p:sp>
        <p:nvSpPr>
          <p:cNvPr id="3" name="Title"/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/>
        </p:txBody>
      </p:sp>
      <p:sp>
        <p:nvSpPr>
          <p:cNvPr id="2" name="Body"/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/>
      <p:sp>
        <p:nvSpPr>
          <p:cNvPr id="4" name="Title"/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/>
        </p:txBody>
      </p:sp>
      <p:sp>
        <p:nvSpPr>
          <p:cNvPr id="2" name="Left column"/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/>
        </p:txBody>
      </p:sp>
      <p:sp>
        <p:nvSpPr>
          <p:cNvPr id="3" name="Right column"/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/>
      <p:sp>
        <p:nvSpPr>
          <p:cNvPr id="3" name="Title"/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/>
        </p:txBody>
      </p:sp>
      <p:sp>
        <p:nvSpPr>
          <p:cNvPr id="2" name="Left column"/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6.xml"/><Relationship Id="rId8" Type="http://schemas.openxmlformats.org/officeDocument/2006/relationships/slideLayout" Target="../slideLayouts/slideLayout6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23B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49" y="0"/>
            <a:ext cx="15231902" cy="8572500"/>
          </a:xfrm>
          <a:prstGeom prst="rect">
            <a:avLst/>
          </a:prstGeom>
        </p:spPr>
      </p:pic>
      <p:sp>
        <p:nvSpPr>
          <p:cNvPr id="3" name="competition"/>
          <p:cNvSpPr>
            <a:spLocks noGrp="1"/>
          </p:cNvSpPr>
          <p:nvPr/>
        </p:nvSpPr>
        <p:spPr>
          <a:xfrm>
            <a:off x="914400" y="704850"/>
            <a:ext cx="809625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175" b="1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2175" b="1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2175" b="1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2175" b="1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2175" b="1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2175" b="1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2175" b="1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2175" b="1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2175" b="1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2175" b="1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2175" b="1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75" b="1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2026 AIC  算法模型创新</a:t>
            </a:r>
            <a:endParaRPr sz="2175" b="1">
              <a:solidFill>
                <a:srgbClr val="73DFD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method-name"/>
          <p:cNvSpPr>
            <a:spLocks noGrp="1"/>
          </p:cNvSpPr>
          <p:nvPr/>
        </p:nvSpPr>
        <p:spPr>
          <a:xfrm>
            <a:off x="914400" y="2476500"/>
            <a:ext cx="7620000" cy="1314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8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8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8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8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8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8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8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8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8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8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8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8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CAE-SCT</a:t>
            </a:r>
            <a:endParaRPr sz="8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cover-title"/>
          <p:cNvSpPr>
            <a:spLocks noGrp="1"/>
          </p:cNvSpPr>
          <p:nvPr/>
        </p:nvSpPr>
        <p:spPr>
          <a:xfrm>
            <a:off x="914400" y="4171950"/>
            <a:ext cx="7620000" cy="1543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40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40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40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40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40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40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40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40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40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40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40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40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类别自适应熵预算</a:t>
            </a:r>
            <a:endParaRPr sz="40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defRPr sz="40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40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选择性一致性训练</a:t>
            </a:r>
            <a:endParaRPr sz="40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cover-subject"/>
          <p:cNvSpPr>
            <a:spLocks noGrp="1"/>
          </p:cNvSpPr>
          <p:nvPr/>
        </p:nvSpPr>
        <p:spPr>
          <a:xfrm>
            <a:off x="914400" y="6210300"/>
            <a:ext cx="114300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325" b="0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2325" b="0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2325" b="0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2325" b="0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2325" b="0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2325" b="0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2325" b="0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2325" b="0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2325" b="0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2325" b="0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2325" b="0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325" b="0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有限的额外训练样本，应该怎样选？</a:t>
            </a:r>
            <a:endParaRPr sz="2325" b="0">
              <a:solidFill>
                <a:srgbClr val="73DFD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am"/>
          <p:cNvSpPr>
            <a:spLocks noGrp="1"/>
          </p:cNvSpPr>
          <p:nvPr/>
        </p:nvSpPr>
        <p:spPr>
          <a:xfrm>
            <a:off x="914400" y="7067550"/>
            <a:ext cx="762000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25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225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225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225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225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225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225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225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225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225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225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25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算启未来队</a:t>
            </a:r>
            <a:endParaRPr sz="2250" b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entry"/>
          <p:cNvSpPr>
            <a:spLocks noGrp="1"/>
          </p:cNvSpPr>
          <p:nvPr/>
        </p:nvSpPr>
        <p:spPr>
          <a:xfrm>
            <a:off x="914400" y="7696200"/>
            <a:ext cx="100012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0">
                <a:solidFill>
                  <a:srgbClr val="C4D6E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1875" b="0">
                <a:solidFill>
                  <a:srgbClr val="C4D6E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1875" b="0">
                <a:solidFill>
                  <a:srgbClr val="C4D6E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1875" b="0">
                <a:solidFill>
                  <a:srgbClr val="C4D6E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1875" b="0">
                <a:solidFill>
                  <a:srgbClr val="C4D6E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1875" b="0">
                <a:solidFill>
                  <a:srgbClr val="C4D6E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1875" b="0">
                <a:solidFill>
                  <a:srgbClr val="C4D6E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1875" b="0">
                <a:solidFill>
                  <a:srgbClr val="C4D6E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1875" b="0">
                <a:solidFill>
                  <a:srgbClr val="C4D6E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1875" b="0">
                <a:solidFill>
                  <a:srgbClr val="C4D6E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1875" b="0">
                <a:solidFill>
                  <a:srgbClr val="C4D6E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75" b="0">
                <a:solidFill>
                  <a:srgbClr val="C4D6E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参赛编号  AIC-2026-56789755</a:t>
            </a:r>
            <a:endParaRPr sz="1875" b="0">
              <a:solidFill>
                <a:srgbClr val="C4D6E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/>
        </p:nvSpPr>
        <p:spPr>
          <a:xfrm>
            <a:off x="914400" y="609600"/>
            <a:ext cx="134112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目录</a:t>
            </a:r>
            <a:endParaRPr sz="3900" b="1">
              <a:solidFill>
                <a:srgbClr val="112C4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subtitle"/>
          <p:cNvSpPr>
            <a:spLocks noGrp="1"/>
          </p:cNvSpPr>
          <p:nvPr/>
        </p:nvSpPr>
        <p:spPr>
          <a:xfrm>
            <a:off x="914400" y="1543050"/>
            <a:ext cx="134112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先理解问题，再看算法，最后回答效果与贡献</a:t>
            </a:r>
            <a:endParaRPr sz="2175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page"/>
          <p:cNvSpPr>
            <a:spLocks noGrp="1"/>
          </p:cNvSpPr>
          <p:nvPr/>
        </p:nvSpPr>
        <p:spPr>
          <a:xfrm>
            <a:off x="12954000" y="7867650"/>
            <a:ext cx="13716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 / 15</a:t>
            </a:r>
            <a:endParaRPr sz="1650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agenda-number-0"/>
          <p:cNvSpPr>
            <a:spLocks noGrp="1"/>
          </p:cNvSpPr>
          <p:nvPr/>
        </p:nvSpPr>
        <p:spPr>
          <a:xfrm>
            <a:off x="914400" y="2619375"/>
            <a:ext cx="12382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43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43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43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43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43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43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43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43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43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43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43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43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sz="4350" b="1">
              <a:solidFill>
                <a:srgbClr val="007F8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agenda-title-0"/>
          <p:cNvSpPr>
            <a:spLocks noGrp="1"/>
          </p:cNvSpPr>
          <p:nvPr/>
        </p:nvSpPr>
        <p:spPr>
          <a:xfrm>
            <a:off x="2857500" y="2619375"/>
            <a:ext cx="32385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1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31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31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31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31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31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31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31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31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31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31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1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问题背景</a:t>
            </a:r>
            <a:endParaRPr sz="3150" b="1">
              <a:solidFill>
                <a:srgbClr val="112C4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agenda-desc-0"/>
          <p:cNvSpPr>
            <a:spLocks noGrp="1"/>
          </p:cNvSpPr>
          <p:nvPr/>
        </p:nvSpPr>
        <p:spPr>
          <a:xfrm>
            <a:off x="6477000" y="2647950"/>
            <a:ext cx="60960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为什么需要持续学习，为什么要做额外训练</a:t>
            </a:r>
            <a:endParaRPr sz="2025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agenda-page-0"/>
          <p:cNvSpPr>
            <a:spLocks noGrp="1"/>
          </p:cNvSpPr>
          <p:nvPr/>
        </p:nvSpPr>
        <p:spPr>
          <a:xfrm>
            <a:off x="13182600" y="2714625"/>
            <a:ext cx="11430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r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r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r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r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r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r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r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r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r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r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03–05</a:t>
            </a:r>
            <a:endParaRPr sz="2025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agenda-number-1"/>
          <p:cNvSpPr>
            <a:spLocks noGrp="1"/>
          </p:cNvSpPr>
          <p:nvPr/>
        </p:nvSpPr>
        <p:spPr>
          <a:xfrm>
            <a:off x="914400" y="3838575"/>
            <a:ext cx="12382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43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43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43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43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43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43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43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43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43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43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43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43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sz="4350" b="1">
              <a:solidFill>
                <a:srgbClr val="007F8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agenda-title-1"/>
          <p:cNvSpPr>
            <a:spLocks noGrp="1"/>
          </p:cNvSpPr>
          <p:nvPr/>
        </p:nvSpPr>
        <p:spPr>
          <a:xfrm>
            <a:off x="2857500" y="3838575"/>
            <a:ext cx="32385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1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31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31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31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31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31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31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31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31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31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31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1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算法设计</a:t>
            </a:r>
            <a:endParaRPr sz="3150" b="1">
              <a:solidFill>
                <a:srgbClr val="112C4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agenda-desc-1"/>
          <p:cNvSpPr>
            <a:spLocks noGrp="1"/>
          </p:cNvSpPr>
          <p:nvPr/>
        </p:nvSpPr>
        <p:spPr>
          <a:xfrm>
            <a:off x="6477000" y="3867150"/>
            <a:ext cx="60960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先给类别分名额，再在类别内部挑样本</a:t>
            </a:r>
            <a:endParaRPr sz="2025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agenda-page-1"/>
          <p:cNvSpPr>
            <a:spLocks noGrp="1"/>
          </p:cNvSpPr>
          <p:nvPr/>
        </p:nvSpPr>
        <p:spPr>
          <a:xfrm>
            <a:off x="13182600" y="3933825"/>
            <a:ext cx="11430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r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r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r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r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r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r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r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r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r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r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06–09</a:t>
            </a:r>
            <a:endParaRPr sz="2025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agenda-number-2"/>
          <p:cNvSpPr>
            <a:spLocks noGrp="1"/>
          </p:cNvSpPr>
          <p:nvPr/>
        </p:nvSpPr>
        <p:spPr>
          <a:xfrm>
            <a:off x="914400" y="5057775"/>
            <a:ext cx="12382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43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43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43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43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43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43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43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43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43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43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43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43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sz="4350" b="1">
              <a:solidFill>
                <a:srgbClr val="007F8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agenda-title-2"/>
          <p:cNvSpPr>
            <a:spLocks noGrp="1"/>
          </p:cNvSpPr>
          <p:nvPr/>
        </p:nvSpPr>
        <p:spPr>
          <a:xfrm>
            <a:off x="2857500" y="5057775"/>
            <a:ext cx="32385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1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31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31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31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31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31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31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31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31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31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31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1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实验验证</a:t>
            </a:r>
            <a:endParaRPr sz="3150" b="1">
              <a:solidFill>
                <a:srgbClr val="112C4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agenda-desc-2"/>
          <p:cNvSpPr>
            <a:spLocks noGrp="1"/>
          </p:cNvSpPr>
          <p:nvPr/>
        </p:nvSpPr>
        <p:spPr>
          <a:xfrm>
            <a:off x="6477000" y="5086350"/>
            <a:ext cx="60960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怎样公平比较，当前结果说明什么</a:t>
            </a:r>
            <a:endParaRPr sz="2025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agenda-page-2"/>
          <p:cNvSpPr>
            <a:spLocks noGrp="1"/>
          </p:cNvSpPr>
          <p:nvPr/>
        </p:nvSpPr>
        <p:spPr>
          <a:xfrm>
            <a:off x="13182600" y="5153025"/>
            <a:ext cx="11430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r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r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r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r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r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r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r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r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r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r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10–13</a:t>
            </a:r>
            <a:endParaRPr sz="2025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agenda-number-3"/>
          <p:cNvSpPr>
            <a:spLocks noGrp="1"/>
          </p:cNvSpPr>
          <p:nvPr/>
        </p:nvSpPr>
        <p:spPr>
          <a:xfrm>
            <a:off x="914400" y="6276975"/>
            <a:ext cx="12382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43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43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43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43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43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43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43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43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43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43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43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43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</a:t>
            </a:r>
            <a:endParaRPr sz="4350" b="1">
              <a:solidFill>
                <a:srgbClr val="007F8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agenda-title-3"/>
          <p:cNvSpPr>
            <a:spLocks noGrp="1"/>
          </p:cNvSpPr>
          <p:nvPr/>
        </p:nvSpPr>
        <p:spPr>
          <a:xfrm>
            <a:off x="2857500" y="6276975"/>
            <a:ext cx="32385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1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31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31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31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31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31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31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31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31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31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31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1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总结展望</a:t>
            </a:r>
            <a:endParaRPr sz="3150" b="1">
              <a:solidFill>
                <a:srgbClr val="112C4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agenda-desc-3"/>
          <p:cNvSpPr>
            <a:spLocks noGrp="1"/>
          </p:cNvSpPr>
          <p:nvPr/>
        </p:nvSpPr>
        <p:spPr>
          <a:xfrm>
            <a:off x="6477000" y="6305550"/>
            <a:ext cx="60960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完成了什么，接下来研究什么</a:t>
            </a:r>
            <a:endParaRPr sz="2025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agenda-page-3"/>
          <p:cNvSpPr>
            <a:spLocks noGrp="1"/>
          </p:cNvSpPr>
          <p:nvPr/>
        </p:nvSpPr>
        <p:spPr>
          <a:xfrm>
            <a:off x="13182600" y="6372225"/>
            <a:ext cx="11430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r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r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r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r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r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r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r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r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r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r">
              <a:def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14–15</a:t>
            </a:r>
            <a:endParaRPr sz="2025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直接箭头连接符 1"/>
          <p:cNvCxnSpPr>
            <a:stCxn id="12" idx="3"/>
            <a:endCxn id="13" idx="1"/>
          </p:cNvCxnSpPr>
          <p:nvPr/>
        </p:nvCxnSpPr>
        <p:spPr>
          <a:xfrm>
            <a:off x="9382125" y="6372225"/>
            <a:ext cx="1419225" cy="0"/>
          </a:xfrm>
          <a:prstGeom prst="straightConnector1">
            <a:avLst/>
          </a:prstGeom>
          <a:ln w="28575">
            <a:solidFill>
              <a:srgbClr val="007F88"/>
            </a:solidFill>
            <a:headEnd type="none" w="med" len="med"/>
            <a:tailEnd type="triangle" w="med" len="med"/>
          </a:ln>
        </p:spPr>
      </p:cxnSp>
      <p:cxnSp>
        <p:nvCxnSpPr>
          <p:cNvPr id="3" name="直接箭头连接符 2"/>
          <p:cNvCxnSpPr>
            <a:stCxn id="11" idx="3"/>
            <a:endCxn id="12" idx="1"/>
          </p:cNvCxnSpPr>
          <p:nvPr/>
        </p:nvCxnSpPr>
        <p:spPr>
          <a:xfrm>
            <a:off x="4438650" y="6372225"/>
            <a:ext cx="1419225" cy="0"/>
          </a:xfrm>
          <a:prstGeom prst="straightConnector1">
            <a:avLst/>
          </a:prstGeom>
          <a:ln w="28575">
            <a:solidFill>
              <a:srgbClr val="007F88"/>
            </a:solidFill>
            <a:headEnd type="none" w="med" len="med"/>
            <a:tailEnd type="triangle" w="med" len="med"/>
          </a:ln>
        </p:spPr>
      </p:cxnSp>
      <p:sp>
        <p:nvSpPr>
          <p:cNvPr id="4" name="title"/>
          <p:cNvSpPr>
            <a:spLocks noGrp="1"/>
          </p:cNvSpPr>
          <p:nvPr/>
        </p:nvSpPr>
        <p:spPr>
          <a:xfrm>
            <a:off x="914400" y="609600"/>
            <a:ext cx="134112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让多个终端学新类别，也保留旧知识</a:t>
            </a:r>
            <a:endParaRPr sz="3900" b="1">
              <a:solidFill>
                <a:srgbClr val="112C4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subtitle"/>
          <p:cNvSpPr>
            <a:spLocks noGrp="1"/>
          </p:cNvSpPr>
          <p:nvPr/>
        </p:nvSpPr>
        <p:spPr>
          <a:xfrm>
            <a:off x="914400" y="1543050"/>
            <a:ext cx="134112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多端协同是联邦学习，边学新类别边保留旧知识是持续学习</a:t>
            </a:r>
            <a:endParaRPr sz="2175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page"/>
          <p:cNvSpPr>
            <a:spLocks noGrp="1"/>
          </p:cNvSpPr>
          <p:nvPr/>
        </p:nvSpPr>
        <p:spPr>
          <a:xfrm>
            <a:off x="12954000" y="7867650"/>
            <a:ext cx="13716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 / 15</a:t>
            </a:r>
            <a:endParaRPr sz="1650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new-topic"/>
          <p:cNvSpPr>
            <a:spLocks noGrp="1"/>
          </p:cNvSpPr>
          <p:nvPr/>
        </p:nvSpPr>
        <p:spPr>
          <a:xfrm>
            <a:off x="914400" y="2619375"/>
            <a:ext cx="581025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45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45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45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45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45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45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45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45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45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45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45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45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学新知识</a:t>
            </a:r>
            <a:endParaRPr sz="4500" b="1">
              <a:solidFill>
                <a:srgbClr val="112C4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new-body"/>
          <p:cNvSpPr>
            <a:spLocks noGrp="1"/>
          </p:cNvSpPr>
          <p:nvPr/>
        </p:nvSpPr>
        <p:spPr>
          <a:xfrm>
            <a:off x="914400" y="3600450"/>
            <a:ext cx="6286500" cy="1104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25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25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25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25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25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25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25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25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25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25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新图像不断到达</a:t>
            </a:r>
            <a:endParaRPr sz="2550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defRPr sz="25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各终端接收的顺序不同</a:t>
            </a:r>
            <a:endParaRPr sz="2550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old-topic"/>
          <p:cNvSpPr>
            <a:spLocks noGrp="1"/>
          </p:cNvSpPr>
          <p:nvPr/>
        </p:nvSpPr>
        <p:spPr>
          <a:xfrm>
            <a:off x="8382000" y="2619375"/>
            <a:ext cx="59436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45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45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45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45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45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45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45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45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45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45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45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45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记旧知识</a:t>
            </a:r>
            <a:endParaRPr sz="4500" b="1">
              <a:solidFill>
                <a:srgbClr val="007F8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old-body"/>
          <p:cNvSpPr>
            <a:spLocks noGrp="1"/>
          </p:cNvSpPr>
          <p:nvPr/>
        </p:nvSpPr>
        <p:spPr>
          <a:xfrm>
            <a:off x="8382000" y="3600450"/>
            <a:ext cx="5943600" cy="1104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25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25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25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25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25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25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25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25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25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25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只学新数据可能遗忘旧类</a:t>
            </a:r>
            <a:endParaRPr sz="2550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defRPr sz="25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保留少量历史样本参与回放</a:t>
            </a:r>
            <a:endParaRPr sz="2550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ask-1"/>
          <p:cNvSpPr>
            <a:spLocks noGrp="1"/>
          </p:cNvSpPr>
          <p:nvPr/>
        </p:nvSpPr>
        <p:spPr>
          <a:xfrm>
            <a:off x="914400" y="5800725"/>
            <a:ext cx="3524250" cy="1143000"/>
          </a:xfrm>
          <a:prstGeom prst="rect">
            <a:avLst/>
          </a:prstGeom>
          <a:solidFill>
            <a:srgbClr val="F3F6F9"/>
          </a:solidFill>
          <a:ln w="13335">
            <a:solidFill>
              <a:srgbClr val="CCD9E2"/>
            </a:solidFill>
          </a:ln>
        </p:spPr>
        <p:txBody>
          <a:bodyPr lIns="114300" tIns="114300" rIns="114300" bIns="114300" anchor="ctr">
            <a:noAutofit/>
          </a:bodyPr>
          <a:lstStyle>
            <a:defPPr algn="ctr">
              <a:defRPr sz="24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ctr">
              <a:defRPr sz="24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 sz="24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 sz="24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 sz="24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 sz="24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ctr">
              <a:defRPr sz="24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ctr">
              <a:defRPr sz="24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ctr">
              <a:defRPr sz="24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ctr">
              <a:defRPr sz="24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ctr">
              <a:defRPr sz="24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4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任务 1</a:t>
            </a:r>
            <a:endParaRPr sz="2400" b="0">
              <a:solidFill>
                <a:srgbClr val="112C4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defRPr sz="24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4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学习已有类别</a:t>
            </a:r>
            <a:endParaRPr sz="2400" b="0">
              <a:solidFill>
                <a:srgbClr val="112C4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ask-2"/>
          <p:cNvSpPr>
            <a:spLocks noGrp="1"/>
          </p:cNvSpPr>
          <p:nvPr/>
        </p:nvSpPr>
        <p:spPr>
          <a:xfrm>
            <a:off x="5857875" y="5800725"/>
            <a:ext cx="3524250" cy="1143000"/>
          </a:xfrm>
          <a:prstGeom prst="rect">
            <a:avLst/>
          </a:prstGeom>
          <a:solidFill>
            <a:srgbClr val="F3F6F9"/>
          </a:solidFill>
          <a:ln w="13335">
            <a:solidFill>
              <a:srgbClr val="CCD9E2"/>
            </a:solidFill>
          </a:ln>
        </p:spPr>
        <p:txBody>
          <a:bodyPr lIns="114300" tIns="114300" rIns="114300" bIns="114300" anchor="ctr">
            <a:noAutofit/>
          </a:bodyPr>
          <a:lstStyle>
            <a:defPPr algn="ctr">
              <a:defRPr sz="24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ctr">
              <a:defRPr sz="24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 sz="24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 sz="24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 sz="24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 sz="24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ctr">
              <a:defRPr sz="24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ctr">
              <a:defRPr sz="24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ctr">
              <a:defRPr sz="24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ctr">
              <a:defRPr sz="24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ctr">
              <a:defRPr sz="24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4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任务 2</a:t>
            </a:r>
            <a:endParaRPr sz="2400" b="0">
              <a:solidFill>
                <a:srgbClr val="112C4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defRPr sz="24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4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加入新的类别</a:t>
            </a:r>
            <a:endParaRPr sz="2400" b="0">
              <a:solidFill>
                <a:srgbClr val="112C4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ask-3"/>
          <p:cNvSpPr>
            <a:spLocks noGrp="1"/>
          </p:cNvSpPr>
          <p:nvPr/>
        </p:nvSpPr>
        <p:spPr>
          <a:xfrm>
            <a:off x="10801350" y="5800725"/>
            <a:ext cx="3524250" cy="1143000"/>
          </a:xfrm>
          <a:prstGeom prst="rect">
            <a:avLst/>
          </a:prstGeom>
          <a:solidFill>
            <a:srgbClr val="F3F6F9"/>
          </a:solidFill>
          <a:ln w="13335">
            <a:solidFill>
              <a:srgbClr val="CCD9E2"/>
            </a:solidFill>
          </a:ln>
        </p:spPr>
        <p:txBody>
          <a:bodyPr lIns="114300" tIns="114300" rIns="114300" bIns="114300" anchor="ctr">
            <a:noAutofit/>
          </a:bodyPr>
          <a:lstStyle>
            <a:defPPr algn="ctr">
              <a:defRPr sz="24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ctr">
              <a:defRPr sz="24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 sz="24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 sz="24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 sz="24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 sz="24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ctr">
              <a:defRPr sz="24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ctr">
              <a:defRPr sz="24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ctr">
              <a:defRPr sz="24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ctr">
              <a:defRPr sz="24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ctr">
              <a:defRPr sz="24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4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后续任务</a:t>
            </a:r>
            <a:endParaRPr sz="2400" b="0">
              <a:solidFill>
                <a:srgbClr val="112C4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defRPr sz="24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4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持续学习与评价</a:t>
            </a:r>
            <a:endParaRPr sz="2400" b="0">
              <a:solidFill>
                <a:srgbClr val="112C4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protocol"/>
          <p:cNvSpPr>
            <a:spLocks noGrp="1"/>
          </p:cNvSpPr>
          <p:nvPr/>
        </p:nvSpPr>
        <p:spPr>
          <a:xfrm>
            <a:off x="914400" y="7486650"/>
            <a:ext cx="121920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9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19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19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19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19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19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19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19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19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19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19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9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场景示意：持续更新的图像识别。当前实验采用单机模拟客户端。</a:t>
            </a:r>
            <a:endParaRPr sz="1950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直接箭头连接符 1"/>
          <p:cNvCxnSpPr>
            <a:stCxn id="10" idx="3"/>
            <a:endCxn id="11" idx="1"/>
          </p:cNvCxnSpPr>
          <p:nvPr/>
        </p:nvCxnSpPr>
        <p:spPr>
          <a:xfrm>
            <a:off x="8953500" y="4524375"/>
            <a:ext cx="1095375" cy="0"/>
          </a:xfrm>
          <a:prstGeom prst="straightConnector1">
            <a:avLst/>
          </a:prstGeom>
          <a:ln w="28575">
            <a:solidFill>
              <a:srgbClr val="007F88"/>
            </a:solidFill>
            <a:headEnd type="none" w="med" len="med"/>
            <a:tailEnd type="triangle" w="med" len="med"/>
          </a:ln>
        </p:spPr>
      </p:cxnSp>
      <p:cxnSp>
        <p:nvCxnSpPr>
          <p:cNvPr id="3" name="直接箭头连接符 2"/>
          <p:cNvCxnSpPr>
            <a:stCxn id="9" idx="3"/>
            <a:endCxn id="10" idx="1"/>
          </p:cNvCxnSpPr>
          <p:nvPr/>
        </p:nvCxnSpPr>
        <p:spPr>
          <a:xfrm>
            <a:off x="5191125" y="4524375"/>
            <a:ext cx="1095375" cy="0"/>
          </a:xfrm>
          <a:prstGeom prst="straightConnector1">
            <a:avLst/>
          </a:prstGeom>
          <a:ln w="28575">
            <a:solidFill>
              <a:srgbClr val="007F88"/>
            </a:solidFill>
            <a:headEnd type="none" w="med" len="med"/>
            <a:tailEnd type="triangle" w="med" len="med"/>
          </a:ln>
        </p:spPr>
      </p:cxnSp>
      <p:sp>
        <p:nvSpPr>
          <p:cNvPr id="4" name="title"/>
          <p:cNvSpPr>
            <a:spLocks noGrp="1"/>
          </p:cNvSpPr>
          <p:nvPr/>
        </p:nvSpPr>
        <p:spPr>
          <a:xfrm>
            <a:off x="914400" y="609600"/>
            <a:ext cx="134112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先理解一致性训练：变换图片，类别判断应一致</a:t>
            </a:r>
            <a:endParaRPr sz="3900" b="1">
              <a:solidFill>
                <a:srgbClr val="112C4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subtitle"/>
          <p:cNvSpPr>
            <a:spLocks noGrp="1"/>
          </p:cNvSpPr>
          <p:nvPr/>
        </p:nvSpPr>
        <p:spPr>
          <a:xfrm>
            <a:off x="914400" y="1543050"/>
            <a:ext cx="134112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以一张苹果图片为例，说明训练目标</a:t>
            </a:r>
            <a:endParaRPr sz="2175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page"/>
          <p:cNvSpPr>
            <a:spLocks noGrp="1"/>
          </p:cNvSpPr>
          <p:nvPr/>
        </p:nvSpPr>
        <p:spPr>
          <a:xfrm>
            <a:off x="12954000" y="7867650"/>
            <a:ext cx="13716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 / 15</a:t>
            </a:r>
            <a:endParaRPr sz="1650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before-label"/>
          <p:cNvSpPr>
            <a:spLocks noGrp="1"/>
          </p:cNvSpPr>
          <p:nvPr/>
        </p:nvSpPr>
        <p:spPr>
          <a:xfrm>
            <a:off x="1952625" y="2476500"/>
            <a:ext cx="323850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24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ctr">
              <a:defRPr sz="24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 sz="24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 sz="24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 sz="24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 sz="24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ctr">
              <a:defRPr sz="24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ctr">
              <a:defRPr sz="24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ctr">
              <a:defRPr sz="24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ctr">
              <a:defRPr sz="24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ctr">
              <a:defRPr sz="24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4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原始图片</a:t>
            </a:r>
            <a:endParaRPr sz="2400" b="1">
              <a:solidFill>
                <a:srgbClr val="112C4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after-label"/>
          <p:cNvSpPr>
            <a:spLocks noGrp="1"/>
          </p:cNvSpPr>
          <p:nvPr/>
        </p:nvSpPr>
        <p:spPr>
          <a:xfrm>
            <a:off x="10048875" y="2476500"/>
            <a:ext cx="323850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24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ctr">
              <a:defRPr sz="24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 sz="24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 sz="24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 sz="24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 sz="24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ctr">
              <a:defRPr sz="24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ctr">
              <a:defRPr sz="24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ctr">
              <a:defRPr sz="24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ctr">
              <a:defRPr sz="24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ctr">
              <a:defRPr sz="24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4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旋转后（示意）</a:t>
            </a:r>
            <a:endParaRPr sz="2400" b="1">
              <a:solidFill>
                <a:srgbClr val="112C4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original-frame"/>
          <p:cNvSpPr>
            <a:spLocks noGrp="1"/>
          </p:cNvSpPr>
          <p:nvPr/>
        </p:nvSpPr>
        <p:spPr>
          <a:xfrm>
            <a:off x="1952625" y="3238500"/>
            <a:ext cx="3238500" cy="2571750"/>
          </a:xfrm>
          <a:prstGeom prst="rect">
            <a:avLst/>
          </a:prstGeom>
          <a:solidFill>
            <a:srgbClr val="F3F6F9"/>
          </a:solidFill>
          <a:ln w="13335">
            <a:solidFill>
              <a:srgbClr val="CCD9E2"/>
            </a:solidFill>
          </a:ln>
        </p:spPr>
        <p:txBody>
          <a:bodyPr lIns="114300" tIns="114300" rIns="114300" bIns="114300" anchor="ctr">
            <a:noAutofit/>
          </a:bodyPr>
          <a:lstStyle>
            <a:defPPr algn="ctr">
              <a:defRPr sz="225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ctr">
              <a:defRPr sz="225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 sz="225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 sz="225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 sz="225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 sz="225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ctr">
              <a:defRPr sz="225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ctr">
              <a:defRPr sz="225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ctr">
              <a:defRPr sz="225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ctr">
              <a:defRPr sz="225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/>
        </p:txBody>
      </p:sp>
      <p:sp>
        <p:nvSpPr>
          <p:cNvPr id="10" name="transform"/>
          <p:cNvSpPr>
            <a:spLocks noGrp="1"/>
          </p:cNvSpPr>
          <p:nvPr/>
        </p:nvSpPr>
        <p:spPr>
          <a:xfrm>
            <a:off x="6286500" y="4048125"/>
            <a:ext cx="2667000" cy="952500"/>
          </a:xfrm>
          <a:prstGeom prst="rect">
            <a:avLst/>
          </a:prstGeom>
          <a:solidFill>
            <a:srgbClr val="E8F2F4"/>
          </a:solidFill>
          <a:ln w="13335">
            <a:solidFill>
              <a:srgbClr val="CCD9E2"/>
            </a:solidFill>
          </a:ln>
        </p:spPr>
        <p:txBody>
          <a:bodyPr lIns="114300" tIns="114300" rIns="114300" bIns="114300" anchor="ctr">
            <a:noAutofit/>
          </a:bodyPr>
          <a:lstStyle>
            <a:defPPr algn="ctr">
              <a:defRPr sz="255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ctr">
              <a:defRPr sz="255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 sz="255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 sz="255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 sz="255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 sz="255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ctr">
              <a:defRPr sz="255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ctr">
              <a:defRPr sz="255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ctr">
              <a:defRPr sz="255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ctr">
              <a:defRPr sz="255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ctr">
              <a:defRPr sz="255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图像旋转</a:t>
            </a:r>
            <a:endParaRPr sz="2550" b="0">
              <a:solidFill>
                <a:srgbClr val="112C4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rotated-frame"/>
          <p:cNvSpPr>
            <a:spLocks noGrp="1"/>
          </p:cNvSpPr>
          <p:nvPr/>
        </p:nvSpPr>
        <p:spPr>
          <a:xfrm>
            <a:off x="10048875" y="3238500"/>
            <a:ext cx="3238500" cy="2571750"/>
          </a:xfrm>
          <a:prstGeom prst="rect">
            <a:avLst/>
          </a:prstGeom>
          <a:solidFill>
            <a:srgbClr val="F3F6F9"/>
          </a:solidFill>
          <a:ln w="13335">
            <a:solidFill>
              <a:srgbClr val="CCD9E2"/>
            </a:solidFill>
          </a:ln>
        </p:spPr>
        <p:txBody>
          <a:bodyPr lIns="114300" tIns="114300" rIns="114300" bIns="114300" anchor="ctr">
            <a:noAutofit/>
          </a:bodyPr>
          <a:lstStyle>
            <a:defPPr algn="ctr">
              <a:defRPr sz="225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ctr">
              <a:defRPr sz="225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 sz="225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 sz="225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 sz="225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 sz="225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ctr">
              <a:defRPr sz="225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ctr">
              <a:defRPr sz="225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ctr">
              <a:defRPr sz="225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ctr">
              <a:defRPr sz="225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/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28875" y="3381375"/>
            <a:ext cx="2286000" cy="2286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200000">
            <a:off x="10525125" y="3381375"/>
            <a:ext cx="2286000" cy="2286000"/>
          </a:xfrm>
          <a:prstGeom prst="rect">
            <a:avLst/>
          </a:prstGeom>
        </p:spPr>
      </p:pic>
      <p:sp>
        <p:nvSpPr>
          <p:cNvPr id="14" name="desired-original"/>
          <p:cNvSpPr>
            <a:spLocks noGrp="1"/>
          </p:cNvSpPr>
          <p:nvPr/>
        </p:nvSpPr>
        <p:spPr>
          <a:xfrm>
            <a:off x="1952625" y="6096000"/>
            <a:ext cx="323850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22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ctr">
              <a:defRPr sz="22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 sz="22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 sz="22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 sz="22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 sz="22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ctr">
              <a:defRPr sz="22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ctr">
              <a:defRPr sz="22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ctr">
              <a:defRPr sz="22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ctr">
              <a:defRPr sz="22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ctr">
              <a:defRPr sz="22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2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目标类别：苹果</a:t>
            </a:r>
            <a:endParaRPr sz="2250" b="1">
              <a:solidFill>
                <a:srgbClr val="007F8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desired-rotated"/>
          <p:cNvSpPr>
            <a:spLocks noGrp="1"/>
          </p:cNvSpPr>
          <p:nvPr/>
        </p:nvSpPr>
        <p:spPr>
          <a:xfrm>
            <a:off x="9906000" y="6096000"/>
            <a:ext cx="35242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22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ctr">
              <a:defRPr sz="22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 sz="22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 sz="22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 sz="22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 sz="22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ctr">
              <a:defRPr sz="22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ctr">
              <a:defRPr sz="22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ctr">
              <a:defRPr sz="22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ctr">
              <a:defRPr sz="22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ctr">
              <a:defRPr sz="22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2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目标类别：仍是苹果</a:t>
            </a:r>
            <a:endParaRPr sz="2250" b="1">
              <a:solidFill>
                <a:srgbClr val="007F8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concept-takeaway"/>
          <p:cNvSpPr>
            <a:spLocks noGrp="1"/>
          </p:cNvSpPr>
          <p:nvPr/>
        </p:nvSpPr>
        <p:spPr>
          <a:xfrm>
            <a:off x="914400" y="7029450"/>
            <a:ext cx="134112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0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30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30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30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30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30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30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30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30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30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30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0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一致性训练：约束变换前后的预测保持一致</a:t>
            </a:r>
            <a:endParaRPr sz="3000" b="1">
              <a:solidFill>
                <a:srgbClr val="007F8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/>
        </p:nvSpPr>
        <p:spPr>
          <a:xfrm>
            <a:off x="914400" y="609600"/>
            <a:ext cx="134112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额外训练机会有限，应该给谁？</a:t>
            </a:r>
            <a:endParaRPr sz="3900" b="1">
              <a:solidFill>
                <a:srgbClr val="112C4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subtitle"/>
          <p:cNvSpPr>
            <a:spLocks noGrp="1"/>
          </p:cNvSpPr>
          <p:nvPr/>
        </p:nvSpPr>
        <p:spPr>
          <a:xfrm>
            <a:off x="914400" y="1543050"/>
            <a:ext cx="134112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在固定样本数量下，比较不同的选择规则</a:t>
            </a:r>
            <a:endParaRPr sz="2175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page"/>
          <p:cNvSpPr>
            <a:spLocks noGrp="1"/>
          </p:cNvSpPr>
          <p:nvPr/>
        </p:nvSpPr>
        <p:spPr>
          <a:xfrm>
            <a:off x="12954000" y="7867650"/>
            <a:ext cx="13716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 / 15</a:t>
            </a:r>
            <a:endParaRPr sz="1650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5" name="表格 4"/>
          <p:cNvGraphicFramePr/>
          <p:nvPr/>
        </p:nvGraphicFramePr>
        <p:xfrm>
          <a:off x="914400" y="2714625"/>
          <a:ext cx="13411200" cy="3124200"/>
        </p:xfrm>
        <a:graphic>
          <a:graphicData uri="http://schemas.openxmlformats.org/drawingml/2006/table">
            <a:tbl>
              <a:tblPr/>
              <a:tblGrid>
                <a:gridCol w="3048000"/>
                <a:gridCol w="5810250"/>
                <a:gridCol w="4552950"/>
              </a:tblGrid>
              <a:tr h="781050">
                <a:tc>
                  <a:txBody>
                    <a:bodyPr>
                      <a:spAutoFit/>
                    </a:bodyPr>
                    <a:lstStyle/>
                    <a:p>
                      <a:pPr algn="l"/>
                      <a:r>
                        <a:rPr sz="21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选择方式</a:t>
                      </a:r>
                      <a:endParaRPr sz="21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114300" marB="114300" anchor="ctr">
                    <a:lnL w="9525">
                      <a:solidFill>
                        <a:srgbClr val="CCD9E2"/>
                      </a:solidFill>
                      <a:prstDash val="solid"/>
                    </a:lnL>
                    <a:lnR w="9525">
                      <a:solidFill>
                        <a:srgbClr val="CCD9E2"/>
                      </a:solidFill>
                      <a:prstDash val="solid"/>
                    </a:lnR>
                    <a:lnT w="9525">
                      <a:solidFill>
                        <a:srgbClr val="CCD9E2"/>
                      </a:solidFill>
                      <a:prstDash val="solid"/>
                    </a:lnT>
                    <a:lnB w="9525">
                      <a:solidFill>
                        <a:srgbClr val="CCD9E2"/>
                      </a:solidFill>
                      <a:prstDash val="solid"/>
                    </a:lnB>
                    <a:solidFill>
                      <a:srgbClr val="09223B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21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通俗做法</a:t>
                      </a:r>
                      <a:endParaRPr sz="21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114300" marB="114300" anchor="ctr">
                    <a:lnR w="9525">
                      <a:solidFill>
                        <a:srgbClr val="CCD9E2"/>
                      </a:solidFill>
                      <a:prstDash val="solid"/>
                    </a:lnR>
                    <a:lnT w="9525">
                      <a:solidFill>
                        <a:srgbClr val="CCD9E2"/>
                      </a:solidFill>
                      <a:prstDash val="solid"/>
                    </a:lnT>
                    <a:lnB w="9525">
                      <a:solidFill>
                        <a:srgbClr val="CCD9E2"/>
                      </a:solidFill>
                      <a:prstDash val="solid"/>
                    </a:lnB>
                    <a:solidFill>
                      <a:srgbClr val="09223B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21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类别名额</a:t>
                      </a:r>
                      <a:endParaRPr sz="21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114300" marB="114300" anchor="ctr">
                    <a:lnR w="9525">
                      <a:solidFill>
                        <a:srgbClr val="CCD9E2"/>
                      </a:solidFill>
                      <a:prstDash val="solid"/>
                    </a:lnR>
                    <a:lnT w="9525">
                      <a:solidFill>
                        <a:srgbClr val="CCD9E2"/>
                      </a:solidFill>
                      <a:prstDash val="solid"/>
                    </a:lnT>
                    <a:lnB w="9525">
                      <a:solidFill>
                        <a:srgbClr val="CCD9E2"/>
                      </a:solidFill>
                      <a:prstDash val="solid"/>
                    </a:lnB>
                    <a:solidFill>
                      <a:srgbClr val="09223B"/>
                    </a:solidFill>
                  </a:tcPr>
                </a:tc>
              </a:tr>
              <a:tr h="781050">
                <a:tc>
                  <a:txBody>
                    <a:bodyPr>
                      <a:spAutoFit/>
                    </a:bodyPr>
                    <a:lstStyle/>
                    <a:p>
                      <a:pPr algn="l"/>
                      <a:r>
                        <a:rPr sz="2400" b="0">
                          <a:solidFill>
                            <a:srgbClr val="112C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全部额外训练</a:t>
                      </a:r>
                      <a:endParaRPr sz="2400" b="0">
                        <a:solidFill>
                          <a:srgbClr val="112C44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114300" marB="114300" anchor="ctr">
                    <a:lnL w="9525">
                      <a:solidFill>
                        <a:srgbClr val="CCD9E2"/>
                      </a:solidFill>
                      <a:prstDash val="solid"/>
                    </a:lnL>
                    <a:lnR w="9525">
                      <a:solidFill>
                        <a:srgbClr val="CCD9E2"/>
                      </a:solidFill>
                      <a:prstDash val="solid"/>
                    </a:lnR>
                    <a:lnB w="9525">
                      <a:solidFill>
                        <a:srgbClr val="CCD9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2400" b="0">
                          <a:solidFill>
                            <a:srgbClr val="112C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每个样本都做一致性训练</a:t>
                      </a:r>
                      <a:endParaRPr sz="2400" b="0">
                        <a:solidFill>
                          <a:srgbClr val="112C44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114300" marB="114300" anchor="ctr">
                    <a:lnR w="9525">
                      <a:solidFill>
                        <a:srgbClr val="CCD9E2"/>
                      </a:solidFill>
                      <a:prstDash val="solid"/>
                    </a:lnR>
                    <a:lnB w="9525">
                      <a:solidFill>
                        <a:srgbClr val="CCD9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2400" b="0">
                          <a:solidFill>
                            <a:srgbClr val="112C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覆盖整个批次</a:t>
                      </a:r>
                      <a:endParaRPr sz="2400" b="0">
                        <a:solidFill>
                          <a:srgbClr val="112C44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114300" marB="114300" anchor="ctr">
                    <a:lnR w="9525">
                      <a:solidFill>
                        <a:srgbClr val="CCD9E2"/>
                      </a:solidFill>
                      <a:prstDash val="solid"/>
                    </a:lnR>
                    <a:lnB w="9525">
                      <a:solidFill>
                        <a:srgbClr val="CCD9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81050">
                <a:tc>
                  <a:txBody>
                    <a:bodyPr>
                      <a:spAutoFit/>
                    </a:bodyPr>
                    <a:lstStyle/>
                    <a:p>
                      <a:pPr algn="l"/>
                      <a:r>
                        <a:rPr sz="2400" b="0">
                          <a:solidFill>
                            <a:srgbClr val="112C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随机挑选</a:t>
                      </a:r>
                      <a:endParaRPr sz="2400" b="0">
                        <a:solidFill>
                          <a:srgbClr val="112C44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114300" marB="114300" anchor="ctr">
                    <a:lnL w="9525">
                      <a:solidFill>
                        <a:srgbClr val="CCD9E2"/>
                      </a:solidFill>
                      <a:prstDash val="solid"/>
                    </a:lnL>
                    <a:lnR w="9525">
                      <a:solidFill>
                        <a:srgbClr val="CCD9E2"/>
                      </a:solidFill>
                      <a:prstDash val="solid"/>
                    </a:lnR>
                    <a:lnB w="9525">
                      <a:solidFill>
                        <a:srgbClr val="CCD9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2400" b="0">
                          <a:solidFill>
                            <a:srgbClr val="112C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随机选出固定数量的样本</a:t>
                      </a:r>
                      <a:endParaRPr sz="2400" b="0">
                        <a:solidFill>
                          <a:srgbClr val="112C44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114300" marB="114300" anchor="ctr">
                    <a:lnR w="9525">
                      <a:solidFill>
                        <a:srgbClr val="CCD9E2"/>
                      </a:solidFill>
                      <a:prstDash val="solid"/>
                    </a:lnR>
                    <a:lnB w="9525">
                      <a:solidFill>
                        <a:srgbClr val="CCD9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2400" b="0">
                          <a:solidFill>
                            <a:srgbClr val="112C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不先分类别分配</a:t>
                      </a:r>
                      <a:endParaRPr sz="2400" b="0">
                        <a:solidFill>
                          <a:srgbClr val="112C44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114300" marB="114300" anchor="ctr">
                    <a:lnR w="9525">
                      <a:solidFill>
                        <a:srgbClr val="CCD9E2"/>
                      </a:solidFill>
                      <a:prstDash val="solid"/>
                    </a:lnR>
                    <a:lnB w="9525">
                      <a:solidFill>
                        <a:srgbClr val="CCD9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81050">
                <a:tc>
                  <a:txBody>
                    <a:bodyPr>
                      <a:spAutoFit/>
                    </a:bodyPr>
                    <a:lstStyle/>
                    <a:p>
                      <a:pPr algn="l"/>
                      <a:r>
                        <a:rPr sz="2400" b="0">
                          <a:solidFill>
                            <a:srgbClr val="112C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挑最拿不准的</a:t>
                      </a:r>
                      <a:endParaRPr sz="2400" b="0">
                        <a:solidFill>
                          <a:srgbClr val="112C44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114300" marB="114300" anchor="ctr">
                    <a:lnL w="9525">
                      <a:solidFill>
                        <a:srgbClr val="CCD9E2"/>
                      </a:solidFill>
                      <a:prstDash val="solid"/>
                    </a:lnL>
                    <a:lnR w="9525">
                      <a:solidFill>
                        <a:srgbClr val="CCD9E2"/>
                      </a:solidFill>
                      <a:prstDash val="solid"/>
                    </a:lnR>
                    <a:lnB w="9525">
                      <a:solidFill>
                        <a:srgbClr val="CCD9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2400" b="0">
                          <a:solidFill>
                            <a:srgbClr val="112C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从整个批次选高不确定性样本</a:t>
                      </a:r>
                      <a:endParaRPr sz="2400" b="0">
                        <a:solidFill>
                          <a:srgbClr val="112C44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114300" marB="114300" anchor="ctr">
                    <a:lnR w="9525">
                      <a:solidFill>
                        <a:srgbClr val="CCD9E2"/>
                      </a:solidFill>
                      <a:prstDash val="solid"/>
                    </a:lnR>
                    <a:lnB w="9525">
                      <a:solidFill>
                        <a:srgbClr val="CCD9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2400" b="0">
                          <a:solidFill>
                            <a:srgbClr val="112C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不先分类别分配</a:t>
                      </a:r>
                      <a:endParaRPr sz="2400" b="0">
                        <a:solidFill>
                          <a:srgbClr val="112C44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114300" marB="114300" anchor="ctr">
                    <a:lnR w="9525">
                      <a:solidFill>
                        <a:srgbClr val="CCD9E2"/>
                      </a:solidFill>
                      <a:prstDash val="solid"/>
                    </a:lnR>
                    <a:lnB w="9525">
                      <a:solidFill>
                        <a:srgbClr val="CCD9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research-question"/>
          <p:cNvSpPr>
            <a:spLocks noGrp="1"/>
          </p:cNvSpPr>
          <p:nvPr/>
        </p:nvSpPr>
        <p:spPr>
          <a:xfrm>
            <a:off x="914400" y="6524625"/>
            <a:ext cx="134112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1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31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31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31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31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31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31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31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31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31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31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1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我们的思路：先决定各类别分几个，再在类内挑选</a:t>
            </a:r>
            <a:endParaRPr sz="3150" b="1">
              <a:solidFill>
                <a:srgbClr val="007F8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comparison-note"/>
          <p:cNvSpPr>
            <a:spLocks noGrp="1"/>
          </p:cNvSpPr>
          <p:nvPr/>
        </p:nvSpPr>
        <p:spPr>
          <a:xfrm>
            <a:off x="914400" y="7553325"/>
            <a:ext cx="121920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18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18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18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18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18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18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18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18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18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18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专业名称分别为全量 KL、随机 KL、全局高熵；实际效果通过对照实验验证</a:t>
            </a:r>
            <a:endParaRPr sz="1875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/>
        </p:nvSpPr>
        <p:spPr>
          <a:xfrm>
            <a:off x="914400" y="609600"/>
            <a:ext cx="134112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9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39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39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39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39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39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39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39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39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39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39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9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CAE-SCT 的算法创新</a:t>
            </a:r>
            <a:endParaRPr sz="39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subtitle"/>
          <p:cNvSpPr>
            <a:spLocks noGrp="1"/>
          </p:cNvSpPr>
          <p:nvPr/>
        </p:nvSpPr>
        <p:spPr>
          <a:xfrm>
            <a:off x="914400" y="1543050"/>
            <a:ext cx="134112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175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2175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2175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2175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2175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2175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2175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2175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2175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2175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2175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75" b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一项两级样本选择机制</a:t>
            </a:r>
            <a:endParaRPr sz="2175" b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page"/>
          <p:cNvSpPr>
            <a:spLocks noGrp="1"/>
          </p:cNvSpPr>
          <p:nvPr/>
        </p:nvSpPr>
        <p:spPr>
          <a:xfrm>
            <a:off x="12954000" y="7867650"/>
            <a:ext cx="13716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650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r">
              <a:defRPr sz="1650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r">
              <a:defRPr sz="1650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r">
              <a:defRPr sz="1650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r">
              <a:defRPr sz="1650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r">
              <a:defRPr sz="1650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r">
              <a:defRPr sz="1650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r">
              <a:defRPr sz="1650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r">
              <a:defRPr sz="1650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r">
              <a:defRPr sz="1650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r">
              <a:defRPr sz="1650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06 / 15</a:t>
            </a:r>
            <a:endParaRPr sz="1650" b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stage-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99135" y="2733040"/>
            <a:ext cx="1333500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4950" b="1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4950" b="1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4950" b="1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4950" b="1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4950" b="1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4950" b="1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4950" b="1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4950" b="1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4950" b="1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4950" b="1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4950" b="1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495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sz="495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stage-1-title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2642235" y="2733040"/>
            <a:ext cx="10572750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46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46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46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46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46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46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46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46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46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46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46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465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先给类别分名额</a:t>
            </a:r>
            <a:endParaRPr sz="465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stage-1-body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705485" y="3752850"/>
            <a:ext cx="105727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400" b="0">
                <a:solidFill>
                  <a:srgbClr val="C6DA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2400" b="0">
                <a:solidFill>
                  <a:srgbClr val="C6DA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2400" b="0">
                <a:solidFill>
                  <a:srgbClr val="C6DA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2400" b="0">
                <a:solidFill>
                  <a:srgbClr val="C6DA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2400" b="0">
                <a:solidFill>
                  <a:srgbClr val="C6DA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2400" b="0">
                <a:solidFill>
                  <a:srgbClr val="C6DA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2400" b="0">
                <a:solidFill>
                  <a:srgbClr val="C6DA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2400" b="0">
                <a:solidFill>
                  <a:srgbClr val="C6DA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2400" b="0">
                <a:solidFill>
                  <a:srgbClr val="C6DA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2400" b="0">
                <a:solidFill>
                  <a:srgbClr val="C6DA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2400" b="0">
                <a:solidFill>
                  <a:srgbClr val="C6DA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400" b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模型对哪一类更拿不准，就据此分配类别名额</a:t>
            </a:r>
            <a:endParaRPr sz="2400" b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stage-2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699135" y="5019040"/>
            <a:ext cx="1333500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4950" b="1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4950" b="1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4950" b="1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4950" b="1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4950" b="1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4950" b="1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4950" b="1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4950" b="1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4950" b="1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4950" b="1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4950" b="1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495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sz="495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stage-2-title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2642235" y="5019040"/>
            <a:ext cx="10572750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46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46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46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46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46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46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46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46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46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46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46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465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再在类内挑样本</a:t>
            </a:r>
            <a:endParaRPr sz="465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stage-2-body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776605" y="5904230"/>
            <a:ext cx="105727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400" b="0">
                <a:solidFill>
                  <a:srgbClr val="C6DA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2400" b="0">
                <a:solidFill>
                  <a:srgbClr val="C6DA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2400" b="0">
                <a:solidFill>
                  <a:srgbClr val="C6DA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2400" b="0">
                <a:solidFill>
                  <a:srgbClr val="C6DA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2400" b="0">
                <a:solidFill>
                  <a:srgbClr val="C6DA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2400" b="0">
                <a:solidFill>
                  <a:srgbClr val="C6DA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2400" b="0">
                <a:solidFill>
                  <a:srgbClr val="C6DA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2400" b="0">
                <a:solidFill>
                  <a:srgbClr val="C6DA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2400" b="0">
                <a:solidFill>
                  <a:srgbClr val="C6DA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2400" b="0">
                <a:solidFill>
                  <a:srgbClr val="C6DA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2400" b="0">
                <a:solidFill>
                  <a:srgbClr val="C6DA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400" b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同一类别内，优先挑选模型更拿不准的样本</a:t>
            </a:r>
            <a:endParaRPr sz="2400" b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reuse-boundary"/>
          <p:cNvSpPr>
            <a:spLocks noGrp="1"/>
          </p:cNvSpPr>
          <p:nvPr/>
        </p:nvSpPr>
        <p:spPr>
          <a:xfrm>
            <a:off x="914400" y="7600950"/>
            <a:ext cx="121920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1875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1875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1875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1875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1875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1875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1875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1875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1875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1875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75" b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算法创新集中在额外训练样本的选择规则，沿用 Online-FCL 基础框架</a:t>
            </a:r>
            <a:endParaRPr sz="1875" b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肘形连接符 1"/>
          <p:cNvCxnSpPr>
            <a:stCxn id="11" idx="3"/>
            <a:endCxn id="12" idx="1"/>
          </p:cNvCxnSpPr>
          <p:nvPr/>
        </p:nvCxnSpPr>
        <p:spPr>
          <a:xfrm flipV="1">
            <a:off x="9620250" y="4381500"/>
            <a:ext cx="1809750" cy="1314450"/>
          </a:xfrm>
          <a:prstGeom prst="bentConnector3">
            <a:avLst>
              <a:gd name="adj1" fmla="val 50000"/>
            </a:avLst>
          </a:prstGeom>
          <a:ln w="28575">
            <a:solidFill>
              <a:srgbClr val="007F88"/>
            </a:solidFill>
            <a:headEnd type="none" w="med" len="med"/>
            <a:tailEnd type="triangle" w="med" len="med"/>
          </a:ln>
        </p:spPr>
      </p:cxnSp>
      <p:cxnSp>
        <p:nvCxnSpPr>
          <p:cNvPr id="3" name="肘形连接符 2"/>
          <p:cNvCxnSpPr>
            <a:stCxn id="10" idx="3"/>
            <a:endCxn id="12" idx="1"/>
          </p:cNvCxnSpPr>
          <p:nvPr/>
        </p:nvCxnSpPr>
        <p:spPr>
          <a:xfrm>
            <a:off x="9620250" y="3314700"/>
            <a:ext cx="1809750" cy="1066800"/>
          </a:xfrm>
          <a:prstGeom prst="bentConnector3">
            <a:avLst>
              <a:gd name="adj1" fmla="val 50000"/>
            </a:avLst>
          </a:prstGeom>
          <a:ln w="28575">
            <a:solidFill>
              <a:srgbClr val="007F88"/>
            </a:solidFill>
            <a:headEnd type="none" w="med" len="med"/>
            <a:tailEnd type="triangle" w="med" len="med"/>
          </a:ln>
        </p:spPr>
      </p:cxnSp>
      <p:cxnSp>
        <p:nvCxnSpPr>
          <p:cNvPr id="4" name="肘形连接符 3"/>
          <p:cNvCxnSpPr>
            <a:stCxn id="9" idx="3"/>
            <a:endCxn id="11" idx="1"/>
          </p:cNvCxnSpPr>
          <p:nvPr/>
        </p:nvCxnSpPr>
        <p:spPr>
          <a:xfrm>
            <a:off x="3771900" y="4381500"/>
            <a:ext cx="1847850" cy="1314450"/>
          </a:xfrm>
          <a:prstGeom prst="bentConnector3">
            <a:avLst>
              <a:gd name="adj1" fmla="val 50000"/>
            </a:avLst>
          </a:prstGeom>
          <a:ln w="28575">
            <a:solidFill>
              <a:srgbClr val="007F88"/>
            </a:solidFill>
            <a:headEnd type="none" w="med" len="med"/>
            <a:tailEnd type="triangle" w="med" len="med"/>
          </a:ln>
        </p:spPr>
      </p:cxnSp>
      <p:cxnSp>
        <p:nvCxnSpPr>
          <p:cNvPr id="5" name="肘形连接符 4"/>
          <p:cNvCxnSpPr>
            <a:stCxn id="9" idx="3"/>
            <a:endCxn id="10" idx="1"/>
          </p:cNvCxnSpPr>
          <p:nvPr/>
        </p:nvCxnSpPr>
        <p:spPr>
          <a:xfrm flipV="1">
            <a:off x="3771900" y="3314700"/>
            <a:ext cx="1847850" cy="1066800"/>
          </a:xfrm>
          <a:prstGeom prst="bentConnector3">
            <a:avLst>
              <a:gd name="adj1" fmla="val 50000"/>
            </a:avLst>
          </a:prstGeom>
          <a:ln w="28575">
            <a:solidFill>
              <a:srgbClr val="007F88"/>
            </a:solidFill>
            <a:headEnd type="none" w="med" len="med"/>
            <a:tailEnd type="triangle" w="med" len="med"/>
          </a:ln>
        </p:spPr>
      </p:cxnSp>
      <p:sp>
        <p:nvSpPr>
          <p:cNvPr id="6" name="title"/>
          <p:cNvSpPr>
            <a:spLocks noGrp="1"/>
          </p:cNvSpPr>
          <p:nvPr/>
        </p:nvSpPr>
        <p:spPr>
          <a:xfrm>
            <a:off x="914400" y="609600"/>
            <a:ext cx="134112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整体训练流程</a:t>
            </a:r>
            <a:endParaRPr sz="3900" b="1">
              <a:solidFill>
                <a:srgbClr val="112C4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subtitle"/>
          <p:cNvSpPr>
            <a:spLocks noGrp="1"/>
          </p:cNvSpPr>
          <p:nvPr/>
        </p:nvSpPr>
        <p:spPr>
          <a:xfrm>
            <a:off x="914400" y="1543050"/>
            <a:ext cx="134112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两种训练要求共同更新模型</a:t>
            </a:r>
            <a:endParaRPr sz="2175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page"/>
          <p:cNvSpPr>
            <a:spLocks noGrp="1"/>
          </p:cNvSpPr>
          <p:nvPr/>
        </p:nvSpPr>
        <p:spPr>
          <a:xfrm>
            <a:off x="12954000" y="7867650"/>
            <a:ext cx="13716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07 / 15</a:t>
            </a:r>
            <a:endParaRPr sz="1650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mixed-input"/>
          <p:cNvSpPr>
            <a:spLocks noGrp="1"/>
          </p:cNvSpPr>
          <p:nvPr/>
        </p:nvSpPr>
        <p:spPr>
          <a:xfrm>
            <a:off x="914400" y="3524250"/>
            <a:ext cx="2857500" cy="1714500"/>
          </a:xfrm>
          <a:prstGeom prst="rect">
            <a:avLst/>
          </a:prstGeom>
          <a:solidFill>
            <a:srgbClr val="F3F6F9"/>
          </a:solidFill>
          <a:ln w="13335">
            <a:solidFill>
              <a:srgbClr val="CCD9E2"/>
            </a:solidFill>
          </a:ln>
        </p:spPr>
        <p:txBody>
          <a:bodyPr lIns="114300" tIns="114300" rIns="114300" bIns="114300" anchor="ctr">
            <a:noAutofit/>
          </a:bodyPr>
          <a:lstStyle>
            <a:defPPr algn="ctr">
              <a:defRPr sz="2475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ctr">
              <a:defRPr sz="2475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 sz="2475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 sz="2475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 sz="2475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 sz="2475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ctr">
              <a:defRPr sz="2475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ctr">
              <a:defRPr sz="2475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ctr">
              <a:defRPr sz="2475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ctr">
              <a:defRPr sz="2475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ctr">
              <a:defRPr sz="2475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475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当前样本</a:t>
            </a:r>
            <a:endParaRPr sz="2475" b="0">
              <a:solidFill>
                <a:srgbClr val="112C4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defRPr sz="2475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475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endParaRPr sz="2475" b="0">
              <a:solidFill>
                <a:srgbClr val="112C4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defRPr sz="2475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475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历史回放</a:t>
            </a:r>
            <a:endParaRPr sz="2475" b="0">
              <a:solidFill>
                <a:srgbClr val="112C4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all-ce"/>
          <p:cNvSpPr>
            <a:spLocks noGrp="1"/>
          </p:cNvSpPr>
          <p:nvPr/>
        </p:nvSpPr>
        <p:spPr>
          <a:xfrm>
            <a:off x="5619750" y="2714625"/>
            <a:ext cx="4000500" cy="1200150"/>
          </a:xfrm>
          <a:prstGeom prst="rect">
            <a:avLst/>
          </a:prstGeom>
          <a:solidFill>
            <a:srgbClr val="F3F6F9"/>
          </a:solidFill>
          <a:ln w="13335">
            <a:solidFill>
              <a:srgbClr val="CCD9E2"/>
            </a:solidFill>
          </a:ln>
        </p:spPr>
        <p:txBody>
          <a:bodyPr lIns="114300" tIns="114300" rIns="114300" bIns="114300" anchor="ctr">
            <a:noAutofit/>
          </a:bodyPr>
          <a:lstStyle>
            <a:defPPr algn="ctr">
              <a:defRPr sz="255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ctr">
              <a:defRPr sz="255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 sz="255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 sz="255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 sz="255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 sz="255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ctr">
              <a:defRPr sz="255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ctr">
              <a:defRPr sz="255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ctr">
              <a:defRPr sz="255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ctr">
              <a:defRPr sz="255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ctr">
              <a:defRPr sz="255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全部样本</a:t>
            </a:r>
            <a:endParaRPr sz="2550" b="0">
              <a:solidFill>
                <a:srgbClr val="112C4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defRPr sz="255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学习识别正确类别</a:t>
            </a:r>
            <a:endParaRPr sz="2550" b="0">
              <a:solidFill>
                <a:srgbClr val="112C4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selected-kl"/>
          <p:cNvSpPr>
            <a:spLocks noGrp="1"/>
          </p:cNvSpPr>
          <p:nvPr/>
        </p:nvSpPr>
        <p:spPr>
          <a:xfrm>
            <a:off x="5619750" y="5095875"/>
            <a:ext cx="4000500" cy="1200150"/>
          </a:xfrm>
          <a:prstGeom prst="rect">
            <a:avLst/>
          </a:prstGeom>
          <a:solidFill>
            <a:srgbClr val="E8F2F4"/>
          </a:solidFill>
          <a:ln w="13335">
            <a:solidFill>
              <a:srgbClr val="CCD9E2"/>
            </a:solidFill>
          </a:ln>
        </p:spPr>
        <p:txBody>
          <a:bodyPr lIns="114300" tIns="114300" rIns="114300" bIns="114300" anchor="ctr">
            <a:noAutofit/>
          </a:bodyPr>
          <a:lstStyle>
            <a:defPPr algn="ctr">
              <a:defRPr sz="24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ctr">
              <a:defRPr sz="24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 sz="24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 sz="24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 sz="24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 sz="24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ctr">
              <a:defRPr sz="24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ctr">
              <a:defRPr sz="24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ctr">
              <a:defRPr sz="24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ctr">
              <a:defRPr sz="24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ctr">
              <a:defRPr sz="24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4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两级选择后的样本</a:t>
            </a:r>
            <a:endParaRPr sz="2400" b="0">
              <a:solidFill>
                <a:srgbClr val="112C4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defRPr sz="24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4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额外学习预测一致</a:t>
            </a:r>
            <a:endParaRPr sz="2400" b="0">
              <a:solidFill>
                <a:srgbClr val="112C4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local-update"/>
          <p:cNvSpPr>
            <a:spLocks noGrp="1"/>
          </p:cNvSpPr>
          <p:nvPr/>
        </p:nvSpPr>
        <p:spPr>
          <a:xfrm>
            <a:off x="11430000" y="3524250"/>
            <a:ext cx="2895600" cy="1714500"/>
          </a:xfrm>
          <a:prstGeom prst="rect">
            <a:avLst/>
          </a:prstGeom>
          <a:solidFill>
            <a:srgbClr val="09223B"/>
          </a:solidFill>
          <a:ln w="13335">
            <a:solidFill>
              <a:srgbClr val="CCD9E2"/>
            </a:solidFill>
          </a:ln>
        </p:spPr>
        <p:txBody>
          <a:bodyPr lIns="114300" tIns="114300" rIns="114300" bIns="114300" anchor="ctr">
            <a:noAutofit/>
          </a:bodyPr>
          <a:lstStyle>
            <a:defPPr algn="ctr">
              <a:defRPr sz="2325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ctr">
              <a:defRPr sz="2325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 sz="2325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 sz="2325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 sz="2325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 sz="2325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ctr">
              <a:defRPr sz="2325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ctr">
              <a:defRPr sz="2325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ctr">
              <a:defRPr sz="2325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ctr">
              <a:defRPr sz="2325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ctr">
              <a:defRPr sz="2325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325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合并两部分损失</a:t>
            </a:r>
            <a:endParaRPr sz="2325" b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defRPr sz="2325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325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更新本地模型</a:t>
            </a:r>
            <a:endParaRPr sz="2325" b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after-update"/>
          <p:cNvSpPr>
            <a:spLocks noGrp="1"/>
          </p:cNvSpPr>
          <p:nvPr/>
        </p:nvSpPr>
        <p:spPr>
          <a:xfrm>
            <a:off x="914400" y="6838950"/>
            <a:ext cx="134112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25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25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25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25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25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25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25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25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25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25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随后更新本地记忆，并按规则参与模型聚合</a:t>
            </a:r>
            <a:endParaRPr sz="2550" b="1">
              <a:solidFill>
                <a:srgbClr val="007F8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first-task"/>
          <p:cNvSpPr>
            <a:spLocks noGrp="1"/>
          </p:cNvSpPr>
          <p:nvPr/>
        </p:nvSpPr>
        <p:spPr>
          <a:xfrm>
            <a:off x="914400" y="7753350"/>
            <a:ext cx="121920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分类训练对应 CE，一致性训练对应 KL；第一个任务先分类训练并填充记忆</a:t>
            </a:r>
            <a:endParaRPr sz="1800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/>
        </p:nvSpPr>
        <p:spPr>
          <a:xfrm>
            <a:off x="914400" y="609600"/>
            <a:ext cx="134112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一个例子：四种类别怎样分五个名额</a:t>
            </a:r>
            <a:endParaRPr sz="3900" b="1">
              <a:solidFill>
                <a:srgbClr val="112C4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subtitle"/>
          <p:cNvSpPr>
            <a:spLocks noGrp="1"/>
          </p:cNvSpPr>
          <p:nvPr/>
        </p:nvSpPr>
        <p:spPr>
          <a:xfrm>
            <a:off x="914400" y="1543050"/>
            <a:ext cx="134112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先看每类的“拿不准程度”，分配名额后再在类别内部挑选</a:t>
            </a:r>
            <a:endParaRPr sz="2175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page"/>
          <p:cNvSpPr>
            <a:spLocks noGrp="1"/>
          </p:cNvSpPr>
          <p:nvPr/>
        </p:nvSpPr>
        <p:spPr>
          <a:xfrm>
            <a:off x="12954000" y="7867650"/>
            <a:ext cx="13716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08 / 15</a:t>
            </a:r>
            <a:endParaRPr sz="1650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col-class"/>
          <p:cNvSpPr>
            <a:spLocks noGrp="1"/>
          </p:cNvSpPr>
          <p:nvPr/>
        </p:nvSpPr>
        <p:spPr>
          <a:xfrm>
            <a:off x="914400" y="2571750"/>
            <a:ext cx="24765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100" b="1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2100" b="1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2100" b="1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2100" b="1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2100" b="1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2100" b="1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2100" b="1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2100" b="1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2100" b="1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2100" b="1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2100" b="1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1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批内类别</a:t>
            </a:r>
            <a:endParaRPr sz="2100" b="1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col-entropy"/>
          <p:cNvSpPr>
            <a:spLocks noGrp="1"/>
          </p:cNvSpPr>
          <p:nvPr/>
        </p:nvSpPr>
        <p:spPr>
          <a:xfrm>
            <a:off x="3905250" y="2571750"/>
            <a:ext cx="28575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100" b="1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2100" b="1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2100" b="1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2100" b="1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2100" b="1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2100" b="1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2100" b="1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2100" b="1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2100" b="1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2100" b="1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2100" b="1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1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平均拿不准程度</a:t>
            </a:r>
            <a:endParaRPr sz="2100" b="1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col-quota"/>
          <p:cNvSpPr>
            <a:spLocks noGrp="1"/>
          </p:cNvSpPr>
          <p:nvPr/>
        </p:nvSpPr>
        <p:spPr>
          <a:xfrm>
            <a:off x="7620000" y="2571750"/>
            <a:ext cx="238125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100" b="1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2100" b="1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2100" b="1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2100" b="1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2100" b="1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2100" b="1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2100" b="1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2100" b="1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2100" b="1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2100" b="1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2100" b="1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1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分配名额</a:t>
            </a:r>
            <a:endParaRPr sz="2100" b="1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col-choice"/>
          <p:cNvSpPr>
            <a:spLocks noGrp="1"/>
          </p:cNvSpPr>
          <p:nvPr/>
        </p:nvSpPr>
        <p:spPr>
          <a:xfrm>
            <a:off x="10668000" y="2571750"/>
            <a:ext cx="36576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100" b="1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2100" b="1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2100" b="1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2100" b="1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2100" b="1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2100" b="1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2100" b="1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2100" b="1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2100" b="1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2100" b="1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2100" b="1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1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类内选择示意</a:t>
            </a:r>
            <a:endParaRPr sz="2100" b="1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class-0"/>
          <p:cNvSpPr>
            <a:spLocks noGrp="1"/>
          </p:cNvSpPr>
          <p:nvPr/>
        </p:nvSpPr>
        <p:spPr>
          <a:xfrm>
            <a:off x="914400" y="3381375"/>
            <a:ext cx="28575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325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2325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2325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2325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2325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2325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2325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2325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2325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2325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2325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325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苹果（6 个）</a:t>
            </a:r>
            <a:endParaRPr sz="2325" b="1">
              <a:solidFill>
                <a:srgbClr val="112C4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entropy-0"/>
          <p:cNvSpPr>
            <a:spLocks noGrp="1"/>
          </p:cNvSpPr>
          <p:nvPr/>
        </p:nvSpPr>
        <p:spPr>
          <a:xfrm>
            <a:off x="3905250" y="3381375"/>
            <a:ext cx="28575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0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30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30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30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30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30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30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30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30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30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30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0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0.72</a:t>
            </a:r>
            <a:endParaRPr sz="3000" b="1">
              <a:solidFill>
                <a:srgbClr val="007F8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quota-0"/>
          <p:cNvSpPr>
            <a:spLocks noGrp="1"/>
          </p:cNvSpPr>
          <p:nvPr/>
        </p:nvSpPr>
        <p:spPr>
          <a:xfrm>
            <a:off x="7620000" y="3381375"/>
            <a:ext cx="23812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8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28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28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28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28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28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28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28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28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28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28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8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 个</a:t>
            </a:r>
            <a:endParaRPr sz="2850" b="1">
              <a:solidFill>
                <a:srgbClr val="112C4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selection-0-0"/>
          <p:cNvSpPr>
            <a:spLocks noGrp="1"/>
          </p:cNvSpPr>
          <p:nvPr/>
        </p:nvSpPr>
        <p:spPr>
          <a:xfrm>
            <a:off x="10668000" y="3476625"/>
            <a:ext cx="381000" cy="381000"/>
          </a:xfrm>
          <a:prstGeom prst="rect">
            <a:avLst/>
          </a:prstGeom>
          <a:solidFill>
            <a:srgbClr val="007F88"/>
          </a:solidFill>
          <a:ln w="13335">
            <a:solidFill>
              <a:srgbClr val="CCD9E2"/>
            </a:solidFill>
          </a:ln>
        </p:spPr>
        <p:txBody>
          <a:bodyPr lIns="114300" tIns="114300" rIns="114300" bIns="114300" anchor="ctr">
            <a:noAutofit/>
          </a:bodyPr>
          <a:lstStyle>
            <a:def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/>
        </p:txBody>
      </p:sp>
      <p:sp>
        <p:nvSpPr>
          <p:cNvPr id="13" name="selection-0-1"/>
          <p:cNvSpPr>
            <a:spLocks noGrp="1"/>
          </p:cNvSpPr>
          <p:nvPr/>
        </p:nvSpPr>
        <p:spPr>
          <a:xfrm>
            <a:off x="11210925" y="3476625"/>
            <a:ext cx="381000" cy="381000"/>
          </a:xfrm>
          <a:prstGeom prst="rect">
            <a:avLst/>
          </a:prstGeom>
          <a:solidFill>
            <a:srgbClr val="007F88"/>
          </a:solidFill>
          <a:ln w="13335">
            <a:solidFill>
              <a:srgbClr val="CCD9E2"/>
            </a:solidFill>
          </a:ln>
        </p:spPr>
        <p:txBody>
          <a:bodyPr lIns="114300" tIns="114300" rIns="114300" bIns="114300" anchor="ctr">
            <a:noAutofit/>
          </a:bodyPr>
          <a:lstStyle>
            <a:def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/>
        </p:txBody>
      </p:sp>
      <p:sp>
        <p:nvSpPr>
          <p:cNvPr id="14" name="selection-0-2"/>
          <p:cNvSpPr>
            <a:spLocks noGrp="1"/>
          </p:cNvSpPr>
          <p:nvPr/>
        </p:nvSpPr>
        <p:spPr>
          <a:xfrm>
            <a:off x="11753850" y="3476625"/>
            <a:ext cx="381000" cy="381000"/>
          </a:xfrm>
          <a:prstGeom prst="rect">
            <a:avLst/>
          </a:prstGeom>
          <a:solidFill>
            <a:srgbClr val="E6EDF2"/>
          </a:solidFill>
          <a:ln w="13335">
            <a:solidFill>
              <a:srgbClr val="CCD9E2"/>
            </a:solidFill>
          </a:ln>
        </p:spPr>
        <p:txBody>
          <a:bodyPr lIns="114300" tIns="114300" rIns="114300" bIns="114300" anchor="ctr">
            <a:noAutofit/>
          </a:bodyPr>
          <a:lstStyle>
            <a:def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/>
        </p:txBody>
      </p:sp>
      <p:sp>
        <p:nvSpPr>
          <p:cNvPr id="15" name="selection-0-3"/>
          <p:cNvSpPr>
            <a:spLocks noGrp="1"/>
          </p:cNvSpPr>
          <p:nvPr/>
        </p:nvSpPr>
        <p:spPr>
          <a:xfrm>
            <a:off x="12296775" y="3476625"/>
            <a:ext cx="381000" cy="381000"/>
          </a:xfrm>
          <a:prstGeom prst="rect">
            <a:avLst/>
          </a:prstGeom>
          <a:solidFill>
            <a:srgbClr val="E6EDF2"/>
          </a:solidFill>
          <a:ln w="13335">
            <a:solidFill>
              <a:srgbClr val="CCD9E2"/>
            </a:solidFill>
          </a:ln>
        </p:spPr>
        <p:txBody>
          <a:bodyPr lIns="114300" tIns="114300" rIns="114300" bIns="114300" anchor="ctr">
            <a:noAutofit/>
          </a:bodyPr>
          <a:lstStyle>
            <a:def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/>
        </p:txBody>
      </p:sp>
      <p:sp>
        <p:nvSpPr>
          <p:cNvPr id="16" name="selection-0-4"/>
          <p:cNvSpPr>
            <a:spLocks noGrp="1"/>
          </p:cNvSpPr>
          <p:nvPr/>
        </p:nvSpPr>
        <p:spPr>
          <a:xfrm>
            <a:off x="12839700" y="3476625"/>
            <a:ext cx="381000" cy="381000"/>
          </a:xfrm>
          <a:prstGeom prst="rect">
            <a:avLst/>
          </a:prstGeom>
          <a:solidFill>
            <a:srgbClr val="E6EDF2"/>
          </a:solidFill>
          <a:ln w="13335">
            <a:solidFill>
              <a:srgbClr val="CCD9E2"/>
            </a:solidFill>
          </a:ln>
        </p:spPr>
        <p:txBody>
          <a:bodyPr lIns="114300" tIns="114300" rIns="114300" bIns="114300" anchor="ctr">
            <a:noAutofit/>
          </a:bodyPr>
          <a:lstStyle>
            <a:def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/>
        </p:txBody>
      </p:sp>
      <p:sp>
        <p:nvSpPr>
          <p:cNvPr id="17" name="selection-0-5"/>
          <p:cNvSpPr>
            <a:spLocks noGrp="1"/>
          </p:cNvSpPr>
          <p:nvPr/>
        </p:nvSpPr>
        <p:spPr>
          <a:xfrm>
            <a:off x="13382625" y="3476625"/>
            <a:ext cx="381000" cy="381000"/>
          </a:xfrm>
          <a:prstGeom prst="rect">
            <a:avLst/>
          </a:prstGeom>
          <a:solidFill>
            <a:srgbClr val="E6EDF2"/>
          </a:solidFill>
          <a:ln w="13335">
            <a:solidFill>
              <a:srgbClr val="CCD9E2"/>
            </a:solidFill>
          </a:ln>
        </p:spPr>
        <p:txBody>
          <a:bodyPr lIns="114300" tIns="114300" rIns="114300" bIns="114300" anchor="ctr">
            <a:noAutofit/>
          </a:bodyPr>
          <a:lstStyle>
            <a:def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/>
        </p:txBody>
      </p:sp>
      <p:sp>
        <p:nvSpPr>
          <p:cNvPr id="18" name="class-1"/>
          <p:cNvSpPr>
            <a:spLocks noGrp="1"/>
          </p:cNvSpPr>
          <p:nvPr/>
        </p:nvSpPr>
        <p:spPr>
          <a:xfrm>
            <a:off x="914400" y="4371975"/>
            <a:ext cx="28575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325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2325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2325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2325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2325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2325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2325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2325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2325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2325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2325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325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自行车（5 个）</a:t>
            </a:r>
            <a:endParaRPr sz="2325" b="1">
              <a:solidFill>
                <a:srgbClr val="112C4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entropy-1"/>
          <p:cNvSpPr>
            <a:spLocks noGrp="1"/>
          </p:cNvSpPr>
          <p:nvPr/>
        </p:nvSpPr>
        <p:spPr>
          <a:xfrm>
            <a:off x="3905250" y="4371975"/>
            <a:ext cx="28575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0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30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30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30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30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30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30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30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30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30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30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0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0.55</a:t>
            </a:r>
            <a:endParaRPr sz="3000" b="1">
              <a:solidFill>
                <a:srgbClr val="007F8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quota-1"/>
          <p:cNvSpPr>
            <a:spLocks noGrp="1"/>
          </p:cNvSpPr>
          <p:nvPr/>
        </p:nvSpPr>
        <p:spPr>
          <a:xfrm>
            <a:off x="7620000" y="4371975"/>
            <a:ext cx="23812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8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28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28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28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28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28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28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28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28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28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28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8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 个</a:t>
            </a:r>
            <a:endParaRPr sz="2850" b="1">
              <a:solidFill>
                <a:srgbClr val="112C4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selection-1-0"/>
          <p:cNvSpPr>
            <a:spLocks noGrp="1"/>
          </p:cNvSpPr>
          <p:nvPr/>
        </p:nvSpPr>
        <p:spPr>
          <a:xfrm>
            <a:off x="10668000" y="4467225"/>
            <a:ext cx="381000" cy="381000"/>
          </a:xfrm>
          <a:prstGeom prst="rect">
            <a:avLst/>
          </a:prstGeom>
          <a:solidFill>
            <a:srgbClr val="007F88"/>
          </a:solidFill>
          <a:ln w="13335">
            <a:solidFill>
              <a:srgbClr val="CCD9E2"/>
            </a:solidFill>
          </a:ln>
        </p:spPr>
        <p:txBody>
          <a:bodyPr lIns="114300" tIns="114300" rIns="114300" bIns="114300" anchor="ctr">
            <a:noAutofit/>
          </a:bodyPr>
          <a:lstStyle>
            <a:def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/>
        </p:txBody>
      </p:sp>
      <p:sp>
        <p:nvSpPr>
          <p:cNvPr id="22" name="selection-1-1"/>
          <p:cNvSpPr>
            <a:spLocks noGrp="1"/>
          </p:cNvSpPr>
          <p:nvPr/>
        </p:nvSpPr>
        <p:spPr>
          <a:xfrm>
            <a:off x="11210925" y="4467225"/>
            <a:ext cx="381000" cy="381000"/>
          </a:xfrm>
          <a:prstGeom prst="rect">
            <a:avLst/>
          </a:prstGeom>
          <a:solidFill>
            <a:srgbClr val="E6EDF2"/>
          </a:solidFill>
          <a:ln w="13335">
            <a:solidFill>
              <a:srgbClr val="CCD9E2"/>
            </a:solidFill>
          </a:ln>
        </p:spPr>
        <p:txBody>
          <a:bodyPr lIns="114300" tIns="114300" rIns="114300" bIns="114300" anchor="ctr">
            <a:noAutofit/>
          </a:bodyPr>
          <a:lstStyle>
            <a:def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/>
        </p:txBody>
      </p:sp>
      <p:sp>
        <p:nvSpPr>
          <p:cNvPr id="23" name="selection-1-2"/>
          <p:cNvSpPr>
            <a:spLocks noGrp="1"/>
          </p:cNvSpPr>
          <p:nvPr/>
        </p:nvSpPr>
        <p:spPr>
          <a:xfrm>
            <a:off x="11753850" y="4467225"/>
            <a:ext cx="381000" cy="381000"/>
          </a:xfrm>
          <a:prstGeom prst="rect">
            <a:avLst/>
          </a:prstGeom>
          <a:solidFill>
            <a:srgbClr val="E6EDF2"/>
          </a:solidFill>
          <a:ln w="13335">
            <a:solidFill>
              <a:srgbClr val="CCD9E2"/>
            </a:solidFill>
          </a:ln>
        </p:spPr>
        <p:txBody>
          <a:bodyPr lIns="114300" tIns="114300" rIns="114300" bIns="114300" anchor="ctr">
            <a:noAutofit/>
          </a:bodyPr>
          <a:lstStyle>
            <a:def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/>
        </p:txBody>
      </p:sp>
      <p:sp>
        <p:nvSpPr>
          <p:cNvPr id="24" name="selection-1-3"/>
          <p:cNvSpPr>
            <a:spLocks noGrp="1"/>
          </p:cNvSpPr>
          <p:nvPr/>
        </p:nvSpPr>
        <p:spPr>
          <a:xfrm>
            <a:off x="12296775" y="4467225"/>
            <a:ext cx="381000" cy="381000"/>
          </a:xfrm>
          <a:prstGeom prst="rect">
            <a:avLst/>
          </a:prstGeom>
          <a:solidFill>
            <a:srgbClr val="E6EDF2"/>
          </a:solidFill>
          <a:ln w="13335">
            <a:solidFill>
              <a:srgbClr val="CCD9E2"/>
            </a:solidFill>
          </a:ln>
        </p:spPr>
        <p:txBody>
          <a:bodyPr lIns="114300" tIns="114300" rIns="114300" bIns="114300" anchor="ctr">
            <a:noAutofit/>
          </a:bodyPr>
          <a:lstStyle>
            <a:def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/>
        </p:txBody>
      </p:sp>
      <p:sp>
        <p:nvSpPr>
          <p:cNvPr id="25" name="selection-1-4"/>
          <p:cNvSpPr>
            <a:spLocks noGrp="1"/>
          </p:cNvSpPr>
          <p:nvPr/>
        </p:nvSpPr>
        <p:spPr>
          <a:xfrm>
            <a:off x="12839700" y="4467225"/>
            <a:ext cx="381000" cy="381000"/>
          </a:xfrm>
          <a:prstGeom prst="rect">
            <a:avLst/>
          </a:prstGeom>
          <a:solidFill>
            <a:srgbClr val="E6EDF2"/>
          </a:solidFill>
          <a:ln w="13335">
            <a:solidFill>
              <a:srgbClr val="CCD9E2"/>
            </a:solidFill>
          </a:ln>
        </p:spPr>
        <p:txBody>
          <a:bodyPr lIns="114300" tIns="114300" rIns="114300" bIns="114300" anchor="ctr">
            <a:noAutofit/>
          </a:bodyPr>
          <a:lstStyle>
            <a:def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/>
        </p:txBody>
      </p:sp>
      <p:sp>
        <p:nvSpPr>
          <p:cNvPr id="26" name="class-2"/>
          <p:cNvSpPr>
            <a:spLocks noGrp="1"/>
          </p:cNvSpPr>
          <p:nvPr/>
        </p:nvSpPr>
        <p:spPr>
          <a:xfrm>
            <a:off x="914400" y="5362575"/>
            <a:ext cx="28575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325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2325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2325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2325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2325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2325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2325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2325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2325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2325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2325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325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云朵（4 个）</a:t>
            </a:r>
            <a:endParaRPr sz="2325" b="1">
              <a:solidFill>
                <a:srgbClr val="112C4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entropy-2"/>
          <p:cNvSpPr>
            <a:spLocks noGrp="1"/>
          </p:cNvSpPr>
          <p:nvPr/>
        </p:nvSpPr>
        <p:spPr>
          <a:xfrm>
            <a:off x="3905250" y="5362575"/>
            <a:ext cx="28575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0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30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30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30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30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30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30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30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30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30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30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0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0.40</a:t>
            </a:r>
            <a:endParaRPr sz="3000" b="1">
              <a:solidFill>
                <a:srgbClr val="007F8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quota-2"/>
          <p:cNvSpPr>
            <a:spLocks noGrp="1"/>
          </p:cNvSpPr>
          <p:nvPr/>
        </p:nvSpPr>
        <p:spPr>
          <a:xfrm>
            <a:off x="7620000" y="5362575"/>
            <a:ext cx="23812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8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28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28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28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28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28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28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28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28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28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28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8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 个</a:t>
            </a:r>
            <a:endParaRPr sz="2850" b="1">
              <a:solidFill>
                <a:srgbClr val="112C4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selection-2-0"/>
          <p:cNvSpPr>
            <a:spLocks noGrp="1"/>
          </p:cNvSpPr>
          <p:nvPr/>
        </p:nvSpPr>
        <p:spPr>
          <a:xfrm>
            <a:off x="10668000" y="5457825"/>
            <a:ext cx="381000" cy="381000"/>
          </a:xfrm>
          <a:prstGeom prst="rect">
            <a:avLst/>
          </a:prstGeom>
          <a:solidFill>
            <a:srgbClr val="007F88"/>
          </a:solidFill>
          <a:ln w="13335">
            <a:solidFill>
              <a:srgbClr val="CCD9E2"/>
            </a:solidFill>
          </a:ln>
        </p:spPr>
        <p:txBody>
          <a:bodyPr lIns="114300" tIns="114300" rIns="114300" bIns="114300" anchor="ctr">
            <a:noAutofit/>
          </a:bodyPr>
          <a:lstStyle>
            <a:def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/>
        </p:txBody>
      </p:sp>
      <p:sp>
        <p:nvSpPr>
          <p:cNvPr id="30" name="selection-2-1"/>
          <p:cNvSpPr>
            <a:spLocks noGrp="1"/>
          </p:cNvSpPr>
          <p:nvPr/>
        </p:nvSpPr>
        <p:spPr>
          <a:xfrm>
            <a:off x="11210925" y="5457825"/>
            <a:ext cx="381000" cy="381000"/>
          </a:xfrm>
          <a:prstGeom prst="rect">
            <a:avLst/>
          </a:prstGeom>
          <a:solidFill>
            <a:srgbClr val="E6EDF2"/>
          </a:solidFill>
          <a:ln w="13335">
            <a:solidFill>
              <a:srgbClr val="CCD9E2"/>
            </a:solidFill>
          </a:ln>
        </p:spPr>
        <p:txBody>
          <a:bodyPr lIns="114300" tIns="114300" rIns="114300" bIns="114300" anchor="ctr">
            <a:noAutofit/>
          </a:bodyPr>
          <a:lstStyle>
            <a:def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/>
        </p:txBody>
      </p:sp>
      <p:sp>
        <p:nvSpPr>
          <p:cNvPr id="31" name="selection-2-2"/>
          <p:cNvSpPr>
            <a:spLocks noGrp="1"/>
          </p:cNvSpPr>
          <p:nvPr/>
        </p:nvSpPr>
        <p:spPr>
          <a:xfrm>
            <a:off x="11753850" y="5457825"/>
            <a:ext cx="381000" cy="381000"/>
          </a:xfrm>
          <a:prstGeom prst="rect">
            <a:avLst/>
          </a:prstGeom>
          <a:solidFill>
            <a:srgbClr val="E6EDF2"/>
          </a:solidFill>
          <a:ln w="13335">
            <a:solidFill>
              <a:srgbClr val="CCD9E2"/>
            </a:solidFill>
          </a:ln>
        </p:spPr>
        <p:txBody>
          <a:bodyPr lIns="114300" tIns="114300" rIns="114300" bIns="114300" anchor="ctr">
            <a:noAutofit/>
          </a:bodyPr>
          <a:lstStyle>
            <a:def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/>
        </p:txBody>
      </p:sp>
      <p:sp>
        <p:nvSpPr>
          <p:cNvPr id="32" name="selection-2-3"/>
          <p:cNvSpPr>
            <a:spLocks noGrp="1"/>
          </p:cNvSpPr>
          <p:nvPr/>
        </p:nvSpPr>
        <p:spPr>
          <a:xfrm>
            <a:off x="12296775" y="5457825"/>
            <a:ext cx="381000" cy="381000"/>
          </a:xfrm>
          <a:prstGeom prst="rect">
            <a:avLst/>
          </a:prstGeom>
          <a:solidFill>
            <a:srgbClr val="E6EDF2"/>
          </a:solidFill>
          <a:ln w="13335">
            <a:solidFill>
              <a:srgbClr val="CCD9E2"/>
            </a:solidFill>
          </a:ln>
        </p:spPr>
        <p:txBody>
          <a:bodyPr lIns="114300" tIns="114300" rIns="114300" bIns="114300" anchor="ctr">
            <a:noAutofit/>
          </a:bodyPr>
          <a:lstStyle>
            <a:def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/>
        </p:txBody>
      </p:sp>
      <p:sp>
        <p:nvSpPr>
          <p:cNvPr id="33" name="class-3"/>
          <p:cNvSpPr>
            <a:spLocks noGrp="1"/>
          </p:cNvSpPr>
          <p:nvPr/>
        </p:nvSpPr>
        <p:spPr>
          <a:xfrm>
            <a:off x="914400" y="6353175"/>
            <a:ext cx="28575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325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2325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2325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2325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2325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2325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2325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2325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2325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2325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2325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325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橡树（5 个）</a:t>
            </a:r>
            <a:endParaRPr sz="2325" b="1">
              <a:solidFill>
                <a:srgbClr val="112C4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entropy-3"/>
          <p:cNvSpPr>
            <a:spLocks noGrp="1"/>
          </p:cNvSpPr>
          <p:nvPr/>
        </p:nvSpPr>
        <p:spPr>
          <a:xfrm>
            <a:off x="3905250" y="6353175"/>
            <a:ext cx="28575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0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30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30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30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30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30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30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30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30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30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30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0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0.30</a:t>
            </a:r>
            <a:endParaRPr sz="3000" b="1">
              <a:solidFill>
                <a:srgbClr val="007F8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quota-3"/>
          <p:cNvSpPr>
            <a:spLocks noGrp="1"/>
          </p:cNvSpPr>
          <p:nvPr/>
        </p:nvSpPr>
        <p:spPr>
          <a:xfrm>
            <a:off x="7620000" y="6353175"/>
            <a:ext cx="23812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8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28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28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28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28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28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28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28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28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28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28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8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 个</a:t>
            </a:r>
            <a:endParaRPr sz="2850" b="1">
              <a:solidFill>
                <a:srgbClr val="112C4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selection-3-0"/>
          <p:cNvSpPr>
            <a:spLocks noGrp="1"/>
          </p:cNvSpPr>
          <p:nvPr/>
        </p:nvSpPr>
        <p:spPr>
          <a:xfrm>
            <a:off x="10668000" y="6448425"/>
            <a:ext cx="381000" cy="381000"/>
          </a:xfrm>
          <a:prstGeom prst="rect">
            <a:avLst/>
          </a:prstGeom>
          <a:solidFill>
            <a:srgbClr val="007F88"/>
          </a:solidFill>
          <a:ln w="13335">
            <a:solidFill>
              <a:srgbClr val="CCD9E2"/>
            </a:solidFill>
          </a:ln>
        </p:spPr>
        <p:txBody>
          <a:bodyPr lIns="114300" tIns="114300" rIns="114300" bIns="114300" anchor="ctr">
            <a:noAutofit/>
          </a:bodyPr>
          <a:lstStyle>
            <a:def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/>
        </p:txBody>
      </p:sp>
      <p:sp>
        <p:nvSpPr>
          <p:cNvPr id="37" name="selection-3-1"/>
          <p:cNvSpPr>
            <a:spLocks noGrp="1"/>
          </p:cNvSpPr>
          <p:nvPr/>
        </p:nvSpPr>
        <p:spPr>
          <a:xfrm>
            <a:off x="11210925" y="6448425"/>
            <a:ext cx="381000" cy="381000"/>
          </a:xfrm>
          <a:prstGeom prst="rect">
            <a:avLst/>
          </a:prstGeom>
          <a:solidFill>
            <a:srgbClr val="E6EDF2"/>
          </a:solidFill>
          <a:ln w="13335">
            <a:solidFill>
              <a:srgbClr val="CCD9E2"/>
            </a:solidFill>
          </a:ln>
        </p:spPr>
        <p:txBody>
          <a:bodyPr lIns="114300" tIns="114300" rIns="114300" bIns="114300" anchor="ctr">
            <a:noAutofit/>
          </a:bodyPr>
          <a:lstStyle>
            <a:def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/>
        </p:txBody>
      </p:sp>
      <p:sp>
        <p:nvSpPr>
          <p:cNvPr id="38" name="selection-3-2"/>
          <p:cNvSpPr>
            <a:spLocks noGrp="1"/>
          </p:cNvSpPr>
          <p:nvPr/>
        </p:nvSpPr>
        <p:spPr>
          <a:xfrm>
            <a:off x="11753850" y="6448425"/>
            <a:ext cx="381000" cy="381000"/>
          </a:xfrm>
          <a:prstGeom prst="rect">
            <a:avLst/>
          </a:prstGeom>
          <a:solidFill>
            <a:srgbClr val="E6EDF2"/>
          </a:solidFill>
          <a:ln w="13335">
            <a:solidFill>
              <a:srgbClr val="CCD9E2"/>
            </a:solidFill>
          </a:ln>
        </p:spPr>
        <p:txBody>
          <a:bodyPr lIns="114300" tIns="114300" rIns="114300" bIns="114300" anchor="ctr">
            <a:noAutofit/>
          </a:bodyPr>
          <a:lstStyle>
            <a:def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/>
        </p:txBody>
      </p:sp>
      <p:sp>
        <p:nvSpPr>
          <p:cNvPr id="39" name="selection-3-3"/>
          <p:cNvSpPr>
            <a:spLocks noGrp="1"/>
          </p:cNvSpPr>
          <p:nvPr/>
        </p:nvSpPr>
        <p:spPr>
          <a:xfrm>
            <a:off x="12296775" y="6448425"/>
            <a:ext cx="381000" cy="381000"/>
          </a:xfrm>
          <a:prstGeom prst="rect">
            <a:avLst/>
          </a:prstGeom>
          <a:solidFill>
            <a:srgbClr val="E6EDF2"/>
          </a:solidFill>
          <a:ln w="13335">
            <a:solidFill>
              <a:srgbClr val="CCD9E2"/>
            </a:solidFill>
          </a:ln>
        </p:spPr>
        <p:txBody>
          <a:bodyPr lIns="114300" tIns="114300" rIns="114300" bIns="114300" anchor="ctr">
            <a:noAutofit/>
          </a:bodyPr>
          <a:lstStyle>
            <a:def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/>
        </p:txBody>
      </p:sp>
      <p:sp>
        <p:nvSpPr>
          <p:cNvPr id="40" name="selection-3-4"/>
          <p:cNvSpPr>
            <a:spLocks noGrp="1"/>
          </p:cNvSpPr>
          <p:nvPr/>
        </p:nvSpPr>
        <p:spPr>
          <a:xfrm>
            <a:off x="12839700" y="6448425"/>
            <a:ext cx="381000" cy="381000"/>
          </a:xfrm>
          <a:prstGeom prst="rect">
            <a:avLst/>
          </a:prstGeom>
          <a:solidFill>
            <a:srgbClr val="E6EDF2"/>
          </a:solidFill>
          <a:ln w="13335">
            <a:solidFill>
              <a:srgbClr val="CCD9E2"/>
            </a:solidFill>
          </a:ln>
        </p:spPr>
        <p:txBody>
          <a:bodyPr lIns="114300" tIns="114300" rIns="114300" bIns="114300" anchor="ctr">
            <a:noAutofit/>
          </a:bodyPr>
          <a:lstStyle>
            <a:def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ctr">
              <a:defRPr sz="1500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/>
        </p:txBody>
      </p:sp>
      <p:sp>
        <p:nvSpPr>
          <p:cNvPr id="41" name="quota-rule"/>
          <p:cNvSpPr>
            <a:spLocks noGrp="1"/>
          </p:cNvSpPr>
          <p:nvPr/>
        </p:nvSpPr>
        <p:spPr>
          <a:xfrm>
            <a:off x="914400" y="7553325"/>
            <a:ext cx="121920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9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19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19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19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19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19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19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19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19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19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19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9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规则示意，非实测结果。“拿不准程度”对应预测熵；总名额固定为 5 个。</a:t>
            </a:r>
            <a:endParaRPr sz="1950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/>
        </p:nvSpPr>
        <p:spPr>
          <a:xfrm>
            <a:off x="914400" y="609600"/>
            <a:ext cx="134112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 个都学分类，其中 5 个额外学一致性</a:t>
            </a:r>
            <a:endParaRPr sz="3900" b="1">
              <a:solidFill>
                <a:srgbClr val="112C4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subtitle"/>
          <p:cNvSpPr>
            <a:spLocks noGrp="1"/>
          </p:cNvSpPr>
          <p:nvPr/>
        </p:nvSpPr>
        <p:spPr>
          <a:xfrm>
            <a:off x="914400" y="1543050"/>
            <a:ext cx="134112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控制额外训练的样本数，保留全部样本的分类学习</a:t>
            </a:r>
            <a:endParaRPr sz="2175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page"/>
          <p:cNvSpPr>
            <a:spLocks noGrp="1"/>
          </p:cNvSpPr>
          <p:nvPr/>
        </p:nvSpPr>
        <p:spPr>
          <a:xfrm>
            <a:off x="12954000" y="7867650"/>
            <a:ext cx="13716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09 / 15</a:t>
            </a:r>
            <a:endParaRPr sz="1650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batch-0"/>
          <p:cNvSpPr>
            <a:spLocks noGrp="1"/>
          </p:cNvSpPr>
          <p:nvPr/>
        </p:nvSpPr>
        <p:spPr>
          <a:xfrm>
            <a:off x="914400" y="3028950"/>
            <a:ext cx="514350" cy="514350"/>
          </a:xfrm>
          <a:prstGeom prst="rect">
            <a:avLst/>
          </a:prstGeom>
          <a:solidFill>
            <a:srgbClr val="007F88"/>
          </a:solidFill>
          <a:ln w="13335">
            <a:solidFill>
              <a:srgbClr val="CCD9E2"/>
            </a:solidFill>
          </a:ln>
        </p:spPr>
        <p:txBody>
          <a:bodyPr lIns="114300" tIns="114300" rIns="114300" bIns="114300" anchor="ctr">
            <a:noAutofit/>
          </a:bodyPr>
          <a:lstStyle>
            <a:defPPr algn="ctr"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ctr"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ctr"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ctr"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ctr"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ctr"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ctr"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sz="1800" b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batch-1"/>
          <p:cNvSpPr>
            <a:spLocks noGrp="1"/>
          </p:cNvSpPr>
          <p:nvPr/>
        </p:nvSpPr>
        <p:spPr>
          <a:xfrm>
            <a:off x="1562100" y="3028950"/>
            <a:ext cx="514350" cy="514350"/>
          </a:xfrm>
          <a:prstGeom prst="rect">
            <a:avLst/>
          </a:prstGeom>
          <a:solidFill>
            <a:srgbClr val="E6EDF2"/>
          </a:solidFill>
          <a:ln w="13335">
            <a:solidFill>
              <a:srgbClr val="CCD9E2"/>
            </a:solidFill>
          </a:ln>
        </p:spPr>
        <p:txBody>
          <a:bodyPr lIns="114300" tIns="114300" rIns="114300" bIns="114300" anchor="ctr">
            <a:noAutofit/>
          </a:bodyPr>
          <a:lstStyle>
            <a:def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sz="1800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batch-2"/>
          <p:cNvSpPr>
            <a:spLocks noGrp="1"/>
          </p:cNvSpPr>
          <p:nvPr/>
        </p:nvSpPr>
        <p:spPr>
          <a:xfrm>
            <a:off x="2209800" y="3028950"/>
            <a:ext cx="514350" cy="514350"/>
          </a:xfrm>
          <a:prstGeom prst="rect">
            <a:avLst/>
          </a:prstGeom>
          <a:solidFill>
            <a:srgbClr val="007F88"/>
          </a:solidFill>
          <a:ln w="13335">
            <a:solidFill>
              <a:srgbClr val="CCD9E2"/>
            </a:solidFill>
          </a:ln>
        </p:spPr>
        <p:txBody>
          <a:bodyPr lIns="114300" tIns="114300" rIns="114300" bIns="114300" anchor="ctr">
            <a:noAutofit/>
          </a:bodyPr>
          <a:lstStyle>
            <a:defPPr algn="ctr"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ctr"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ctr"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ctr"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ctr"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ctr"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ctr"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endParaRPr sz="1800" b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batch-3"/>
          <p:cNvSpPr>
            <a:spLocks noGrp="1"/>
          </p:cNvSpPr>
          <p:nvPr/>
        </p:nvSpPr>
        <p:spPr>
          <a:xfrm>
            <a:off x="2857500" y="3028950"/>
            <a:ext cx="514350" cy="514350"/>
          </a:xfrm>
          <a:prstGeom prst="rect">
            <a:avLst/>
          </a:prstGeom>
          <a:solidFill>
            <a:srgbClr val="E6EDF2"/>
          </a:solidFill>
          <a:ln w="13335">
            <a:solidFill>
              <a:srgbClr val="CCD9E2"/>
            </a:solidFill>
          </a:ln>
        </p:spPr>
        <p:txBody>
          <a:bodyPr lIns="114300" tIns="114300" rIns="114300" bIns="114300" anchor="ctr">
            <a:noAutofit/>
          </a:bodyPr>
          <a:lstStyle>
            <a:def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endParaRPr sz="1800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batch-4"/>
          <p:cNvSpPr>
            <a:spLocks noGrp="1"/>
          </p:cNvSpPr>
          <p:nvPr/>
        </p:nvSpPr>
        <p:spPr>
          <a:xfrm>
            <a:off x="3505200" y="3028950"/>
            <a:ext cx="514350" cy="514350"/>
          </a:xfrm>
          <a:prstGeom prst="rect">
            <a:avLst/>
          </a:prstGeom>
          <a:solidFill>
            <a:srgbClr val="E6EDF2"/>
          </a:solidFill>
          <a:ln w="13335">
            <a:solidFill>
              <a:srgbClr val="CCD9E2"/>
            </a:solidFill>
          </a:ln>
        </p:spPr>
        <p:txBody>
          <a:bodyPr lIns="114300" tIns="114300" rIns="114300" bIns="114300" anchor="ctr">
            <a:noAutofit/>
          </a:bodyPr>
          <a:lstStyle>
            <a:def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endParaRPr sz="1800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batch-5"/>
          <p:cNvSpPr>
            <a:spLocks noGrp="1"/>
          </p:cNvSpPr>
          <p:nvPr/>
        </p:nvSpPr>
        <p:spPr>
          <a:xfrm>
            <a:off x="4152900" y="3028950"/>
            <a:ext cx="514350" cy="514350"/>
          </a:xfrm>
          <a:prstGeom prst="rect">
            <a:avLst/>
          </a:prstGeom>
          <a:solidFill>
            <a:srgbClr val="E6EDF2"/>
          </a:solidFill>
          <a:ln w="13335">
            <a:solidFill>
              <a:srgbClr val="CCD9E2"/>
            </a:solidFill>
          </a:ln>
        </p:spPr>
        <p:txBody>
          <a:bodyPr lIns="114300" tIns="114300" rIns="114300" bIns="114300" anchor="ctr">
            <a:noAutofit/>
          </a:bodyPr>
          <a:lstStyle>
            <a:def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endParaRPr sz="1800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batch-6"/>
          <p:cNvSpPr>
            <a:spLocks noGrp="1"/>
          </p:cNvSpPr>
          <p:nvPr/>
        </p:nvSpPr>
        <p:spPr>
          <a:xfrm>
            <a:off x="4800600" y="3028950"/>
            <a:ext cx="514350" cy="514350"/>
          </a:xfrm>
          <a:prstGeom prst="rect">
            <a:avLst/>
          </a:prstGeom>
          <a:solidFill>
            <a:srgbClr val="E6EDF2"/>
          </a:solidFill>
          <a:ln w="13335">
            <a:solidFill>
              <a:srgbClr val="CCD9E2"/>
            </a:solidFill>
          </a:ln>
        </p:spPr>
        <p:txBody>
          <a:bodyPr lIns="114300" tIns="114300" rIns="114300" bIns="114300" anchor="ctr">
            <a:noAutofit/>
          </a:bodyPr>
          <a:lstStyle>
            <a:def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endParaRPr sz="1800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batch-7"/>
          <p:cNvSpPr>
            <a:spLocks noGrp="1"/>
          </p:cNvSpPr>
          <p:nvPr/>
        </p:nvSpPr>
        <p:spPr>
          <a:xfrm>
            <a:off x="5448300" y="3028950"/>
            <a:ext cx="514350" cy="514350"/>
          </a:xfrm>
          <a:prstGeom prst="rect">
            <a:avLst/>
          </a:prstGeom>
          <a:solidFill>
            <a:srgbClr val="007F88"/>
          </a:solidFill>
          <a:ln w="13335">
            <a:solidFill>
              <a:srgbClr val="CCD9E2"/>
            </a:solidFill>
          </a:ln>
        </p:spPr>
        <p:txBody>
          <a:bodyPr lIns="114300" tIns="114300" rIns="114300" bIns="114300" anchor="ctr">
            <a:noAutofit/>
          </a:bodyPr>
          <a:lstStyle>
            <a:defPPr algn="ctr"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ctr"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ctr"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ctr"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ctr"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ctr"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ctr"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endParaRPr sz="1800" b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batch-8"/>
          <p:cNvSpPr>
            <a:spLocks noGrp="1"/>
          </p:cNvSpPr>
          <p:nvPr/>
        </p:nvSpPr>
        <p:spPr>
          <a:xfrm>
            <a:off x="6096000" y="3028950"/>
            <a:ext cx="514350" cy="514350"/>
          </a:xfrm>
          <a:prstGeom prst="rect">
            <a:avLst/>
          </a:prstGeom>
          <a:solidFill>
            <a:srgbClr val="E6EDF2"/>
          </a:solidFill>
          <a:ln w="13335">
            <a:solidFill>
              <a:srgbClr val="CCD9E2"/>
            </a:solidFill>
          </a:ln>
        </p:spPr>
        <p:txBody>
          <a:bodyPr lIns="114300" tIns="114300" rIns="114300" bIns="114300" anchor="ctr">
            <a:noAutofit/>
          </a:bodyPr>
          <a:lstStyle>
            <a:def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</a:t>
            </a:r>
            <a:endParaRPr sz="1800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batch-9"/>
          <p:cNvSpPr>
            <a:spLocks noGrp="1"/>
          </p:cNvSpPr>
          <p:nvPr/>
        </p:nvSpPr>
        <p:spPr>
          <a:xfrm>
            <a:off x="6743700" y="3028950"/>
            <a:ext cx="514350" cy="514350"/>
          </a:xfrm>
          <a:prstGeom prst="rect">
            <a:avLst/>
          </a:prstGeom>
          <a:solidFill>
            <a:srgbClr val="E6EDF2"/>
          </a:solidFill>
          <a:ln w="13335">
            <a:solidFill>
              <a:srgbClr val="CCD9E2"/>
            </a:solidFill>
          </a:ln>
        </p:spPr>
        <p:txBody>
          <a:bodyPr lIns="114300" tIns="114300" rIns="114300" bIns="114300" anchor="ctr">
            <a:noAutofit/>
          </a:bodyPr>
          <a:lstStyle>
            <a:def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endParaRPr sz="1800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batch-10"/>
          <p:cNvSpPr>
            <a:spLocks noGrp="1"/>
          </p:cNvSpPr>
          <p:nvPr/>
        </p:nvSpPr>
        <p:spPr>
          <a:xfrm>
            <a:off x="914400" y="3829050"/>
            <a:ext cx="514350" cy="514350"/>
          </a:xfrm>
          <a:prstGeom prst="rect">
            <a:avLst/>
          </a:prstGeom>
          <a:solidFill>
            <a:srgbClr val="E6EDF2"/>
          </a:solidFill>
          <a:ln w="13335">
            <a:solidFill>
              <a:srgbClr val="CCD9E2"/>
            </a:solidFill>
          </a:ln>
        </p:spPr>
        <p:txBody>
          <a:bodyPr lIns="114300" tIns="114300" rIns="114300" bIns="114300" anchor="ctr">
            <a:noAutofit/>
          </a:bodyPr>
          <a:lstStyle>
            <a:def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</a:t>
            </a:r>
            <a:endParaRPr sz="1800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batch-11"/>
          <p:cNvSpPr>
            <a:spLocks noGrp="1"/>
          </p:cNvSpPr>
          <p:nvPr/>
        </p:nvSpPr>
        <p:spPr>
          <a:xfrm>
            <a:off x="1562100" y="3829050"/>
            <a:ext cx="514350" cy="514350"/>
          </a:xfrm>
          <a:prstGeom prst="rect">
            <a:avLst/>
          </a:prstGeom>
          <a:solidFill>
            <a:srgbClr val="007F88"/>
          </a:solidFill>
          <a:ln w="13335">
            <a:solidFill>
              <a:srgbClr val="CCD9E2"/>
            </a:solidFill>
          </a:ln>
        </p:spPr>
        <p:txBody>
          <a:bodyPr lIns="114300" tIns="114300" rIns="114300" bIns="114300" anchor="ctr">
            <a:noAutofit/>
          </a:bodyPr>
          <a:lstStyle>
            <a:defPPr algn="ctr"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ctr"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ctr"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ctr"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ctr"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ctr"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ctr"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endParaRPr sz="1800" b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batch-12"/>
          <p:cNvSpPr>
            <a:spLocks noGrp="1"/>
          </p:cNvSpPr>
          <p:nvPr/>
        </p:nvSpPr>
        <p:spPr>
          <a:xfrm>
            <a:off x="2209800" y="3829050"/>
            <a:ext cx="514350" cy="514350"/>
          </a:xfrm>
          <a:prstGeom prst="rect">
            <a:avLst/>
          </a:prstGeom>
          <a:solidFill>
            <a:srgbClr val="E6EDF2"/>
          </a:solidFill>
          <a:ln w="13335">
            <a:solidFill>
              <a:srgbClr val="CCD9E2"/>
            </a:solidFill>
          </a:ln>
        </p:spPr>
        <p:txBody>
          <a:bodyPr lIns="114300" tIns="114300" rIns="114300" bIns="114300" anchor="ctr">
            <a:noAutofit/>
          </a:bodyPr>
          <a:lstStyle>
            <a:def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</a:t>
            </a:r>
            <a:endParaRPr sz="1800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batch-13"/>
          <p:cNvSpPr>
            <a:spLocks noGrp="1"/>
          </p:cNvSpPr>
          <p:nvPr/>
        </p:nvSpPr>
        <p:spPr>
          <a:xfrm>
            <a:off x="2857500" y="3829050"/>
            <a:ext cx="514350" cy="514350"/>
          </a:xfrm>
          <a:prstGeom prst="rect">
            <a:avLst/>
          </a:prstGeom>
          <a:solidFill>
            <a:srgbClr val="E6EDF2"/>
          </a:solidFill>
          <a:ln w="13335">
            <a:solidFill>
              <a:srgbClr val="CCD9E2"/>
            </a:solidFill>
          </a:ln>
        </p:spPr>
        <p:txBody>
          <a:bodyPr lIns="114300" tIns="114300" rIns="114300" bIns="114300" anchor="ctr">
            <a:noAutofit/>
          </a:bodyPr>
          <a:lstStyle>
            <a:def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endParaRPr sz="1800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batch-14"/>
          <p:cNvSpPr>
            <a:spLocks noGrp="1"/>
          </p:cNvSpPr>
          <p:nvPr/>
        </p:nvSpPr>
        <p:spPr>
          <a:xfrm>
            <a:off x="3505200" y="3829050"/>
            <a:ext cx="514350" cy="514350"/>
          </a:xfrm>
          <a:prstGeom prst="rect">
            <a:avLst/>
          </a:prstGeom>
          <a:solidFill>
            <a:srgbClr val="E6EDF2"/>
          </a:solidFill>
          <a:ln w="13335">
            <a:solidFill>
              <a:srgbClr val="CCD9E2"/>
            </a:solidFill>
          </a:ln>
        </p:spPr>
        <p:txBody>
          <a:bodyPr lIns="114300" tIns="114300" rIns="114300" bIns="114300" anchor="ctr">
            <a:noAutofit/>
          </a:bodyPr>
          <a:lstStyle>
            <a:def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endParaRPr sz="1800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batch-15"/>
          <p:cNvSpPr>
            <a:spLocks noGrp="1"/>
          </p:cNvSpPr>
          <p:nvPr/>
        </p:nvSpPr>
        <p:spPr>
          <a:xfrm>
            <a:off x="4152900" y="3829050"/>
            <a:ext cx="514350" cy="514350"/>
          </a:xfrm>
          <a:prstGeom prst="rect">
            <a:avLst/>
          </a:prstGeom>
          <a:solidFill>
            <a:srgbClr val="E6EDF2"/>
          </a:solidFill>
          <a:ln w="13335">
            <a:solidFill>
              <a:srgbClr val="CCD9E2"/>
            </a:solidFill>
          </a:ln>
        </p:spPr>
        <p:txBody>
          <a:bodyPr lIns="114300" tIns="114300" rIns="114300" bIns="114300" anchor="ctr">
            <a:noAutofit/>
          </a:bodyPr>
          <a:lstStyle>
            <a:def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endParaRPr sz="1800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batch-16"/>
          <p:cNvSpPr>
            <a:spLocks noGrp="1"/>
          </p:cNvSpPr>
          <p:nvPr/>
        </p:nvSpPr>
        <p:spPr>
          <a:xfrm>
            <a:off x="4800600" y="3829050"/>
            <a:ext cx="514350" cy="514350"/>
          </a:xfrm>
          <a:prstGeom prst="rect">
            <a:avLst/>
          </a:prstGeom>
          <a:solidFill>
            <a:srgbClr val="007F88"/>
          </a:solidFill>
          <a:ln w="13335">
            <a:solidFill>
              <a:srgbClr val="CCD9E2"/>
            </a:solidFill>
          </a:ln>
        </p:spPr>
        <p:txBody>
          <a:bodyPr lIns="114300" tIns="114300" rIns="114300" bIns="114300" anchor="ctr">
            <a:noAutofit/>
          </a:bodyPr>
          <a:lstStyle>
            <a:defPPr algn="ctr"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ctr"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ctr"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ctr"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ctr"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ctr"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ctr"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17</a:t>
            </a:r>
            <a:endParaRPr sz="1800" b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batch-17"/>
          <p:cNvSpPr>
            <a:spLocks noGrp="1"/>
          </p:cNvSpPr>
          <p:nvPr/>
        </p:nvSpPr>
        <p:spPr>
          <a:xfrm>
            <a:off x="5448300" y="3829050"/>
            <a:ext cx="514350" cy="514350"/>
          </a:xfrm>
          <a:prstGeom prst="rect">
            <a:avLst/>
          </a:prstGeom>
          <a:solidFill>
            <a:srgbClr val="E6EDF2"/>
          </a:solidFill>
          <a:ln w="13335">
            <a:solidFill>
              <a:srgbClr val="CCD9E2"/>
            </a:solidFill>
          </a:ln>
        </p:spPr>
        <p:txBody>
          <a:bodyPr lIns="114300" tIns="114300" rIns="114300" bIns="114300" anchor="ctr">
            <a:noAutofit/>
          </a:bodyPr>
          <a:lstStyle>
            <a:def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18</a:t>
            </a:r>
            <a:endParaRPr sz="1800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batch-18"/>
          <p:cNvSpPr>
            <a:spLocks noGrp="1"/>
          </p:cNvSpPr>
          <p:nvPr/>
        </p:nvSpPr>
        <p:spPr>
          <a:xfrm>
            <a:off x="6096000" y="3829050"/>
            <a:ext cx="514350" cy="514350"/>
          </a:xfrm>
          <a:prstGeom prst="rect">
            <a:avLst/>
          </a:prstGeom>
          <a:solidFill>
            <a:srgbClr val="E6EDF2"/>
          </a:solidFill>
          <a:ln w="13335">
            <a:solidFill>
              <a:srgbClr val="CCD9E2"/>
            </a:solidFill>
          </a:ln>
        </p:spPr>
        <p:txBody>
          <a:bodyPr lIns="114300" tIns="114300" rIns="114300" bIns="114300" anchor="ctr">
            <a:noAutofit/>
          </a:bodyPr>
          <a:lstStyle>
            <a:def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19</a:t>
            </a:r>
            <a:endParaRPr sz="1800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batch-19"/>
          <p:cNvSpPr>
            <a:spLocks noGrp="1"/>
          </p:cNvSpPr>
          <p:nvPr/>
        </p:nvSpPr>
        <p:spPr>
          <a:xfrm>
            <a:off x="6743700" y="3829050"/>
            <a:ext cx="514350" cy="514350"/>
          </a:xfrm>
          <a:prstGeom prst="rect">
            <a:avLst/>
          </a:prstGeom>
          <a:solidFill>
            <a:srgbClr val="E6EDF2"/>
          </a:solidFill>
          <a:ln w="13335">
            <a:solidFill>
              <a:srgbClr val="CCD9E2"/>
            </a:solidFill>
          </a:ln>
        </p:spPr>
        <p:txBody>
          <a:bodyPr lIns="114300" tIns="114300" rIns="114300" bIns="114300" anchor="ctr">
            <a:noAutofit/>
          </a:bodyPr>
          <a:lstStyle>
            <a:def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ctr">
              <a:def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endParaRPr sz="1800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all-count"/>
          <p:cNvSpPr>
            <a:spLocks noGrp="1"/>
          </p:cNvSpPr>
          <p:nvPr/>
        </p:nvSpPr>
        <p:spPr>
          <a:xfrm>
            <a:off x="914400" y="5067300"/>
            <a:ext cx="6858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1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31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31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31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31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31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31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31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31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31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31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15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 个样本</a:t>
            </a:r>
            <a:endParaRPr sz="3150" b="1">
              <a:solidFill>
                <a:srgbClr val="112C4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all-explain"/>
          <p:cNvSpPr>
            <a:spLocks noGrp="1"/>
          </p:cNvSpPr>
          <p:nvPr/>
        </p:nvSpPr>
        <p:spPr>
          <a:xfrm>
            <a:off x="914400" y="5810250"/>
            <a:ext cx="6858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4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24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24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24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24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24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24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24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24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24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24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4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全部参与识别正确类别</a:t>
            </a:r>
            <a:endParaRPr sz="2400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subset-count"/>
          <p:cNvSpPr>
            <a:spLocks noGrp="1"/>
          </p:cNvSpPr>
          <p:nvPr/>
        </p:nvSpPr>
        <p:spPr>
          <a:xfrm>
            <a:off x="9620250" y="2743200"/>
            <a:ext cx="3810000" cy="1428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3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93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93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93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93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93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93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93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93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93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93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93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endParaRPr sz="9300" b="1">
              <a:solidFill>
                <a:srgbClr val="007F8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subset-unit"/>
          <p:cNvSpPr>
            <a:spLocks noGrp="1"/>
          </p:cNvSpPr>
          <p:nvPr/>
        </p:nvSpPr>
        <p:spPr>
          <a:xfrm>
            <a:off x="8572500" y="4438650"/>
            <a:ext cx="57531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4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24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24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24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24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24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24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24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24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24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24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4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个样本获得额外训练机会</a:t>
            </a:r>
            <a:endParaRPr sz="2400" b="1">
              <a:solidFill>
                <a:srgbClr val="112C4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subset-explain"/>
          <p:cNvSpPr>
            <a:spLocks noGrp="1"/>
          </p:cNvSpPr>
          <p:nvPr/>
        </p:nvSpPr>
        <p:spPr>
          <a:xfrm>
            <a:off x="8572500" y="5248275"/>
            <a:ext cx="575310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4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24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24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24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24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24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24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24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24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24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24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4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图像翻转或旋转后</a:t>
            </a:r>
            <a:endParaRPr sz="2400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defRPr sz="24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40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约束预测结果保持一致</a:t>
            </a:r>
            <a:endParaRPr sz="2400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loss-function"/>
          <p:cNvSpPr>
            <a:spLocks noGrp="1"/>
          </p:cNvSpPr>
          <p:nvPr/>
        </p:nvSpPr>
        <p:spPr>
          <a:xfrm>
            <a:off x="914400" y="6953250"/>
            <a:ext cx="134112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0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30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30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30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30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30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30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30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30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30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30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0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同时关注：类别识别正确、变换前后预测一致</a:t>
            </a:r>
            <a:endParaRPr sz="3000" b="1">
              <a:solidFill>
                <a:srgbClr val="112C4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augmentation-note"/>
          <p:cNvSpPr>
            <a:spLocks noGrp="1"/>
          </p:cNvSpPr>
          <p:nvPr/>
        </p:nvSpPr>
        <p:spPr>
          <a:xfrm>
            <a:off x="914400" y="7810500"/>
            <a:ext cx="121920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17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17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17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17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17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17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17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17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17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17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示意比例为 25%；真实损失为 CE + 0.5×KL，短批次按实际大小计算样本名额</a:t>
            </a:r>
            <a:endParaRPr sz="1725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/>
        </p:nvSpPr>
        <p:spPr>
          <a:xfrm>
            <a:off x="914400" y="609600"/>
            <a:ext cx="134112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怎样验证：相同条件下公平比较</a:t>
            </a:r>
            <a:endParaRPr sz="3900" b="1">
              <a:solidFill>
                <a:srgbClr val="112C4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subtitle"/>
          <p:cNvSpPr>
            <a:spLocks noGrp="1"/>
          </p:cNvSpPr>
          <p:nvPr/>
        </p:nvSpPr>
        <p:spPr>
          <a:xfrm>
            <a:off x="914400" y="1543050"/>
            <a:ext cx="134112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先固定参数，再用五个新随机</a:t>
            </a:r>
            <a:r>
              <a:rPr lang="en-US"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seed</a:t>
            </a:r>
            <a:r>
              <a: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测试</a:t>
            </a:r>
            <a:endParaRPr sz="2175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page"/>
          <p:cNvSpPr>
            <a:spLocks noGrp="1"/>
          </p:cNvSpPr>
          <p:nvPr/>
        </p:nvSpPr>
        <p:spPr>
          <a:xfrm>
            <a:off x="12954000" y="7867650"/>
            <a:ext cx="13716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 / 15</a:t>
            </a:r>
            <a:endParaRPr sz="1650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metric-value-0"/>
          <p:cNvSpPr>
            <a:spLocks noGrp="1"/>
          </p:cNvSpPr>
          <p:nvPr/>
        </p:nvSpPr>
        <p:spPr>
          <a:xfrm>
            <a:off x="914400" y="2800350"/>
            <a:ext cx="298132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63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63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63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63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63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63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63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63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63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63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63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63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</a:t>
            </a:r>
            <a:endParaRPr sz="6300" b="1">
              <a:solidFill>
                <a:srgbClr val="112C4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metric-label-0"/>
          <p:cNvSpPr>
            <a:spLocks noGrp="1"/>
          </p:cNvSpPr>
          <p:nvPr/>
        </p:nvSpPr>
        <p:spPr>
          <a:xfrm>
            <a:off x="914400" y="4010025"/>
            <a:ext cx="2981325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2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22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22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22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22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22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22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22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22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22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22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2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图像类别</a:t>
            </a:r>
            <a:endParaRPr sz="2250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metric-value-1"/>
          <p:cNvSpPr>
            <a:spLocks noGrp="1"/>
          </p:cNvSpPr>
          <p:nvPr/>
        </p:nvSpPr>
        <p:spPr>
          <a:xfrm>
            <a:off x="4391025" y="2800350"/>
            <a:ext cx="298132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63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63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63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63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63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63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63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63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63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63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63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63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endParaRPr sz="6300" b="1">
              <a:solidFill>
                <a:srgbClr val="112C4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metric-label-1"/>
          <p:cNvSpPr>
            <a:spLocks noGrp="1"/>
          </p:cNvSpPr>
          <p:nvPr/>
        </p:nvSpPr>
        <p:spPr>
          <a:xfrm>
            <a:off x="4391025" y="4010025"/>
            <a:ext cx="2981325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2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22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22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22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22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22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22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22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22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22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22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2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模拟客户端</a:t>
            </a:r>
            <a:endParaRPr sz="2250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metric-value-2"/>
          <p:cNvSpPr>
            <a:spLocks noGrp="1"/>
          </p:cNvSpPr>
          <p:nvPr/>
        </p:nvSpPr>
        <p:spPr>
          <a:xfrm>
            <a:off x="7867650" y="2800350"/>
            <a:ext cx="298132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63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63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63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63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63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63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63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63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63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63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63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63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endParaRPr sz="6300" b="1">
              <a:solidFill>
                <a:srgbClr val="112C4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metric-label-2"/>
          <p:cNvSpPr>
            <a:spLocks noGrp="1"/>
          </p:cNvSpPr>
          <p:nvPr/>
        </p:nvSpPr>
        <p:spPr>
          <a:xfrm>
            <a:off x="7867650" y="4010025"/>
            <a:ext cx="2981325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2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22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22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22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22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22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22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22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22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22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22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2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每端连续任务</a:t>
            </a:r>
            <a:endParaRPr sz="2250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metric-value-3"/>
          <p:cNvSpPr>
            <a:spLocks noGrp="1"/>
          </p:cNvSpPr>
          <p:nvPr/>
        </p:nvSpPr>
        <p:spPr>
          <a:xfrm>
            <a:off x="11344275" y="2800350"/>
            <a:ext cx="298132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63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63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63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63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63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63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63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63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63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63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63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63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1,000</a:t>
            </a:r>
            <a:endParaRPr sz="6300" b="1">
              <a:solidFill>
                <a:srgbClr val="007F8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metric-label-3"/>
          <p:cNvSpPr>
            <a:spLocks noGrp="1"/>
          </p:cNvSpPr>
          <p:nvPr/>
        </p:nvSpPr>
        <p:spPr>
          <a:xfrm>
            <a:off x="11344275" y="4010025"/>
            <a:ext cx="2981325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2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22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22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22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22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22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22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22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22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22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22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2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每端记忆容量</a:t>
            </a:r>
            <a:endParaRPr sz="2250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repetitions"/>
          <p:cNvSpPr>
            <a:spLocks noGrp="1"/>
          </p:cNvSpPr>
          <p:nvPr/>
        </p:nvSpPr>
        <p:spPr>
          <a:xfrm>
            <a:off x="914400" y="5486400"/>
            <a:ext cx="62865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1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31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31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31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31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31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31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31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31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31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31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1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 次随机重复</a:t>
            </a:r>
            <a:endParaRPr sz="3150" b="1">
              <a:solidFill>
                <a:srgbClr val="007F8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repetition-body"/>
          <p:cNvSpPr>
            <a:spLocks noGrp="1"/>
          </p:cNvSpPr>
          <p:nvPr/>
        </p:nvSpPr>
        <p:spPr>
          <a:xfrm>
            <a:off x="914400" y="6296025"/>
            <a:ext cx="62865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325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2325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2325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2325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2325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2325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2325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2325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2325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2325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2325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325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先用验证集选定参数</a:t>
            </a:r>
            <a:endParaRPr sz="2325" b="0">
              <a:solidFill>
                <a:srgbClr val="112C4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defRPr sz="2325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325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换五组随机设置重复测试</a:t>
            </a:r>
            <a:endParaRPr sz="2325" b="0">
              <a:solidFill>
                <a:srgbClr val="112C4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budget-match"/>
          <p:cNvSpPr>
            <a:spLocks noGrp="1"/>
          </p:cNvSpPr>
          <p:nvPr/>
        </p:nvSpPr>
        <p:spPr>
          <a:xfrm>
            <a:off x="8572500" y="5486400"/>
            <a:ext cx="57531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1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31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31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31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31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31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31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31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31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31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31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15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选择数量相同</a:t>
            </a:r>
            <a:endParaRPr sz="3150" b="1">
              <a:solidFill>
                <a:srgbClr val="007F8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budget-match-body"/>
          <p:cNvSpPr>
            <a:spLocks noGrp="1"/>
          </p:cNvSpPr>
          <p:nvPr/>
        </p:nvSpPr>
        <p:spPr>
          <a:xfrm>
            <a:off x="8572500" y="6296025"/>
            <a:ext cx="57531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325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2325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2325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2325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2325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2325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2325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2325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2325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2325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2325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325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随机、全局高不确定性与 CAE</a:t>
            </a:r>
            <a:endParaRPr sz="2325" b="0">
              <a:solidFill>
                <a:srgbClr val="112C4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defRPr sz="2325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325" b="0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额外训练相同数量的样本</a:t>
            </a:r>
            <a:endParaRPr sz="2325" b="0">
              <a:solidFill>
                <a:srgbClr val="112C4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/>
        </p:nvSpPr>
        <p:spPr>
          <a:xfrm>
            <a:off x="914400" y="609600"/>
            <a:ext cx="134112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识别效果：和基础方法相比怎样</a:t>
            </a:r>
            <a:endParaRPr sz="3900" b="1">
              <a:solidFill>
                <a:srgbClr val="112C4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subtitle"/>
          <p:cNvSpPr>
            <a:spLocks noGrp="1"/>
          </p:cNvSpPr>
          <p:nvPr/>
        </p:nvSpPr>
        <p:spPr>
          <a:xfrm>
            <a:off x="914400" y="1543050"/>
            <a:ext cx="134112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准确率越高越好；以下为 5 次随机重复的均值 ± 样本标准差</a:t>
            </a:r>
            <a:endParaRPr sz="2175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page"/>
          <p:cNvSpPr>
            <a:spLocks noGrp="1"/>
          </p:cNvSpPr>
          <p:nvPr/>
        </p:nvSpPr>
        <p:spPr>
          <a:xfrm>
            <a:off x="12954000" y="7867650"/>
            <a:ext cx="13716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 / 15</a:t>
            </a:r>
            <a:endParaRPr sz="1650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5" name="表格 4"/>
          <p:cNvGraphicFramePr/>
          <p:nvPr/>
        </p:nvGraphicFramePr>
        <p:xfrm>
          <a:off x="914400" y="2533650"/>
          <a:ext cx="13411200" cy="3486150"/>
        </p:xfrm>
        <a:graphic>
          <a:graphicData uri="http://schemas.openxmlformats.org/drawingml/2006/table">
            <a:tbl>
              <a:tblPr/>
              <a:tblGrid>
                <a:gridCol w="4476750"/>
                <a:gridCol w="4286250"/>
                <a:gridCol w="4648200"/>
              </a:tblGrid>
              <a:tr h="581025">
                <a:tc>
                  <a:txBody>
                    <a:bodyPr>
                      <a:spAutoFit/>
                    </a:bodyPr>
                    <a:lstStyle/>
                    <a:p>
                      <a:pPr algn="l"/>
                      <a:r>
                        <a:rPr sz="2025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方法</a:t>
                      </a:r>
                      <a:endParaRPr sz="2025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114300" marB="114300" anchor="ctr">
                    <a:lnL w="9525">
                      <a:solidFill>
                        <a:srgbClr val="CCD9E2"/>
                      </a:solidFill>
                      <a:prstDash val="solid"/>
                    </a:lnL>
                    <a:lnR w="9525">
                      <a:solidFill>
                        <a:srgbClr val="CCD9E2"/>
                      </a:solidFill>
                      <a:prstDash val="solid"/>
                    </a:lnR>
                    <a:lnT w="9525">
                      <a:solidFill>
                        <a:srgbClr val="CCD9E2"/>
                      </a:solidFill>
                      <a:prstDash val="solid"/>
                    </a:lnT>
                    <a:lnB w="9525">
                      <a:solidFill>
                        <a:srgbClr val="CCD9E2"/>
                      </a:solidFill>
                      <a:prstDash val="solid"/>
                    </a:lnB>
                    <a:solidFill>
                      <a:srgbClr val="09223B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2025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最终识别准确率 (%)</a:t>
                      </a:r>
                      <a:endParaRPr sz="2025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114300" marB="114300" anchor="ctr">
                    <a:lnR w="9525">
                      <a:solidFill>
                        <a:srgbClr val="CCD9E2"/>
                      </a:solidFill>
                      <a:prstDash val="solid"/>
                    </a:lnR>
                    <a:lnT w="9525">
                      <a:solidFill>
                        <a:srgbClr val="CCD9E2"/>
                      </a:solidFill>
                      <a:prstDash val="solid"/>
                    </a:lnT>
                    <a:lnB w="9525">
                      <a:solidFill>
                        <a:srgbClr val="CCD9E2"/>
                      </a:solidFill>
                      <a:prstDash val="solid"/>
                    </a:lnB>
                    <a:solidFill>
                      <a:srgbClr val="09223B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2025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学习过程平均准确率 (%)</a:t>
                      </a:r>
                      <a:endParaRPr sz="2025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114300" marB="114300" anchor="ctr">
                    <a:lnR w="9525">
                      <a:solidFill>
                        <a:srgbClr val="CCD9E2"/>
                      </a:solidFill>
                      <a:prstDash val="solid"/>
                    </a:lnR>
                    <a:lnT w="9525">
                      <a:solidFill>
                        <a:srgbClr val="CCD9E2"/>
                      </a:solidFill>
                      <a:prstDash val="solid"/>
                    </a:lnT>
                    <a:lnB w="9525">
                      <a:solidFill>
                        <a:srgbClr val="CCD9E2"/>
                      </a:solidFill>
                      <a:prstDash val="solid"/>
                    </a:lnB>
                    <a:solidFill>
                      <a:srgbClr val="09223B"/>
                    </a:solidFill>
                  </a:tcPr>
                </a:tc>
              </a:tr>
              <a:tr h="581025">
                <a:tc>
                  <a:txBody>
                    <a:bodyPr>
                      <a:spAutoFit/>
                    </a:bodyPr>
                    <a:lstStyle/>
                    <a:p>
                      <a:pPr algn="l"/>
                      <a:r>
                        <a:rPr sz="2175" b="0">
                          <a:solidFill>
                            <a:srgbClr val="112C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基础方法：分类 + 回放</a:t>
                      </a:r>
                      <a:endParaRPr sz="2175" b="0">
                        <a:solidFill>
                          <a:srgbClr val="112C44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114300" marB="114300" anchor="ctr">
                    <a:lnL w="9525">
                      <a:solidFill>
                        <a:srgbClr val="CCD9E2"/>
                      </a:solidFill>
                      <a:prstDash val="solid"/>
                    </a:lnL>
                    <a:lnR w="9525">
                      <a:solidFill>
                        <a:srgbClr val="CCD9E2"/>
                      </a:solidFill>
                      <a:prstDash val="solid"/>
                    </a:lnR>
                    <a:lnB w="9525">
                      <a:solidFill>
                        <a:srgbClr val="CCD9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12C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21.05 ± 0.41</a:t>
                      </a:r>
                      <a:endParaRPr sz="2175" b="0">
                        <a:solidFill>
                          <a:srgbClr val="112C44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114300" marB="114300" anchor="ctr">
                    <a:lnR w="9525">
                      <a:solidFill>
                        <a:srgbClr val="CCD9E2"/>
                      </a:solidFill>
                      <a:prstDash val="solid"/>
                    </a:lnR>
                    <a:lnB w="9525">
                      <a:solidFill>
                        <a:srgbClr val="CCD9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12C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21.25 ± 0.39</a:t>
                      </a:r>
                      <a:endParaRPr sz="2175" b="0">
                        <a:solidFill>
                          <a:srgbClr val="112C44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114300" marB="114300" anchor="ctr">
                    <a:lnR w="9525">
                      <a:solidFill>
                        <a:srgbClr val="CCD9E2"/>
                      </a:solidFill>
                      <a:prstDash val="solid"/>
                    </a:lnR>
                    <a:lnB w="9525">
                      <a:solidFill>
                        <a:srgbClr val="CCD9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81025">
                <a:tc>
                  <a:txBody>
                    <a:bodyPr>
                      <a:spAutoFit/>
                    </a:bodyPr>
                    <a:lstStyle/>
                    <a:p>
                      <a:pPr algn="l"/>
                      <a:r>
                        <a:rPr sz="2175" b="0">
                          <a:solidFill>
                            <a:srgbClr val="112C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全部额外训练</a:t>
                      </a:r>
                      <a:endParaRPr sz="2175" b="0">
                        <a:solidFill>
                          <a:srgbClr val="112C44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114300" marB="114300" anchor="ctr">
                    <a:lnL w="9525">
                      <a:solidFill>
                        <a:srgbClr val="CCD9E2"/>
                      </a:solidFill>
                      <a:prstDash val="solid"/>
                    </a:lnL>
                    <a:lnR w="9525">
                      <a:solidFill>
                        <a:srgbClr val="CCD9E2"/>
                      </a:solidFill>
                      <a:prstDash val="solid"/>
                    </a:lnR>
                    <a:lnB w="9525">
                      <a:solidFill>
                        <a:srgbClr val="CCD9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12C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22.17 ± 0.63</a:t>
                      </a:r>
                      <a:endParaRPr sz="2175" b="0">
                        <a:solidFill>
                          <a:srgbClr val="112C44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114300" marB="114300" anchor="ctr">
                    <a:lnR w="9525">
                      <a:solidFill>
                        <a:srgbClr val="CCD9E2"/>
                      </a:solidFill>
                      <a:prstDash val="solid"/>
                    </a:lnR>
                    <a:lnB w="9525">
                      <a:solidFill>
                        <a:srgbClr val="CCD9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12C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21.60 ± 0.39</a:t>
                      </a:r>
                      <a:endParaRPr sz="2175" b="0">
                        <a:solidFill>
                          <a:srgbClr val="112C44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114300" marB="114300" anchor="ctr">
                    <a:lnR w="9525">
                      <a:solidFill>
                        <a:srgbClr val="CCD9E2"/>
                      </a:solidFill>
                      <a:prstDash val="solid"/>
                    </a:lnR>
                    <a:lnB w="9525">
                      <a:solidFill>
                        <a:srgbClr val="CCD9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81025">
                <a:tc>
                  <a:txBody>
                    <a:bodyPr>
                      <a:spAutoFit/>
                    </a:bodyPr>
                    <a:lstStyle/>
                    <a:p>
                      <a:pPr algn="l"/>
                      <a:r>
                        <a:rPr sz="2175" b="0">
                          <a:solidFill>
                            <a:srgbClr val="112C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随机选择</a:t>
                      </a:r>
                      <a:endParaRPr sz="2175" b="0">
                        <a:solidFill>
                          <a:srgbClr val="112C44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114300" marB="114300" anchor="ctr">
                    <a:lnL w="9525">
                      <a:solidFill>
                        <a:srgbClr val="CCD9E2"/>
                      </a:solidFill>
                      <a:prstDash val="solid"/>
                    </a:lnL>
                    <a:lnR w="9525">
                      <a:solidFill>
                        <a:srgbClr val="CCD9E2"/>
                      </a:solidFill>
                      <a:prstDash val="solid"/>
                    </a:lnR>
                    <a:lnB w="9525">
                      <a:solidFill>
                        <a:srgbClr val="CCD9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12C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21.71 ± 0.70</a:t>
                      </a:r>
                      <a:endParaRPr sz="2175" b="0">
                        <a:solidFill>
                          <a:srgbClr val="112C44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114300" marB="114300" anchor="ctr">
                    <a:lnR w="9525">
                      <a:solidFill>
                        <a:srgbClr val="CCD9E2"/>
                      </a:solidFill>
                      <a:prstDash val="solid"/>
                    </a:lnR>
                    <a:lnB w="9525">
                      <a:solidFill>
                        <a:srgbClr val="CCD9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12C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21.41 ± 0.34</a:t>
                      </a:r>
                      <a:endParaRPr sz="2175" b="0">
                        <a:solidFill>
                          <a:srgbClr val="112C44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114300" marB="114300" anchor="ctr">
                    <a:lnR w="9525">
                      <a:solidFill>
                        <a:srgbClr val="CCD9E2"/>
                      </a:solidFill>
                      <a:prstDash val="solid"/>
                    </a:lnR>
                    <a:lnB w="9525">
                      <a:solidFill>
                        <a:srgbClr val="CCD9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81025">
                <a:tc>
                  <a:txBody>
                    <a:bodyPr>
                      <a:spAutoFit/>
                    </a:bodyPr>
                    <a:lstStyle/>
                    <a:p>
                      <a:pPr algn="l"/>
                      <a:r>
                        <a:rPr sz="2175" b="0">
                          <a:solidFill>
                            <a:srgbClr val="112C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全局高不确定性</a:t>
                      </a:r>
                      <a:endParaRPr sz="2175" b="0">
                        <a:solidFill>
                          <a:srgbClr val="112C44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114300" marB="114300" anchor="ctr">
                    <a:lnL w="9525">
                      <a:solidFill>
                        <a:srgbClr val="CCD9E2"/>
                      </a:solidFill>
                      <a:prstDash val="solid"/>
                    </a:lnL>
                    <a:lnR w="9525">
                      <a:solidFill>
                        <a:srgbClr val="CCD9E2"/>
                      </a:solidFill>
                      <a:prstDash val="solid"/>
                    </a:lnR>
                    <a:lnB w="9525">
                      <a:solidFill>
                        <a:srgbClr val="CCD9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12C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21.64 ± 0.49</a:t>
                      </a:r>
                      <a:endParaRPr sz="2175" b="0">
                        <a:solidFill>
                          <a:srgbClr val="112C44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114300" marB="114300" anchor="ctr">
                    <a:lnR w="9525">
                      <a:solidFill>
                        <a:srgbClr val="CCD9E2"/>
                      </a:solidFill>
                      <a:prstDash val="solid"/>
                    </a:lnR>
                    <a:lnB w="9525">
                      <a:solidFill>
                        <a:srgbClr val="CCD9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12C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21.65 ± 0.51</a:t>
                      </a:r>
                      <a:endParaRPr sz="2175" b="0">
                        <a:solidFill>
                          <a:srgbClr val="112C44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114300" marB="114300" anchor="ctr">
                    <a:lnR w="9525">
                      <a:solidFill>
                        <a:srgbClr val="CCD9E2"/>
                      </a:solidFill>
                      <a:prstDash val="solid"/>
                    </a:lnR>
                    <a:lnB w="9525">
                      <a:solidFill>
                        <a:srgbClr val="CCD9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81025">
                <a:tc>
                  <a:txBody>
                    <a:bodyPr>
                      <a:spAutoFit/>
                    </a:bodyPr>
                    <a:lstStyle/>
                    <a:p>
                      <a:pPr algn="l"/>
                      <a:r>
                        <a:rPr sz="2175" b="1">
                          <a:solidFill>
                            <a:srgbClr val="112C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CAE-SCT 两级选择</a:t>
                      </a:r>
                      <a:endParaRPr sz="2175" b="1">
                        <a:solidFill>
                          <a:srgbClr val="112C44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114300" marB="114300" anchor="ctr">
                    <a:lnL w="9525">
                      <a:solidFill>
                        <a:srgbClr val="CCD9E2"/>
                      </a:solidFill>
                      <a:prstDash val="solid"/>
                    </a:lnL>
                    <a:lnR w="9525">
                      <a:solidFill>
                        <a:srgbClr val="CCD9E2"/>
                      </a:solidFill>
                      <a:prstDash val="solid"/>
                    </a:lnR>
                    <a:lnB w="9525">
                      <a:solidFill>
                        <a:srgbClr val="CCD9E2"/>
                      </a:solidFill>
                      <a:prstDash val="solid"/>
                    </a:lnB>
                    <a:solidFill>
                      <a:srgbClr val="E8F2F4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2175" b="1">
                          <a:solidFill>
                            <a:srgbClr val="112C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22.05 ± </a:t>
                      </a:r>
                      <a:r>
                        <a:rPr lang="en-US" sz="2175" b="1">
                          <a:solidFill>
                            <a:srgbClr val="112C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</a:t>
                      </a:r>
                      <a:r>
                        <a:rPr sz="2175" b="1">
                          <a:solidFill>
                            <a:srgbClr val="112C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.</a:t>
                      </a:r>
                      <a:r>
                        <a:rPr lang="en-US" sz="2175" b="1">
                          <a:solidFill>
                            <a:srgbClr val="112C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</a:t>
                      </a:r>
                      <a:r>
                        <a:rPr sz="2175" b="1">
                          <a:solidFill>
                            <a:srgbClr val="112C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</a:t>
                      </a:r>
                      <a:endParaRPr sz="2175" b="1">
                        <a:solidFill>
                          <a:srgbClr val="112C44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114300" marB="114300" anchor="ctr">
                    <a:lnR w="9525">
                      <a:solidFill>
                        <a:srgbClr val="CCD9E2"/>
                      </a:solidFill>
                      <a:prstDash val="solid"/>
                    </a:lnR>
                    <a:lnB w="9525">
                      <a:solidFill>
                        <a:srgbClr val="CCD9E2"/>
                      </a:solidFill>
                      <a:prstDash val="solid"/>
                    </a:lnB>
                    <a:solidFill>
                      <a:srgbClr val="E8F2F4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2175" b="1">
                          <a:solidFill>
                            <a:srgbClr val="112C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21.70 ± 0.51</a:t>
                      </a:r>
                      <a:endParaRPr sz="2175" b="1">
                        <a:solidFill>
                          <a:srgbClr val="112C44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114300" marB="114300" anchor="ctr">
                    <a:lnR w="9525">
                      <a:solidFill>
                        <a:srgbClr val="CCD9E2"/>
                      </a:solidFill>
                      <a:prstDash val="solid"/>
                    </a:lnR>
                    <a:lnB w="9525">
                      <a:solidFill>
                        <a:srgbClr val="CCD9E2"/>
                      </a:solidFill>
                      <a:prstDash val="solid"/>
                    </a:lnB>
                    <a:solidFill>
                      <a:srgbClr val="E8F2F4"/>
                    </a:solidFill>
                  </a:tcPr>
                </a:tc>
              </a:tr>
            </a:tbl>
          </a:graphicData>
        </a:graphic>
      </p:graphicFrame>
      <p:sp>
        <p:nvSpPr>
          <p:cNvPr id="6" name="mean-gain"/>
          <p:cNvSpPr>
            <a:spLocks noGrp="1"/>
          </p:cNvSpPr>
          <p:nvPr/>
        </p:nvSpPr>
        <p:spPr>
          <a:xfrm>
            <a:off x="914400" y="6438900"/>
            <a:ext cx="134112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7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27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27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27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27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27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27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27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27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27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27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7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相对基础方法，最终准确率均值提高约 1 个百分点</a:t>
            </a:r>
            <a:endParaRPr sz="2700" b="1">
              <a:solidFill>
                <a:srgbClr val="007F8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result-caption"/>
          <p:cNvSpPr>
            <a:spLocks noGrp="1"/>
          </p:cNvSpPr>
          <p:nvPr/>
        </p:nvSpPr>
        <p:spPr>
          <a:xfrm>
            <a:off x="914400" y="7867650"/>
            <a:ext cx="12192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17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17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17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17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17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17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17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17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17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17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客户端平均指标；配对差值为 +1.004 个百分点</a:t>
            </a:r>
            <a:endParaRPr sz="1725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/>
        </p:nvSpPr>
        <p:spPr>
          <a:xfrm>
            <a:off x="914400" y="609600"/>
            <a:ext cx="134112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样本减少了，整体训练是否更快？</a:t>
            </a:r>
            <a:endParaRPr sz="3900" b="1">
              <a:solidFill>
                <a:srgbClr val="112C4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subtitle"/>
          <p:cNvSpPr>
            <a:spLocks noGrp="1"/>
          </p:cNvSpPr>
          <p:nvPr/>
        </p:nvSpPr>
        <p:spPr>
          <a:xfrm>
            <a:off x="914400" y="1543050"/>
            <a:ext cx="134112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分开看“额外训练样本数”和“完整训练耗时”</a:t>
            </a:r>
            <a:endParaRPr sz="2175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page"/>
          <p:cNvSpPr>
            <a:spLocks noGrp="1"/>
          </p:cNvSpPr>
          <p:nvPr/>
        </p:nvSpPr>
        <p:spPr>
          <a:xfrm>
            <a:off x="12954000" y="7867650"/>
            <a:ext cx="13716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 / 15</a:t>
            </a:r>
            <a:endParaRPr sz="1650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5" name="Chart"/>
          <p:cNvGraphicFramePr/>
          <p:nvPr/>
        </p:nvGraphicFramePr>
        <p:xfrm>
          <a:off x="914400" y="2667000"/>
          <a:ext cx="7239000" cy="4286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6" name="quarter"/>
          <p:cNvSpPr>
            <a:spLocks noGrp="1"/>
          </p:cNvSpPr>
          <p:nvPr/>
        </p:nvSpPr>
        <p:spPr>
          <a:xfrm>
            <a:off x="9334500" y="2619375"/>
            <a:ext cx="4991100" cy="1428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84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84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84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84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84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84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84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84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84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84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84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8400" b="1">
                <a:solidFill>
                  <a:srgbClr val="007F8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25%</a:t>
            </a:r>
            <a:endParaRPr sz="8400" b="1">
              <a:solidFill>
                <a:srgbClr val="007F8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quarter-caption"/>
          <p:cNvSpPr>
            <a:spLocks noGrp="1"/>
          </p:cNvSpPr>
          <p:nvPr/>
        </p:nvSpPr>
        <p:spPr>
          <a:xfrm>
            <a:off x="8858250" y="4238625"/>
            <a:ext cx="54673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1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21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21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21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21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21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21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21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21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21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21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只使用全量方法四分之一的样本</a:t>
            </a:r>
            <a:endParaRPr sz="2100" b="1">
              <a:solidFill>
                <a:srgbClr val="112C4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8" name="表格 7"/>
          <p:cNvGraphicFramePr/>
          <p:nvPr/>
        </p:nvGraphicFramePr>
        <p:xfrm>
          <a:off x="8858250" y="5219700"/>
          <a:ext cx="5467350" cy="1628775"/>
        </p:xfrm>
        <a:graphic>
          <a:graphicData uri="http://schemas.openxmlformats.org/drawingml/2006/table">
            <a:tbl>
              <a:tblPr/>
              <a:tblGrid>
                <a:gridCol w="3143250"/>
                <a:gridCol w="2324100"/>
              </a:tblGrid>
              <a:tr h="542925">
                <a:tc>
                  <a:txBody>
                    <a:bodyPr>
                      <a:spAutoFit/>
                    </a:bodyPr>
                    <a:lstStyle/>
                    <a:p>
                      <a:pPr algn="l"/>
                      <a:r>
                        <a:rPr sz="1875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训练计算均值</a:t>
                      </a:r>
                      <a:endParaRPr sz="1875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114300" marB="114300" anchor="ctr">
                    <a:lnL w="9525">
                      <a:solidFill>
                        <a:srgbClr val="CCD9E2"/>
                      </a:solidFill>
                      <a:prstDash val="solid"/>
                    </a:lnL>
                    <a:lnR w="9525">
                      <a:solidFill>
                        <a:srgbClr val="CCD9E2"/>
                      </a:solidFill>
                      <a:prstDash val="solid"/>
                    </a:lnR>
                    <a:lnT w="9525">
                      <a:solidFill>
                        <a:srgbClr val="CCD9E2"/>
                      </a:solidFill>
                      <a:prstDash val="solid"/>
                    </a:lnT>
                    <a:lnB w="9525">
                      <a:solidFill>
                        <a:srgbClr val="CCD9E2"/>
                      </a:solidFill>
                      <a:prstDash val="solid"/>
                    </a:lnB>
                    <a:solidFill>
                      <a:srgbClr val="09223B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秒</a:t>
                      </a:r>
                      <a:endParaRPr sz="1875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114300" marB="114300" anchor="ctr">
                    <a:lnR w="9525">
                      <a:solidFill>
                        <a:srgbClr val="CCD9E2"/>
                      </a:solidFill>
                      <a:prstDash val="solid"/>
                    </a:lnR>
                    <a:lnT w="9525">
                      <a:solidFill>
                        <a:srgbClr val="CCD9E2"/>
                      </a:solidFill>
                      <a:prstDash val="solid"/>
                    </a:lnT>
                    <a:lnB w="9525">
                      <a:solidFill>
                        <a:srgbClr val="CCD9E2"/>
                      </a:solidFill>
                      <a:prstDash val="solid"/>
                    </a:lnB>
                    <a:solidFill>
                      <a:srgbClr val="09223B"/>
                    </a:solidFill>
                  </a:tcPr>
                </a:tc>
              </a:tr>
              <a:tr h="542925">
                <a:tc>
                  <a:txBody>
                    <a:bodyPr>
                      <a:sp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12C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CAE-SCT</a:t>
                      </a:r>
                      <a:endParaRPr sz="2100" b="0">
                        <a:solidFill>
                          <a:srgbClr val="112C44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114300" marB="114300" anchor="ctr">
                    <a:lnL w="9525">
                      <a:solidFill>
                        <a:srgbClr val="CCD9E2"/>
                      </a:solidFill>
                      <a:prstDash val="solid"/>
                    </a:lnL>
                    <a:lnR w="9525">
                      <a:solidFill>
                        <a:srgbClr val="CCD9E2"/>
                      </a:solidFill>
                      <a:prstDash val="solid"/>
                    </a:lnR>
                    <a:lnB w="9525">
                      <a:solidFill>
                        <a:srgbClr val="CCD9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2100">
                          <a:solidFill>
                            <a:srgbClr val="112C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1119.08</a:t>
                      </a:r>
                      <a:endParaRPr sz="2100" b="0">
                        <a:solidFill>
                          <a:srgbClr val="112C44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114300" marB="114300" anchor="ctr">
                    <a:lnR w="9525">
                      <a:solidFill>
                        <a:srgbClr val="CCD9E2"/>
                      </a:solidFill>
                      <a:prstDash val="solid"/>
                    </a:lnR>
                    <a:lnB w="9525">
                      <a:solidFill>
                        <a:srgbClr val="CCD9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42925">
                <a:tc>
                  <a:txBody>
                    <a:bodyPr>
                      <a:sp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12C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全部额外训练</a:t>
                      </a:r>
                      <a:endParaRPr sz="2100" b="0">
                        <a:solidFill>
                          <a:srgbClr val="112C44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114300" marB="114300" anchor="ctr">
                    <a:lnL w="9525">
                      <a:solidFill>
                        <a:srgbClr val="CCD9E2"/>
                      </a:solidFill>
                      <a:prstDash val="solid"/>
                    </a:lnL>
                    <a:lnR w="9525">
                      <a:solidFill>
                        <a:srgbClr val="CCD9E2"/>
                      </a:solidFill>
                      <a:prstDash val="solid"/>
                    </a:lnR>
                    <a:lnB w="9525">
                      <a:solidFill>
                        <a:srgbClr val="CCD9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2100">
                          <a:solidFill>
                            <a:srgbClr val="112C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1156.54</a:t>
                      </a:r>
                      <a:endParaRPr sz="2100" b="0">
                        <a:solidFill>
                          <a:srgbClr val="112C44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marL="114300" marR="114300" marT="114300" marB="114300" anchor="ctr">
                    <a:lnR w="9525">
                      <a:solidFill>
                        <a:srgbClr val="CCD9E2"/>
                      </a:solidFill>
                      <a:prstDash val="solid"/>
                    </a:lnR>
                    <a:lnB w="9525">
                      <a:solidFill>
                        <a:srgbClr val="CCD9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/>
        </p:nvSpPr>
        <p:spPr>
          <a:xfrm>
            <a:off x="914400" y="609600"/>
            <a:ext cx="134112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900" b="1">
                <a:solidFill>
                  <a:srgbClr val="112C4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把两步分别换掉，检验各自的作用</a:t>
            </a:r>
            <a:endParaRPr sz="3900" b="1">
              <a:solidFill>
                <a:srgbClr val="112C4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subtitle"/>
          <p:cNvSpPr>
            <a:spLocks noGrp="1"/>
          </p:cNvSpPr>
          <p:nvPr/>
        </p:nvSpPr>
        <p:spPr>
          <a:xfrm>
            <a:off x="914400" y="1543050"/>
            <a:ext cx="134112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75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每次只改变一步，观察结果有没有明确差异</a:t>
            </a:r>
            <a:endParaRPr sz="2175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page"/>
          <p:cNvSpPr>
            <a:spLocks noGrp="1"/>
          </p:cNvSpPr>
          <p:nvPr/>
        </p:nvSpPr>
        <p:spPr>
          <a:xfrm>
            <a:off x="12954000" y="7867650"/>
            <a:ext cx="13716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r">
              <a:def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0">
                <a:solidFill>
                  <a:srgbClr val="5268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 / 15</a:t>
            </a:r>
            <a:endParaRPr sz="1650" b="0">
              <a:solidFill>
                <a:srgbClr val="5268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5" name="表格 4"/>
          <p:cNvGraphicFramePr/>
          <p:nvPr/>
        </p:nvGraphicFramePr>
        <p:xfrm>
          <a:off x="914400" y="2857500"/>
          <a:ext cx="13411200" cy="2819400"/>
        </p:xfrm>
        <a:graphic>
          <a:graphicData uri="http://schemas.openxmlformats.org/drawingml/2006/table">
            <a:tbl>
              <a:tblPr/>
              <a:tblGrid>
                <a:gridCol w="3524250"/>
                <a:gridCol w="6191250"/>
                <a:gridCol w="3695700"/>
              </a:tblGrid>
              <a:tr h="704850">
                <a:tc>
                  <a:txBody>
                    <a:bodyPr>
                      <a:spAutoFit/>
                    </a:bodyPr>
                    <a:lstStyle/>
                    <a:p>
                      <a:pPr algn="l"/>
                      <a:r>
                        <a:rPr sz="21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替换的环节</a:t>
                      </a:r>
                      <a:endParaRPr sz="21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114300" marB="114300" anchor="ctr">
                    <a:lnL w="9525">
                      <a:solidFill>
                        <a:srgbClr val="CCD9E2"/>
                      </a:solidFill>
                      <a:prstDash val="solid"/>
                    </a:lnL>
                    <a:lnR w="9525">
                      <a:solidFill>
                        <a:srgbClr val="CCD9E2"/>
                      </a:solidFill>
                      <a:prstDash val="solid"/>
                    </a:lnR>
                    <a:lnT w="9525">
                      <a:solidFill>
                        <a:srgbClr val="CCD9E2"/>
                      </a:solidFill>
                      <a:prstDash val="solid"/>
                    </a:lnT>
                    <a:lnB w="9525">
                      <a:solidFill>
                        <a:srgbClr val="CCD9E2"/>
                      </a:solidFill>
                      <a:prstDash val="solid"/>
                    </a:lnB>
                    <a:solidFill>
                      <a:srgbClr val="09223B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21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怎么替换</a:t>
                      </a:r>
                      <a:endParaRPr sz="21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114300" marB="114300" anchor="ctr">
                    <a:lnR w="9525">
                      <a:solidFill>
                        <a:srgbClr val="CCD9E2"/>
                      </a:solidFill>
                      <a:prstDash val="solid"/>
                    </a:lnR>
                    <a:lnT w="9525">
                      <a:solidFill>
                        <a:srgbClr val="CCD9E2"/>
                      </a:solidFill>
                      <a:prstDash val="solid"/>
                    </a:lnT>
                    <a:lnB w="9525">
                      <a:solidFill>
                        <a:srgbClr val="CCD9E2"/>
                      </a:solidFill>
                      <a:prstDash val="solid"/>
                    </a:lnB>
                    <a:solidFill>
                      <a:srgbClr val="09223B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21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最终准确率 (%)</a:t>
                      </a:r>
                      <a:endParaRPr sz="21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114300" marB="114300" anchor="ctr">
                    <a:lnR w="9525">
                      <a:solidFill>
                        <a:srgbClr val="CCD9E2"/>
                      </a:solidFill>
                      <a:prstDash val="solid"/>
                    </a:lnR>
                    <a:lnT w="9525">
                      <a:solidFill>
                        <a:srgbClr val="CCD9E2"/>
                      </a:solidFill>
                      <a:prstDash val="solid"/>
                    </a:lnT>
                    <a:lnB w="9525">
                      <a:solidFill>
                        <a:srgbClr val="CCD9E2"/>
                      </a:solidFill>
                      <a:prstDash val="solid"/>
                    </a:lnB>
                    <a:solidFill>
                      <a:srgbClr val="09223B"/>
                    </a:solidFill>
                  </a:tcPr>
                </a:tc>
              </a:tr>
              <a:tr h="704850">
                <a:tc>
                  <a:txBody>
                    <a:bodyPr>
                      <a:spAutoFit/>
                    </a:bodyPr>
                    <a:lstStyle/>
                    <a:p>
                      <a:pPr algn="l"/>
                      <a:r>
                        <a:rPr sz="2250" b="0">
                          <a:solidFill>
                            <a:srgbClr val="112C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类别间名额分配</a:t>
                      </a:r>
                      <a:endParaRPr sz="2250" b="0">
                        <a:solidFill>
                          <a:srgbClr val="112C44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114300" marB="114300" anchor="ctr">
                    <a:lnL w="9525">
                      <a:solidFill>
                        <a:srgbClr val="CCD9E2"/>
                      </a:solidFill>
                      <a:prstDash val="solid"/>
                    </a:lnL>
                    <a:lnR w="9525">
                      <a:solidFill>
                        <a:srgbClr val="CCD9E2"/>
                      </a:solidFill>
                      <a:prstDash val="solid"/>
                    </a:lnR>
                    <a:lnB w="9525">
                      <a:solidFill>
                        <a:srgbClr val="CCD9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2250" b="0">
                          <a:solidFill>
                            <a:srgbClr val="112C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各类别先平均分配名额</a:t>
                      </a:r>
                      <a:endParaRPr sz="2250" b="0">
                        <a:solidFill>
                          <a:srgbClr val="112C44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114300" marB="114300" anchor="ctr">
                    <a:lnR w="9525">
                      <a:solidFill>
                        <a:srgbClr val="CCD9E2"/>
                      </a:solidFill>
                      <a:prstDash val="solid"/>
                    </a:lnR>
                    <a:lnB w="9525">
                      <a:solidFill>
                        <a:srgbClr val="CCD9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2250" b="0">
                          <a:solidFill>
                            <a:srgbClr val="112C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21.77 ± 0.77</a:t>
                      </a:r>
                      <a:endParaRPr sz="2250" b="0">
                        <a:solidFill>
                          <a:srgbClr val="112C44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114300" marB="114300" anchor="ctr">
                    <a:lnR w="9525">
                      <a:solidFill>
                        <a:srgbClr val="CCD9E2"/>
                      </a:solidFill>
                      <a:prstDash val="solid"/>
                    </a:lnR>
                    <a:lnB w="9525">
                      <a:solidFill>
                        <a:srgbClr val="CCD9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04850">
                <a:tc>
                  <a:txBody>
                    <a:bodyPr>
                      <a:spAutoFit/>
                    </a:bodyPr>
                    <a:lstStyle/>
                    <a:p>
                      <a:pPr algn="l"/>
                      <a:r>
                        <a:rPr sz="2250" b="0">
                          <a:solidFill>
                            <a:srgbClr val="112C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类别内样本选择</a:t>
                      </a:r>
                      <a:endParaRPr sz="2250" b="0">
                        <a:solidFill>
                          <a:srgbClr val="112C44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114300" marB="114300" anchor="ctr">
                    <a:lnL w="9525">
                      <a:solidFill>
                        <a:srgbClr val="CCD9E2"/>
                      </a:solidFill>
                      <a:prstDash val="solid"/>
                    </a:lnL>
                    <a:lnR w="9525">
                      <a:solidFill>
                        <a:srgbClr val="CCD9E2"/>
                      </a:solidFill>
                      <a:prstDash val="solid"/>
                    </a:lnR>
                    <a:lnB w="9525">
                      <a:solidFill>
                        <a:srgbClr val="CCD9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2250" b="0">
                          <a:solidFill>
                            <a:srgbClr val="112C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在类别内部随机选样本</a:t>
                      </a:r>
                      <a:endParaRPr sz="2250" b="0">
                        <a:solidFill>
                          <a:srgbClr val="112C44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114300" marB="114300" anchor="ctr">
                    <a:lnR w="9525">
                      <a:solidFill>
                        <a:srgbClr val="CCD9E2"/>
                      </a:solidFill>
                      <a:prstDash val="solid"/>
                    </a:lnR>
                    <a:lnB w="9525">
                      <a:solidFill>
                        <a:srgbClr val="CCD9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2250" b="0">
                          <a:solidFill>
                            <a:srgbClr val="112C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21.96 ± 0.78</a:t>
                      </a:r>
                      <a:endParaRPr sz="2250" b="0">
                        <a:solidFill>
                          <a:srgbClr val="112C44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114300" marB="114300" anchor="ctr">
                    <a:lnR w="9525">
                      <a:solidFill>
                        <a:srgbClr val="CCD9E2"/>
                      </a:solidFill>
                      <a:prstDash val="solid"/>
                    </a:lnR>
                    <a:lnB w="9525">
                      <a:solidFill>
                        <a:srgbClr val="CCD9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04850">
                <a:tc>
                  <a:txBody>
                    <a:bodyPr>
                      <a:spAutoFit/>
                    </a:bodyPr>
                    <a:lstStyle/>
                    <a:p>
                      <a:pPr algn="l"/>
                      <a:r>
                        <a:rPr sz="2250" b="1">
                          <a:solidFill>
                            <a:srgbClr val="112C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完整 CAE-SCT</a:t>
                      </a:r>
                      <a:endParaRPr sz="2250" b="1">
                        <a:solidFill>
                          <a:srgbClr val="112C44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114300" marB="114300" anchor="ctr">
                    <a:lnL w="9525">
                      <a:solidFill>
                        <a:srgbClr val="CCD9E2"/>
                      </a:solidFill>
                      <a:prstDash val="solid"/>
                    </a:lnL>
                    <a:lnR w="9525">
                      <a:solidFill>
                        <a:srgbClr val="CCD9E2"/>
                      </a:solidFill>
                      <a:prstDash val="solid"/>
                    </a:lnR>
                    <a:lnB w="9525">
                      <a:solidFill>
                        <a:srgbClr val="CCD9E2"/>
                      </a:solidFill>
                      <a:prstDash val="solid"/>
                    </a:lnB>
                    <a:solidFill>
                      <a:srgbClr val="E8F2F4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2250" b="1">
                          <a:solidFill>
                            <a:srgbClr val="112C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先分名额 + 挑拿不准的样本</a:t>
                      </a:r>
                      <a:endParaRPr sz="2250" b="1">
                        <a:solidFill>
                          <a:srgbClr val="112C44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114300" marB="114300" anchor="ctr">
                    <a:lnR w="9525">
                      <a:solidFill>
                        <a:srgbClr val="CCD9E2"/>
                      </a:solidFill>
                      <a:prstDash val="solid"/>
                    </a:lnR>
                    <a:lnB w="9525">
                      <a:solidFill>
                        <a:srgbClr val="CCD9E2"/>
                      </a:solidFill>
                      <a:prstDash val="solid"/>
                    </a:lnB>
                    <a:solidFill>
                      <a:srgbClr val="E8F2F4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/>
                      <a:r>
                        <a:rPr sz="2250" b="1">
                          <a:solidFill>
                            <a:srgbClr val="112C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22.05 ± </a:t>
                      </a:r>
                      <a:r>
                        <a:rPr lang="en-US" sz="2250" b="1">
                          <a:solidFill>
                            <a:srgbClr val="112C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</a:t>
                      </a:r>
                      <a:r>
                        <a:rPr sz="2250" b="1">
                          <a:solidFill>
                            <a:srgbClr val="112C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.</a:t>
                      </a:r>
                      <a:r>
                        <a:rPr lang="en-US" sz="2250" b="1">
                          <a:solidFill>
                            <a:srgbClr val="112C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</a:t>
                      </a:r>
                      <a:r>
                        <a:rPr sz="2250" b="1">
                          <a:solidFill>
                            <a:srgbClr val="112C44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</a:t>
                      </a:r>
                      <a:endParaRPr sz="2250" b="1">
                        <a:solidFill>
                          <a:srgbClr val="112C44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114300" marB="114300" anchor="ctr">
                    <a:lnR w="9525">
                      <a:solidFill>
                        <a:srgbClr val="CCD9E2"/>
                      </a:solidFill>
                      <a:prstDash val="solid"/>
                    </a:lnR>
                    <a:lnB w="9525">
                      <a:solidFill>
                        <a:srgbClr val="CCD9E2"/>
                      </a:solidFill>
                      <a:prstDash val="solid"/>
                    </a:lnB>
                    <a:solidFill>
                      <a:srgbClr val="E8F2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/>
        </p:nvSpPr>
        <p:spPr>
          <a:xfrm>
            <a:off x="914400" y="609600"/>
            <a:ext cx="134112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9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39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39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39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39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39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39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39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39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39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39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9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总结与展望</a:t>
            </a:r>
            <a:endParaRPr sz="39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subtitle"/>
          <p:cNvSpPr>
            <a:spLocks noGrp="1"/>
          </p:cNvSpPr>
          <p:nvPr/>
        </p:nvSpPr>
        <p:spPr>
          <a:xfrm>
            <a:off x="914400" y="1543050"/>
            <a:ext cx="134112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175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2175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2175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2175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2175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2175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2175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2175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2175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2175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2175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75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研究贡献、当前证据与下一步</a:t>
            </a:r>
            <a:endParaRPr sz="2175" b="0">
              <a:solidFill>
                <a:srgbClr val="BED3E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page"/>
          <p:cNvSpPr>
            <a:spLocks noGrp="1"/>
          </p:cNvSpPr>
          <p:nvPr/>
        </p:nvSpPr>
        <p:spPr>
          <a:xfrm>
            <a:off x="12954000" y="7867650"/>
            <a:ext cx="13716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650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r">
              <a:defRPr sz="1650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r">
              <a:defRPr sz="1650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r">
              <a:defRPr sz="1650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r">
              <a:defRPr sz="1650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r">
              <a:defRPr sz="1650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r">
              <a:defRPr sz="1650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r">
              <a:defRPr sz="1650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r">
              <a:defRPr sz="1650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r">
              <a:defRPr sz="1650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r">
              <a:defRPr sz="1650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 / 15</a:t>
            </a:r>
            <a:endParaRPr sz="1650" b="0">
              <a:solidFill>
                <a:srgbClr val="BED3E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closing-core"/>
          <p:cNvSpPr>
            <a:spLocks noGrp="1"/>
          </p:cNvSpPr>
          <p:nvPr/>
        </p:nvSpPr>
        <p:spPr>
          <a:xfrm>
            <a:off x="914400" y="2857500"/>
            <a:ext cx="7620000" cy="1809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4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4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4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4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4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4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4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4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4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4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4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4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提出并实现</a:t>
            </a:r>
            <a:endParaRPr sz="4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defRPr sz="4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4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两级样本选择算法</a:t>
            </a:r>
            <a:endParaRPr sz="4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closing-implemented"/>
          <p:cNvSpPr>
            <a:spLocks noGrp="1"/>
          </p:cNvSpPr>
          <p:nvPr/>
        </p:nvSpPr>
        <p:spPr>
          <a:xfrm>
            <a:off x="914400" y="5429250"/>
            <a:ext cx="7620000" cy="1219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0">
                <a:solidFill>
                  <a:srgbClr val="C6DA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2550" b="0">
                <a:solidFill>
                  <a:srgbClr val="C6DA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2550" b="0">
                <a:solidFill>
                  <a:srgbClr val="C6DA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2550" b="0">
                <a:solidFill>
                  <a:srgbClr val="C6DA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2550" b="0">
                <a:solidFill>
                  <a:srgbClr val="C6DA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2550" b="0">
                <a:solidFill>
                  <a:srgbClr val="C6DA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2550" b="0">
                <a:solidFill>
                  <a:srgbClr val="C6DA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2550" b="0">
                <a:solidFill>
                  <a:srgbClr val="C6DA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2550" b="0">
                <a:solidFill>
                  <a:srgbClr val="C6DA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2550" b="0">
                <a:solidFill>
                  <a:srgbClr val="C6DA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2550" b="0">
                <a:solidFill>
                  <a:srgbClr val="C6DA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0">
                <a:solidFill>
                  <a:srgbClr val="C6DA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完成五组对照与两项模块验证</a:t>
            </a:r>
            <a:endParaRPr sz="2550" b="0">
              <a:solidFill>
                <a:srgbClr val="C6DAE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defRPr sz="2550" b="0">
                <a:solidFill>
                  <a:srgbClr val="C6DA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0">
                <a:solidFill>
                  <a:srgbClr val="C6DA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实现可追踪的预算分配与选样</a:t>
            </a:r>
            <a:endParaRPr sz="2550" b="0">
              <a:solidFill>
                <a:srgbClr val="C6DAE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closing-next-title"/>
          <p:cNvSpPr>
            <a:spLocks noGrp="1"/>
          </p:cNvSpPr>
          <p:nvPr/>
        </p:nvSpPr>
        <p:spPr>
          <a:xfrm>
            <a:off x="8340090" y="2857500"/>
            <a:ext cx="48958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2550" b="1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2550" b="1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2550" b="1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2550" b="1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2550" b="1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2550" b="1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2550" b="1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2550" b="1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2550" b="1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2550" b="1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后续研究</a:t>
            </a:r>
            <a:endParaRPr sz="2550" b="1">
              <a:solidFill>
                <a:srgbClr val="73DFD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closing-next"/>
          <p:cNvSpPr>
            <a:spLocks noGrp="1"/>
          </p:cNvSpPr>
          <p:nvPr/>
        </p:nvSpPr>
        <p:spPr>
          <a:xfrm>
            <a:off x="8340090" y="3667125"/>
            <a:ext cx="4895850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4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24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24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24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24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24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24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24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24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24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24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4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扩大数据与任务条件</a:t>
            </a:r>
            <a:endParaRPr sz="2400" b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defRPr sz="24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4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优化整体训练效率</a:t>
            </a:r>
            <a:endParaRPr sz="2400" b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hanks"/>
          <p:cNvSpPr>
            <a:spLocks noGrp="1"/>
          </p:cNvSpPr>
          <p:nvPr/>
        </p:nvSpPr>
        <p:spPr>
          <a:xfrm>
            <a:off x="914400" y="7715250"/>
            <a:ext cx="120015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175" b="0">
                <a:solidFill>
                  <a:srgbClr val="C6DA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2175" b="0">
                <a:solidFill>
                  <a:srgbClr val="C6DA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2175" b="0">
                <a:solidFill>
                  <a:srgbClr val="C6DA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2175" b="0">
                <a:solidFill>
                  <a:srgbClr val="C6DA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2175" b="0">
                <a:solidFill>
                  <a:srgbClr val="C6DA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2175" b="0">
                <a:solidFill>
                  <a:srgbClr val="C6DA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2175" b="0">
                <a:solidFill>
                  <a:srgbClr val="C6DA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2175" b="0">
                <a:solidFill>
                  <a:srgbClr val="C6DA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2175" b="0">
                <a:solidFill>
                  <a:srgbClr val="C6DA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2175" b="0">
                <a:solidFill>
                  <a:srgbClr val="C6DA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2175" b="0">
                <a:solidFill>
                  <a:srgbClr val="C6DA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75" b="0">
                <a:solidFill>
                  <a:srgbClr val="C6DA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研究主线：有限预算下，如何选择额外训练样本</a:t>
            </a:r>
            <a:endParaRPr sz="2175" b="0">
              <a:solidFill>
                <a:srgbClr val="C6DAE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thanks-kicker"/>
          <p:cNvSpPr>
            <a:spLocks noGrp="1"/>
          </p:cNvSpPr>
          <p:nvPr/>
        </p:nvSpPr>
        <p:spPr>
          <a:xfrm>
            <a:off x="914400" y="952500"/>
            <a:ext cx="1143000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300" b="1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3300" b="1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3300" b="1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3300" b="1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3300" b="1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3300" b="1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3300" b="1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3300" b="1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3300" b="1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3300" b="1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3300" b="1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73DFD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CAE-SCT</a:t>
            </a:r>
            <a:endParaRPr sz="3300" b="1">
              <a:solidFill>
                <a:srgbClr val="73DFD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hanks-title"/>
          <p:cNvSpPr>
            <a:spLocks noGrp="1"/>
          </p:cNvSpPr>
          <p:nvPr/>
        </p:nvSpPr>
        <p:spPr>
          <a:xfrm>
            <a:off x="914400" y="2857500"/>
            <a:ext cx="13411200" cy="1524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8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8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8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8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8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8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8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8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8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8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8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8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谢谢聆听</a:t>
            </a:r>
            <a:endParaRPr sz="8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hanks-invitation"/>
          <p:cNvSpPr>
            <a:spLocks noGrp="1"/>
          </p:cNvSpPr>
          <p:nvPr/>
        </p:nvSpPr>
        <p:spPr>
          <a:xfrm>
            <a:off x="914400" y="4905375"/>
            <a:ext cx="134112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900" b="0">
                <a:solidFill>
                  <a:srgbClr val="C6DA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3900" b="0">
                <a:solidFill>
                  <a:srgbClr val="C6DA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3900" b="0">
                <a:solidFill>
                  <a:srgbClr val="C6DA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3900" b="0">
                <a:solidFill>
                  <a:srgbClr val="C6DA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3900" b="0">
                <a:solidFill>
                  <a:srgbClr val="C6DA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3900" b="0">
                <a:solidFill>
                  <a:srgbClr val="C6DA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3900" b="0">
                <a:solidFill>
                  <a:srgbClr val="C6DA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3900" b="0">
                <a:solidFill>
                  <a:srgbClr val="C6DA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3900" b="0">
                <a:solidFill>
                  <a:srgbClr val="C6DA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3900" b="0">
                <a:solidFill>
                  <a:srgbClr val="C6DA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3900" b="0">
                <a:solidFill>
                  <a:srgbClr val="C6DA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900" b="0">
                <a:solidFill>
                  <a:srgbClr val="C6DA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恳请各位评委批评指正</a:t>
            </a:r>
            <a:endParaRPr sz="3900" b="0">
              <a:solidFill>
                <a:srgbClr val="C6DAE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hanks-team"/>
          <p:cNvSpPr>
            <a:spLocks noGrp="1"/>
          </p:cNvSpPr>
          <p:nvPr/>
        </p:nvSpPr>
        <p:spPr>
          <a:xfrm>
            <a:off x="914400" y="6858000"/>
            <a:ext cx="134112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25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25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25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25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25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25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25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25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25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25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算启未来队</a:t>
            </a:r>
            <a:endParaRPr sz="25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hanks-entry"/>
          <p:cNvSpPr>
            <a:spLocks noGrp="1"/>
          </p:cNvSpPr>
          <p:nvPr/>
        </p:nvSpPr>
        <p:spPr>
          <a:xfrm>
            <a:off x="914400" y="7715250"/>
            <a:ext cx="120015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l">
              <a:defRPr sz="1875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l">
              <a:defRPr sz="1875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l">
              <a:defRPr sz="1875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l">
              <a:defRPr sz="1875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l">
              <a:defRPr sz="1875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l">
              <a:defRPr sz="1875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l">
              <a:defRPr sz="1875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l">
              <a:defRPr sz="1875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l">
              <a:defRPr sz="1875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l">
              <a:defRPr sz="1875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75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参赛编号  AIC-2026-56789755</a:t>
            </a:r>
            <a:endParaRPr sz="1875" b="0">
              <a:solidFill>
                <a:srgbClr val="BED3E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page"/>
          <p:cNvSpPr>
            <a:spLocks noGrp="1"/>
          </p:cNvSpPr>
          <p:nvPr/>
        </p:nvSpPr>
        <p:spPr>
          <a:xfrm>
            <a:off x="12954000" y="7867650"/>
            <a:ext cx="13716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650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  <a:lvl1pPr algn="r">
              <a:defRPr sz="1650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algn="r">
              <a:defRPr sz="1650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2pPr>
            <a:lvl3pPr algn="r">
              <a:defRPr sz="1650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3pPr>
            <a:lvl4pPr algn="r">
              <a:defRPr sz="1650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4pPr>
            <a:lvl5pPr algn="r">
              <a:defRPr sz="1650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5pPr>
            <a:lvl6pPr algn="r">
              <a:defRPr sz="1650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6pPr>
            <a:lvl7pPr algn="r">
              <a:defRPr sz="1650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7pPr>
            <a:lvl8pPr algn="r">
              <a:defRPr sz="1650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8pPr>
            <a:lvl9pPr algn="r">
              <a:defRPr sz="1650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9pPr>
          </a:lstStyle>
          <a:p>
            <a:pPr algn="r">
              <a:defRPr sz="1650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0">
                <a:solidFill>
                  <a:srgbClr val="BED3E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 / 15</a:t>
            </a:r>
            <a:endParaRPr sz="1650" b="0">
              <a:solidFill>
                <a:srgbClr val="BED3E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324.45,&quot;left&quot;:-1,&quot;top&quot;:209.55,&quot;width&quot;:1058.5}"/>
</p:tagLst>
</file>

<file path=ppt/tags/tag2.xml><?xml version="1.0" encoding="utf-8"?>
<p:tagLst xmlns:p="http://schemas.openxmlformats.org/presentationml/2006/main">
  <p:tag name="KSO_WM_DIAGRAM_VIRTUALLY_FRAME" val="{&quot;height&quot;:324.45,&quot;left&quot;:-1,&quot;top&quot;:209.55,&quot;width&quot;:1058.5}"/>
</p:tagLst>
</file>

<file path=ppt/tags/tag3.xml><?xml version="1.0" encoding="utf-8"?>
<p:tagLst xmlns:p="http://schemas.openxmlformats.org/presentationml/2006/main">
  <p:tag name="KSO_WM_DIAGRAM_VIRTUALLY_FRAME" val="{&quot;height&quot;:324.45,&quot;left&quot;:-1,&quot;top&quot;:209.55,&quot;width&quot;:1058.5}"/>
</p:tagLst>
</file>

<file path=ppt/tags/tag4.xml><?xml version="1.0" encoding="utf-8"?>
<p:tagLst xmlns:p="http://schemas.openxmlformats.org/presentationml/2006/main">
  <p:tag name="KSO_WM_DIAGRAM_VIRTUALLY_FRAME" val="{&quot;height&quot;:324.45,&quot;left&quot;:-1,&quot;top&quot;:209.55,&quot;width&quot;:1058.5}"/>
</p:tagLst>
</file>

<file path=ppt/tags/tag5.xml><?xml version="1.0" encoding="utf-8"?>
<p:tagLst xmlns:p="http://schemas.openxmlformats.org/presentationml/2006/main">
  <p:tag name="KSO_WM_DIAGRAM_VIRTUALLY_FRAME" val="{&quot;height&quot;:324.45,&quot;left&quot;:-1,&quot;top&quot;:209.55,&quot;width&quot;:1058.5}"/>
</p:tagLst>
</file>

<file path=ppt/tags/tag6.xml><?xml version="1.0" encoding="utf-8"?>
<p:tagLst xmlns:p="http://schemas.openxmlformats.org/presentationml/2006/main">
  <p:tag name="KSO_WM_DIAGRAM_VIRTUALLY_FRAME" val="{&quot;height&quot;:324.45,&quot;left&quot;:-1,&quot;top&quot;:209.55,&quot;width&quot;:1058.5}"/>
</p:tagLst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Microsoft YaHei"/>
        <a:ea typeface=""/>
        <a:cs typeface=""/>
      </a:majorFont>
      <a:minorFont>
        <a:latin typeface="Microsoft YaHei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Microsoft YaHei"/>
        <a:ea typeface=""/>
        <a:cs typeface=""/>
      </a:majorFont>
      <a:minorFont>
        <a:latin typeface="Microsoft YaHei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2082</Words>
  <Application>WPS 演示</Application>
  <PresentationFormat>Converted Presentation</PresentationFormat>
  <Paragraphs>435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7" baseType="lpstr">
      <vt:lpstr>Arial</vt:lpstr>
      <vt:lpstr>宋体</vt:lpstr>
      <vt:lpstr>Wingdings</vt:lpstr>
      <vt:lpstr>微软雅黑</vt:lpstr>
      <vt:lpstr>汉仪旗黑</vt:lpstr>
      <vt:lpstr>宋体</vt:lpstr>
      <vt:lpstr>Arial Unicode MS</vt:lpstr>
      <vt:lpstr>微软雅黑</vt:lpstr>
      <vt:lpstr>Calibri</vt:lpstr>
      <vt:lpstr>Helvetica Neue</vt:lpstr>
      <vt:lpstr>汉仪书宋二KW</vt:lpstr>
      <vt:lpstr>ChatGPT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liaoran</cp:lastModifiedBy>
  <cp:revision>2</cp:revision>
  <dcterms:created xsi:type="dcterms:W3CDTF">2026-11-01T02:38:08Z</dcterms:created>
  <dcterms:modified xsi:type="dcterms:W3CDTF">2026-11-01T02:38:08Z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2052-12.1.22553.22553</vt:lpwstr>
  </property>
  <property fmtid="{D5CDD505-2E9C-101B-9397-08002B2CF9AE}" pid="3" name="ICV">
    <vt:lpwstr>89ED12825818B15F10A6E66ACFD59B28_43</vt:lpwstr>
  </property>
</Properties>
</file>