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media/image14.svg" ContentType="image/svg+xml"/>
  <Override PartName="/ppt/media/image16.svg" ContentType="image/svg+xml"/>
  <Override PartName="/ppt/media/image18.svg" ContentType="image/svg+xml"/>
  <Override PartName="/ppt/media/image20.svg" ContentType="image/svg+xml"/>
  <Override PartName="/ppt/media/image23.svg" ContentType="image/svg+xml"/>
  <Override PartName="/ppt/media/image25.svg" ContentType="image/svg+xml"/>
  <Override PartName="/ppt/media/image28.svg" ContentType="image/svg+xml"/>
  <Override PartName="/ppt/media/image3.svg" ContentType="image/svg+xml"/>
  <Override PartName="/ppt/media/image31.svg" ContentType="image/svg+xml"/>
  <Override PartName="/ppt/media/image35.svg" ContentType="image/svg+xml"/>
  <Override PartName="/ppt/media/image39.svg" ContentType="image/svg+xml"/>
  <Override PartName="/ppt/media/image41.svg" ContentType="image/svg+xml"/>
  <Override PartName="/ppt/media/image5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6" r:id="rId23"/>
    <p:sldId id="277" r:id="rId2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1350" b="1" i="0" u="none" strike="noStrike" kern="1200" baseline="0">
                <a:solidFill>
                  <a:srgbClr val="0B4265"/>
                </a:solidFill>
                <a:latin typeface="+mn-lt"/>
                <a:ea typeface="+mn-ea"/>
                <a:cs typeface="+mn-cs"/>
              </a:defRPr>
            </a:pPr>
            <a:r>
              <a:rPr sz="1350">
                <a:solidFill>
                  <a:srgbClr val="0B4265"/>
                </a:solidFill>
              </a:rPr>
              <a:t>营业收入测算（万元）</a:t>
            </a:r>
            <a:endParaRPr sz="1350">
              <a:solidFill>
                <a:srgbClr val="0B4265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</c:f>
              <c:strCache>
                <c:ptCount val="1"/>
                <c:pt idx="0">
                  <c:v>营业收入</c:v>
                </c:pt>
              </c:strCache>
            </c:strRef>
          </c:tx>
          <c:spPr>
            <a:solidFill>
              <a:srgbClr val="0B4265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750" b="0" i="0" u="none" strike="noStrike" kern="1200" baseline="0">
                    <a:solidFill>
                      <a:srgbClr val="0B4265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1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{"第一年","第二年","第三年"}</c:f>
              <c:strCache>
                <c:ptCount val="3"/>
                <c:pt idx="0">
                  <c:v>第一年</c:v>
                </c:pt>
                <c:pt idx="1">
                  <c:v>第二年</c:v>
                </c:pt>
                <c:pt idx="2">
                  <c:v>第三年</c:v>
                </c:pt>
              </c:strCache>
            </c:strRef>
          </c:cat>
          <c:val>
            <c:numRef>
              <c:f>{40,200,650}</c:f>
              <c:numCache>
                <c:formatCode>General</c:formatCode>
                <c:ptCount val="3"/>
                <c:pt idx="0">
                  <c:v>40</c:v>
                </c:pt>
                <c:pt idx="1">
                  <c:v>200</c:v>
                </c:pt>
                <c:pt idx="2">
                  <c:v>650</c:v>
                </c:pt>
              </c:numCache>
            </c:numRef>
          </c:val>
        </c:ser>
        <c:dLbls>
          <c:showLegendKey val="1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9736801"/>
        <c:axId val="89736802"/>
      </c:barChart>
      <c:catAx>
        <c:axId val="8973680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rgbClr val="D9D9D9"/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89736802"/>
        <c:crosses val="autoZero"/>
        <c:auto val="1"/>
        <c:lblAlgn val="ctr"/>
        <c:lblOffset val="100"/>
        <c:noMultiLvlLbl val="0"/>
      </c:catAx>
      <c:valAx>
        <c:axId val="8973680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D9D9D9"/>
              </a:solidFill>
              <a:prstDash val="solid"/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89736801"/>
        <c:crosses val="autoZero"/>
        <c:crossBetween val="between"/>
      </c:valAx>
      <c:spPr>
        <a:solidFill>
          <a:srgbClr val="FFFFFF"/>
        </a:solidFill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69f80030-6d5e-4b76-8db1-e80dc996f1bf}"/>
      </c:ext>
    </c:extLst>
  </c:chart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1350" b="1" i="0" u="none" strike="noStrike" kern="1200" baseline="0">
                <a:solidFill>
                  <a:srgbClr val="0B4265"/>
                </a:solidFill>
                <a:latin typeface="+mn-lt"/>
                <a:ea typeface="+mn-ea"/>
                <a:cs typeface="+mn-cs"/>
              </a:defRPr>
            </a:pPr>
            <a:r>
              <a:rPr sz="1350">
                <a:solidFill>
                  <a:srgbClr val="0B4265"/>
                </a:solidFill>
              </a:rPr>
              <a:t>150 万资金用途（%）</a:t>
            </a:r>
            <a:endParaRPr sz="1350">
              <a:solidFill>
                <a:srgbClr val="0B4265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</c:f>
              <c:strCache>
                <c:ptCount val="1"/>
                <c:pt idx="0">
                  <c:v>占比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rgbClr val="0B4265"/>
              </a:solidFill>
            </c:spPr>
          </c:dPt>
          <c:dPt>
            <c:idx val="1"/>
            <c:bubble3D val="0"/>
            <c:spPr>
              <a:solidFill>
                <a:srgbClr val="11959C"/>
              </a:solidFill>
            </c:spPr>
          </c:dPt>
          <c:dPt>
            <c:idx val="2"/>
            <c:bubble3D val="0"/>
            <c:spPr>
              <a:solidFill>
                <a:srgbClr val="4FA8B2"/>
              </a:solidFill>
            </c:spPr>
          </c:dPt>
          <c:dPt>
            <c:idx val="3"/>
            <c:bubble3D val="0"/>
            <c:spPr>
              <a:solidFill>
                <a:srgbClr val="7BC8D0"/>
              </a:solidFill>
            </c:spPr>
          </c:dPt>
          <c:dPt>
            <c:idx val="4"/>
            <c:bubble3D val="0"/>
            <c:spPr>
              <a:solidFill>
                <a:srgbClr val="FF684F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75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{"产品与安全工程","数据与内容体系","试点与客户成功","合规与知识产权","预备资金"}</c:f>
              <c:strCache>
                <c:ptCount val="5"/>
                <c:pt idx="0">
                  <c:v>产品与安全工程</c:v>
                </c:pt>
                <c:pt idx="1">
                  <c:v>数据与内容体系</c:v>
                </c:pt>
                <c:pt idx="2">
                  <c:v>试点与客户成功</c:v>
                </c:pt>
                <c:pt idx="3">
                  <c:v>合规与知识产权</c:v>
                </c:pt>
                <c:pt idx="4">
                  <c:v>预备资金</c:v>
                </c:pt>
              </c:strCache>
            </c:strRef>
          </c:cat>
          <c:val>
            <c:numRef>
              <c:f>{30,25,20,15,10}</c:f>
              <c:numCache>
                <c:formatCode>General</c:formatCode>
                <c:ptCount val="5"/>
                <c:pt idx="0">
                  <c:v>30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  <c:pt idx="4">
                  <c:v>10</c:v>
                </c:pt>
              </c:numCache>
            </c:numRef>
          </c:val>
        </c:ser>
        <c:dLbls>
          <c:showLegendKey val="1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solidFill>
          <a:srgbClr val="FFFFFF"/>
        </a:solidFill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rgbClr val="5F758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0cd2beb1-0f1a-45ed-ac45-7847562722fe}"/>
      </c:ext>
    </c:extLst>
  </c:chart>
  <c:txPr>
    <a:bodyPr/>
    <a:lstStyle/>
    <a:p>
      <a:pPr>
        <a:defRPr lang="zh-CN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2" Type="http://schemas.openxmlformats.org/officeDocument/2006/relationships/notesSlide" Target="../notesSlides/notesSlide2.xml"/><Relationship Id="rId21" Type="http://schemas.openxmlformats.org/officeDocument/2006/relationships/slideLayout" Target="../slideLayouts/slideLayout1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sv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sv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image" Target="../media/image7.png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image" Target="../media/image6.png"/><Relationship Id="rId2" Type="http://schemas.openxmlformats.org/officeDocument/2006/relationships/tags" Target="../tags/tag21.xml"/><Relationship Id="rId18" Type="http://schemas.openxmlformats.org/officeDocument/2006/relationships/notesSlide" Target="../notesSlides/notesSlide6.xml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9.png"/><Relationship Id="rId15" Type="http://schemas.openxmlformats.org/officeDocument/2006/relationships/tags" Target="../tags/tag31.xml"/><Relationship Id="rId14" Type="http://schemas.openxmlformats.org/officeDocument/2006/relationships/tags" Target="../tags/tag30.xml"/><Relationship Id="rId13" Type="http://schemas.openxmlformats.org/officeDocument/2006/relationships/image" Target="../media/image8.png"/><Relationship Id="rId12" Type="http://schemas.openxmlformats.org/officeDocument/2006/relationships/tags" Target="../tags/tag29.xml"/><Relationship Id="rId11" Type="http://schemas.openxmlformats.org/officeDocument/2006/relationships/tags" Target="../tags/tag28.xml"/><Relationship Id="rId10" Type="http://schemas.openxmlformats.org/officeDocument/2006/relationships/tags" Target="../tags/tag27.xml"/><Relationship Id="rId1" Type="http://schemas.openxmlformats.org/officeDocument/2006/relationships/tags" Target="../tags/tag20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8.svg"/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png"/><Relationship Id="rId8" Type="http://schemas.openxmlformats.org/officeDocument/2006/relationships/image" Target="../media/image25.svg"/><Relationship Id="rId7" Type="http://schemas.openxmlformats.org/officeDocument/2006/relationships/image" Target="../media/image24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18.svg"/><Relationship Id="rId3" Type="http://schemas.openxmlformats.org/officeDocument/2006/relationships/image" Target="../media/image21.png"/><Relationship Id="rId2" Type="http://schemas.openxmlformats.org/officeDocument/2006/relationships/image" Target="../media/image20.svg"/><Relationship Id="rId15" Type="http://schemas.openxmlformats.org/officeDocument/2006/relationships/notesSlide" Target="../notesSlides/notesSlide10.xml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29.png"/><Relationship Id="rId12" Type="http://schemas.openxmlformats.org/officeDocument/2006/relationships/image" Target="../media/image28.svg"/><Relationship Id="rId11" Type="http://schemas.openxmlformats.org/officeDocument/2006/relationships/image" Target="../media/image27.png"/><Relationship Id="rId10" Type="http://schemas.openxmlformats.org/officeDocument/2006/relationships/image" Target="../media/image14.svg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1.svg"/><Relationship Id="rId1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svg"/><Relationship Id="rId1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5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39.svg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3" Type="http://schemas.openxmlformats.org/officeDocument/2006/relationships/image" Target="../media/image12.png"/><Relationship Id="rId2" Type="http://schemas.openxmlformats.org/officeDocument/2006/relationships/image" Target="../media/image35.svg"/><Relationship Id="rId1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svg"/><Relationship Id="rId1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1.svg"/><Relationship Id="rId1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tags" Target="../tags/tag38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5" Type="http://schemas.openxmlformats.org/officeDocument/2006/relationships/notesSlide" Target="../notesSlides/notesSlide21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43.xml"/><Relationship Id="rId12" Type="http://schemas.openxmlformats.org/officeDocument/2006/relationships/tags" Target="../tags/tag42.xml"/><Relationship Id="rId11" Type="http://schemas.openxmlformats.org/officeDocument/2006/relationships/tags" Target="../tags/tag41.xml"/><Relationship Id="rId10" Type="http://schemas.openxmlformats.org/officeDocument/2006/relationships/tags" Target="../tags/tag40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 notes={`各位老师好，我们是MarineMind海洋智研团队。今天想用八到十分钟回答一个问题：一个海洋健康食品的创意，如何变成一份有来源、有记录、可验证的研究方案。我们把它做成了一个可运行的平台原型：把海洋食品知识、证据整理、AI辅助分析和团队协作放进同一个工作空间。下面依次汇报问题、产品、技术、应用与商业规划。`} style={{ background: '#062B47', width: 1280, height: 720, position: 'relative', overflow: 'hidden' }}&gt;&#10;    &lt;Box style={{ position: 'absolute', top: 0, left: 0, width: 1280, height: 720, overflow: 'hidden' }}&gt;&#10;        &lt;Image src=&quot;assets/cover_ocean.png&quot; style={{ width: 1280, height: 720, objectFit: 'cover' }} /&gt;&#10;    &lt;/Box&gt;&#10;    &lt;Box style={{ position: 'absolute', top: 0, left: 0, width: 1280, height: 720, background: 'linear-gradient(115deg, rgba(5,36,60,0.92) 0%, rgba(11,66,101,0.62) 55%, rgba(5,36,60,0.78) 100%)' }} /&gt;&#10;    &lt;Box style={{ position: 'absolute', left: 88, top: 148, width: 940, flexDirection: 'column', gap: 20 }}&gt;&#10;        &lt;Text style={{ fontSize: 20, color: '#7BC8D0', letterSpacing: 6 }}&gt;学校组 · 创新创业项目答辩&lt;/Text&gt;&#10;        &lt;Text style={{ fontSize: 66, fontWeight: 'bold', color: '#FFFFFF', letterSpacing: 2 }}&gt;MarineMind 海洋智研&lt;/Text&gt;&#10;        &lt;Text style={{ fontSize: 28, color: '#CFE8EA', letterSpacing: 3 }}&gt;海洋健康食品研发智能工作平台&lt;/Text&gt;&#10;        &lt;Box style={{ width: 120, height: 5, background: '#FF684F', borderRadius: 3, marginTop: 4 }} /&gt;&#10;    &lt;/Box&gt;&#10;    &lt;Box style={{ position: 'absolute', left: 88, top: 452, width: 1020, flexDirection: 'column', gap: 12 }}&gt;&#10;        &lt;Text style={{ fontSize: 20, color: '#B9D4DD', lineHeight: 1.7 }}&gt;学校名称：＿＿＿＿＿＿＿＿　　团队名称：＿＿＿＿＿＿＿＿　　答辩日期：＿＿＿＿＿＿&lt;/Text&gt;&#10;        &lt;Text style={{ fontSize: 20, color: '#B9D4DD', lineHeight: 1.7 }}&gt;项目负责人：＿＿＿＿＿＿　　指导教师：＿＿＿＿＿＿&lt;/Text&gt;&#10;    &lt;/Box&gt;&#10;    &lt;Box style={{ position: 'absolute', left: 88, bottom: 34, flexDirection: 'row', alignItems: 'center', gap: 16 }}&gt;&#10;        &lt;Box style={{ background: 'rgba(123,200,208,0.16)', border: '1px solid rgba(123,200,208,0.45)', borderRadius: 6, padding: '5px 14px 5px 14px' }}&gt;&#10;            &lt;Text style={{ fontSize: 16, color: '#BFE6E9' }}&gt;可运行原型 v0.3.0&lt;/Text&gt;&#10;        &lt;/Box&gt;&#10;        &lt;Text style={{ fontSize: 16, color: 'rgba(255,255,255,0.6)', letterSpacing: 2 }}&gt;MarineMind 海洋智研&lt;/Text&gt;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62B47"/>
          </a:solidFill>
        </p:spPr>
        <p:txBody>
          <a:bodyPr/>
          <a:p/>
        </p:txBody>
      </p:sp>
      <p:pic>
        <p:nvPicPr>
          <p:cNvPr id="14" name="图片 13" descr="8c5e92f833993781e8d5ad59ef27223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5" y="0"/>
            <a:ext cx="12185015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985" y="0"/>
            <a:ext cx="12192000" cy="6858000"/>
          </a:xfrm>
          <a:prstGeom prst="rect">
            <a:avLst/>
          </a:prstGeom>
          <a:gradFill>
            <a:gsLst>
              <a:gs pos="0">
                <a:srgbClr val="05243C">
                  <a:alpha val="33000"/>
                </a:srgbClr>
              </a:gs>
              <a:gs pos="55000">
                <a:srgbClr val="0B4265">
                  <a:alpha val="62000"/>
                </a:srgbClr>
              </a:gs>
              <a:gs pos="100000">
                <a:srgbClr val="05243C">
                  <a:alpha val="78000"/>
                </a:srgbClr>
              </a:gs>
            </a:gsLst>
            <a:lin ang="1500000" scaled="1"/>
          </a:gradFill>
        </p:spPr>
        <p:txBody>
          <a:bodyPr/>
          <a:p/>
        </p:txBody>
      </p:sp>
      <p:sp>
        <p:nvSpPr>
          <p:cNvPr id="5" name="文本框 4" descr="{&quot;isTemplate&quot;:true,&quot;type&quot;:&quot;text&quot;}"/>
          <p:cNvSpPr txBox="1"/>
          <p:nvPr/>
        </p:nvSpPr>
        <p:spPr>
          <a:xfrm>
            <a:off x="838200" y="1409700"/>
            <a:ext cx="895350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 spc="450">
                <a:solidFill>
                  <a:srgbClr val="7BC8D0"/>
                </a:solidFill>
                <a:latin typeface="微软雅黑" panose="020B0503020204020204" charset="-122"/>
                <a:ea typeface="微软雅黑" panose="020B0503020204020204" charset="-122"/>
              </a:rPr>
              <a:t>学校组</a:t>
            </a:r>
            <a:r>
              <a:rPr lang="en-US" sz="1500" b="1" spc="450">
                <a:solidFill>
                  <a:srgbClr val="7BC8D0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altLang="en-US" sz="1500" b="1" spc="450">
                <a:solidFill>
                  <a:srgbClr val="7BC8D0"/>
                </a:solidFill>
                <a:latin typeface="微软雅黑" panose="020B0503020204020204" charset="-122"/>
                <a:ea typeface="微软雅黑" panose="020B0503020204020204" charset="-122"/>
              </a:rPr>
              <a:t>产业</a:t>
            </a:r>
            <a:r>
              <a:rPr lang="zh-CN" sz="1500" b="1" spc="450">
                <a:solidFill>
                  <a:srgbClr val="7BC8D0"/>
                </a:solidFill>
                <a:latin typeface="微软雅黑" panose="020B0503020204020204" charset="-122"/>
                <a:ea typeface="微软雅黑" panose="020B0503020204020204" charset="-122"/>
              </a:rPr>
              <a:t>创新赛道答辩</a:t>
            </a:r>
            <a:endParaRPr lang="zh-CN" sz="1500" b="1" spc="450">
              <a:solidFill>
                <a:srgbClr val="7BC8D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 descr="{&quot;isTemplate&quot;:true,&quot;type&quot;:&quot;text&quot;}"/>
          <p:cNvSpPr txBox="1"/>
          <p:nvPr/>
        </p:nvSpPr>
        <p:spPr>
          <a:xfrm>
            <a:off x="838200" y="1828800"/>
            <a:ext cx="8953500" cy="762000"/>
          </a:xfrm>
          <a:prstGeom prst="rect">
            <a:avLst/>
          </a:prstGeom>
        </p:spPr>
        <p:txBody>
          <a:bodyPr wrap="none" lIns="0" tIns="0" rIns="0" bIns="0"/>
          <a:p>
            <a:pPr algn="l">
              <a:lnSpc>
                <a:spcPct val="100000"/>
              </a:lnSpc>
            </a:pPr>
            <a:r>
              <a:rPr lang="zh-CN" altLang="en-US" sz="4000" b="1" spc="1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蔚蓝智膳——海洋健康食品研发引擎</a:t>
            </a:r>
            <a:endParaRPr lang="zh-CN" altLang="en-US" sz="4000" b="1" spc="1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 descr="{&quot;isTemplate&quot;:true,&quot;type&quot;:&quot;text&quot;}"/>
          <p:cNvSpPr txBox="1"/>
          <p:nvPr/>
        </p:nvSpPr>
        <p:spPr>
          <a:xfrm>
            <a:off x="838200" y="2781300"/>
            <a:ext cx="8953500" cy="3238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100" spc="225">
                <a:solidFill>
                  <a:srgbClr val="CFE8EA"/>
                </a:solidFill>
                <a:latin typeface="微软雅黑" panose="020B0503020204020204" charset="-122"/>
                <a:ea typeface="微软雅黑" panose="020B0503020204020204" charset="-122"/>
              </a:rPr>
              <a:t>海洋健康食品研发智能工作平台</a:t>
            </a:r>
            <a:endParaRPr lang="zh-CN" sz="2100" spc="225">
              <a:solidFill>
                <a:srgbClr val="CFE8E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838200" y="3333750"/>
            <a:ext cx="1143000" cy="47625"/>
          </a:xfrm>
          <a:prstGeom prst="roundRect">
            <a:avLst>
              <a:gd name="adj" fmla="val 60000"/>
            </a:avLst>
          </a:prstGeom>
          <a:solidFill>
            <a:srgbClr val="FF684F"/>
          </a:solidFill>
        </p:spPr>
        <p:txBody>
          <a:bodyPr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4" name="" descr="&lt;Slide notes={`汇报分五个部分。第一部分讲我们观察到的真实研发断点；第二部分是产品与技术，会用系统真实界面演示四阶段研发流程、AI辅助和报告导出；第三部分是应用与市场，包括演示案例、竞争对比和自下而上的市场路径；第四部分是商业模式，回答谁付费、为什么付费、交付什么；第五部分是发展规划、团队与财务测算。整体逻辑是：先讲清楚问题真实存在，再证明我们已经做出来，最后说明怎么验证商业价值。`} style={{ background: 'linear-gradient(150deg, #05253D 0%, #0B4265 58%, #0E5570 100%)', width: 1280, height: 720, position: 'relative', overflow: 'hidden' }}&gt;&#10;    &lt;Box style={{ position: 'absolute', left: 88, top: 84, flexDirection: 'column', gap: 10 }}&gt;&#10;        &lt;Text style={{ fontSize: 44, fontWeight: 'bold', color: '#FFFFFF', letterSpacing: 4 }}&gt;目录&lt;/Text&gt;&#10;        &lt;Text style={{ fontSize: 19, color: '#7BC8D0', letterSpacing: 2 }}&gt;五个部分 · 8 至 10 分钟&lt;/Text&gt;&#10;    &lt;/Box&gt;&#10;    &lt;Box style={{ position: 'absolute', left: 88, top: 208, width: 1104, flexDirection: 'column' }}&gt;&#10;        {[&#10;            { n: '01', t: '项目背景', d: '真实研发断点 · 四类用户 · 解决方案定位' },&#10;            { n: '02', t: '产品与技术', d: '真实系统界面 · 四阶段研发流程 · 技术架构与创新' },&#10;            { n: '03', t: '应用与市场', d: '应用场景 · 完整演示案例 · 竞争对比与市场路径' },&#10;            { n: '04', t: '商业模式', d: '谁付费 · 为什么付费 · 交付什么 · 定价逻辑' },&#10;            { n: '05', t: '发展规划', d: '校园试点路线 · 团队分工 · 三年财务测算与融资' },&#10;        ].map((row, i) =&gt; (&#10;            &lt;Box key={i} style={{ flexDirection: 'row', alignItems: 'center', height: 82, borderBottom: i &lt; 4 ? '1px solid rgba(255,255,255,0.12)' : 'none' }}&gt;&#10;                &lt;Text style={{ fontSize: 26, fontWeight: 'bold', color: '#7BC8D0', width: 70 }}&gt;{row.n}&lt;/Text&gt;&#10;                &lt;Text style={{ fontSize: 28, fontWeight: 'bold', color: '#FFFFFF', width: 300 }}&gt;{row.t}&lt;/Text&gt;&#10;                &lt;Text style={{ fontSize: 19, color: '#A9C6D2' }}&gt;{row.d}&lt;/Text&gt;&#10;            &lt;/Box&gt;&#10;        ))}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8c5e92f833993781e8d5ad59ef27223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5" y="0"/>
            <a:ext cx="12185015" cy="6858000"/>
          </a:xfrm>
          <a:prstGeom prst="rect">
            <a:avLst/>
          </a:prstGeom>
        </p:spPr>
      </p:pic>
      <p:sp>
        <p:nvSpPr>
          <p:cNvPr id="475" name="矩形 474"/>
          <p:cNvSpPr/>
          <p:nvPr/>
        </p:nvSpPr>
        <p:spPr>
          <a:xfrm>
            <a:off x="6985" y="0"/>
            <a:ext cx="12192000" cy="6858000"/>
          </a:xfrm>
          <a:prstGeom prst="rect">
            <a:avLst/>
          </a:prstGeom>
          <a:gradFill>
            <a:gsLst>
              <a:gs pos="0">
                <a:srgbClr val="05253D">
                  <a:alpha val="0"/>
                  <a:lumMod val="59000"/>
                  <a:lumOff val="41000"/>
                </a:srgbClr>
              </a:gs>
              <a:gs pos="58000">
                <a:srgbClr val="0B4265"/>
              </a:gs>
              <a:gs pos="100000">
                <a:srgbClr val="0E5570"/>
              </a:gs>
            </a:gsLst>
            <a:lin ang="600000" scaled="1"/>
          </a:gradFill>
        </p:spPr>
        <p:txBody>
          <a:bodyPr/>
          <a:p/>
        </p:txBody>
      </p:sp>
      <p:sp>
        <p:nvSpPr>
          <p:cNvPr id="476" name="文本框 475" descr="{&quot;isTemplate&quot;:true,&quot;type&quot;:&quot;text&quot;}"/>
          <p:cNvSpPr txBox="1"/>
          <p:nvPr/>
        </p:nvSpPr>
        <p:spPr>
          <a:xfrm>
            <a:off x="838200" y="800100"/>
            <a:ext cx="2209800" cy="5048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300" b="1" spc="3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endParaRPr lang="zh-CN" sz="3300" b="1" spc="3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8" name="任意多边形 477"/>
          <p:cNvSpPr/>
          <p:nvPr>
            <p:custDataLst>
              <p:tags r:id="rId2"/>
            </p:custDataLst>
          </p:nvPr>
        </p:nvSpPr>
        <p:spPr>
          <a:xfrm>
            <a:off x="838200" y="1725295"/>
            <a:ext cx="10515600" cy="781050"/>
          </a:xfrm>
          <a:custGeom>
            <a:avLst/>
            <a:gdLst/>
            <a:ahLst/>
            <a:cxnLst/>
            <a:pathLst>
              <a:path w="1104" h="82">
                <a:moveTo>
                  <a:pt x="0" y="81"/>
                </a:moveTo>
                <a:lnTo>
                  <a:pt x="1104" y="81"/>
                </a:lnTo>
                <a:lnTo>
                  <a:pt x="1104" y="82"/>
                </a:lnTo>
                <a:lnTo>
                  <a:pt x="0" y="82"/>
                </a:lnTo>
                <a:close/>
              </a:path>
            </a:pathLst>
          </a:custGeom>
          <a:solidFill>
            <a:srgbClr val="FFFFFF">
              <a:alpha val="12000"/>
            </a:srgbClr>
          </a:solidFill>
        </p:spPr>
        <p:txBody>
          <a:bodyPr/>
          <a:p/>
        </p:txBody>
      </p:sp>
      <p:sp>
        <p:nvSpPr>
          <p:cNvPr id="479" name="文本框 478" descr="{&quot;isTemplate&quot;:true,&quot;type&quot;:&quot;text&quot;}"/>
          <p:cNvSpPr txBox="1"/>
          <p:nvPr>
            <p:custDataLst>
              <p:tags r:id="rId3"/>
            </p:custDataLst>
          </p:nvPr>
        </p:nvSpPr>
        <p:spPr>
          <a:xfrm>
            <a:off x="838200" y="1963420"/>
            <a:ext cx="666750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7BC8D0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sz="1950" b="1">
              <a:solidFill>
                <a:srgbClr val="7BC8D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0" name="文本框 479" descr="{&quot;isTemplate&quot;:true,&quot;type&quot;:&quot;text&quot;}"/>
          <p:cNvSpPr txBox="1"/>
          <p:nvPr>
            <p:custDataLst>
              <p:tags r:id="rId4"/>
            </p:custDataLst>
          </p:nvPr>
        </p:nvSpPr>
        <p:spPr>
          <a:xfrm>
            <a:off x="1504950" y="1953895"/>
            <a:ext cx="2857500" cy="3238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项目背景</a:t>
            </a:r>
            <a:endParaRPr lang="zh-CN"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1" name="文本框 480" descr="{&quot;isTemplate&quot;:true,&quot;type&quot;:&quot;text&quot;}"/>
          <p:cNvSpPr txBox="1"/>
          <p:nvPr>
            <p:custDataLst>
              <p:tags r:id="rId5"/>
            </p:custDataLst>
          </p:nvPr>
        </p:nvSpPr>
        <p:spPr>
          <a:xfrm>
            <a:off x="4362450" y="2001520"/>
            <a:ext cx="320040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>
                <a:solidFill>
                  <a:srgbClr val="A9C6D2"/>
                </a:solidFill>
                <a:latin typeface="微软雅黑" panose="020B0503020204020204" charset="-122"/>
                <a:ea typeface="微软雅黑" panose="020B0503020204020204" charset="-122"/>
              </a:rPr>
              <a:t>真实研发断点</a:t>
            </a:r>
            <a:r>
              <a:rPr lang="en-US">
                <a:solidFill>
                  <a:srgbClr val="A9C6D2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>
                <a:solidFill>
                  <a:srgbClr val="A9C6D2"/>
                </a:solidFill>
                <a:latin typeface="微软雅黑" panose="020B0503020204020204" charset="-122"/>
                <a:ea typeface="微软雅黑" panose="020B0503020204020204" charset="-122"/>
              </a:rPr>
              <a:t>四类用户</a:t>
            </a:r>
            <a:r>
              <a:rPr lang="en-US">
                <a:solidFill>
                  <a:srgbClr val="A9C6D2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>
                <a:solidFill>
                  <a:srgbClr val="A9C6D2"/>
                </a:solidFill>
                <a:latin typeface="微软雅黑" panose="020B0503020204020204" charset="-122"/>
                <a:ea typeface="微软雅黑" panose="020B0503020204020204" charset="-122"/>
              </a:rPr>
              <a:t>解决方案定位</a:t>
            </a:r>
            <a:endParaRPr lang="zh-CN">
              <a:solidFill>
                <a:srgbClr val="A9C6D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2" name="任意多边形 481"/>
          <p:cNvSpPr/>
          <p:nvPr>
            <p:custDataLst>
              <p:tags r:id="rId6"/>
            </p:custDataLst>
          </p:nvPr>
        </p:nvSpPr>
        <p:spPr>
          <a:xfrm>
            <a:off x="838200" y="2506345"/>
            <a:ext cx="10515600" cy="781050"/>
          </a:xfrm>
          <a:custGeom>
            <a:avLst/>
            <a:gdLst/>
            <a:ahLst/>
            <a:cxnLst/>
            <a:pathLst>
              <a:path w="1104" h="82">
                <a:moveTo>
                  <a:pt x="0" y="81"/>
                </a:moveTo>
                <a:lnTo>
                  <a:pt x="1104" y="81"/>
                </a:lnTo>
                <a:lnTo>
                  <a:pt x="1104" y="82"/>
                </a:lnTo>
                <a:lnTo>
                  <a:pt x="0" y="82"/>
                </a:lnTo>
                <a:close/>
              </a:path>
            </a:pathLst>
          </a:custGeom>
          <a:solidFill>
            <a:srgbClr val="FFFFFF">
              <a:alpha val="12000"/>
            </a:srgbClr>
          </a:solidFill>
        </p:spPr>
        <p:txBody>
          <a:bodyPr/>
          <a:p/>
        </p:txBody>
      </p:sp>
      <p:sp>
        <p:nvSpPr>
          <p:cNvPr id="483" name="文本框 482" descr="{&quot;isTemplate&quot;:true,&quot;type&quot;:&quot;text&quot;}"/>
          <p:cNvSpPr txBox="1"/>
          <p:nvPr>
            <p:custDataLst>
              <p:tags r:id="rId7"/>
            </p:custDataLst>
          </p:nvPr>
        </p:nvSpPr>
        <p:spPr>
          <a:xfrm>
            <a:off x="838200" y="2744470"/>
            <a:ext cx="666750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7BC8D0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sz="1950" b="1">
              <a:solidFill>
                <a:srgbClr val="7BC8D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4" name="文本框 483" descr="{&quot;isTemplate&quot;:true,&quot;type&quot;:&quot;text&quot;}"/>
          <p:cNvSpPr txBox="1"/>
          <p:nvPr>
            <p:custDataLst>
              <p:tags r:id="rId8"/>
            </p:custDataLst>
          </p:nvPr>
        </p:nvSpPr>
        <p:spPr>
          <a:xfrm>
            <a:off x="1504950" y="2734945"/>
            <a:ext cx="2857500" cy="3238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产品与技术</a:t>
            </a:r>
            <a:endParaRPr lang="zh-CN"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5" name="文本框 484" descr="{&quot;isTemplate&quot;:true,&quot;type&quot;:&quot;text&quot;}"/>
          <p:cNvSpPr txBox="1"/>
          <p:nvPr>
            <p:custDataLst>
              <p:tags r:id="rId9"/>
            </p:custDataLst>
          </p:nvPr>
        </p:nvSpPr>
        <p:spPr>
          <a:xfrm>
            <a:off x="4362450" y="2782570"/>
            <a:ext cx="392430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>
                <a:solidFill>
                  <a:srgbClr val="A9C6D2"/>
                </a:solidFill>
                <a:latin typeface="微软雅黑" panose="020B0503020204020204" charset="-122"/>
                <a:ea typeface="微软雅黑" panose="020B0503020204020204" charset="-122"/>
              </a:rPr>
              <a:t>真实系统界面</a:t>
            </a:r>
            <a:r>
              <a:rPr lang="en-US">
                <a:solidFill>
                  <a:srgbClr val="A9C6D2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>
                <a:solidFill>
                  <a:srgbClr val="A9C6D2"/>
                </a:solidFill>
                <a:latin typeface="微软雅黑" panose="020B0503020204020204" charset="-122"/>
                <a:ea typeface="微软雅黑" panose="020B0503020204020204" charset="-122"/>
              </a:rPr>
              <a:t>四阶段研发流程</a:t>
            </a:r>
            <a:r>
              <a:rPr lang="en-US">
                <a:solidFill>
                  <a:srgbClr val="A9C6D2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>
                <a:solidFill>
                  <a:srgbClr val="A9C6D2"/>
                </a:solidFill>
                <a:latin typeface="微软雅黑" panose="020B0503020204020204" charset="-122"/>
                <a:ea typeface="微软雅黑" panose="020B0503020204020204" charset="-122"/>
              </a:rPr>
              <a:t>技术架构与创新</a:t>
            </a:r>
            <a:endParaRPr lang="zh-CN">
              <a:solidFill>
                <a:srgbClr val="A9C6D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6" name="任意多边形 485"/>
          <p:cNvSpPr/>
          <p:nvPr>
            <p:custDataLst>
              <p:tags r:id="rId10"/>
            </p:custDataLst>
          </p:nvPr>
        </p:nvSpPr>
        <p:spPr>
          <a:xfrm>
            <a:off x="838200" y="3287395"/>
            <a:ext cx="10515600" cy="781050"/>
          </a:xfrm>
          <a:custGeom>
            <a:avLst/>
            <a:gdLst/>
            <a:ahLst/>
            <a:cxnLst/>
            <a:pathLst>
              <a:path w="1104" h="82">
                <a:moveTo>
                  <a:pt x="0" y="81"/>
                </a:moveTo>
                <a:lnTo>
                  <a:pt x="1104" y="81"/>
                </a:lnTo>
                <a:lnTo>
                  <a:pt x="1104" y="82"/>
                </a:lnTo>
                <a:lnTo>
                  <a:pt x="0" y="82"/>
                </a:lnTo>
                <a:close/>
              </a:path>
            </a:pathLst>
          </a:custGeom>
          <a:solidFill>
            <a:srgbClr val="FFFFFF">
              <a:alpha val="12000"/>
            </a:srgbClr>
          </a:solidFill>
        </p:spPr>
        <p:txBody>
          <a:bodyPr/>
          <a:p/>
        </p:txBody>
      </p:sp>
      <p:sp>
        <p:nvSpPr>
          <p:cNvPr id="487" name="文本框 486" descr="{&quot;isTemplate&quot;:true,&quot;type&quot;:&quot;text&quot;}"/>
          <p:cNvSpPr txBox="1"/>
          <p:nvPr>
            <p:custDataLst>
              <p:tags r:id="rId11"/>
            </p:custDataLst>
          </p:nvPr>
        </p:nvSpPr>
        <p:spPr>
          <a:xfrm>
            <a:off x="838200" y="3525520"/>
            <a:ext cx="666750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7BC8D0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sz="1950" b="1">
              <a:solidFill>
                <a:srgbClr val="7BC8D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8" name="文本框 487" descr="{&quot;isTemplate&quot;:true,&quot;type&quot;:&quot;text&quot;}"/>
          <p:cNvSpPr txBox="1"/>
          <p:nvPr>
            <p:custDataLst>
              <p:tags r:id="rId12"/>
            </p:custDataLst>
          </p:nvPr>
        </p:nvSpPr>
        <p:spPr>
          <a:xfrm>
            <a:off x="1504950" y="3515995"/>
            <a:ext cx="2857500" cy="3238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应用与市场</a:t>
            </a:r>
            <a:endParaRPr lang="zh-CN"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9" name="文本框 488" descr="{&quot;isTemplate&quot;:true,&quot;type&quot;:&quot;text&quot;}"/>
          <p:cNvSpPr txBox="1"/>
          <p:nvPr>
            <p:custDataLst>
              <p:tags r:id="rId13"/>
            </p:custDataLst>
          </p:nvPr>
        </p:nvSpPr>
        <p:spPr>
          <a:xfrm>
            <a:off x="4362450" y="3563620"/>
            <a:ext cx="3743325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>
                <a:solidFill>
                  <a:srgbClr val="A9C6D2"/>
                </a:solidFill>
                <a:latin typeface="微软雅黑" panose="020B0503020204020204" charset="-122"/>
                <a:ea typeface="微软雅黑" panose="020B0503020204020204" charset="-122"/>
              </a:rPr>
              <a:t>应用场景</a:t>
            </a:r>
            <a:r>
              <a:rPr lang="en-US">
                <a:solidFill>
                  <a:srgbClr val="A9C6D2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>
                <a:solidFill>
                  <a:srgbClr val="A9C6D2"/>
                </a:solidFill>
                <a:latin typeface="微软雅黑" panose="020B0503020204020204" charset="-122"/>
                <a:ea typeface="微软雅黑" panose="020B0503020204020204" charset="-122"/>
              </a:rPr>
              <a:t>完整演示案例</a:t>
            </a:r>
            <a:r>
              <a:rPr lang="en-US">
                <a:solidFill>
                  <a:srgbClr val="A9C6D2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>
                <a:solidFill>
                  <a:srgbClr val="A9C6D2"/>
                </a:solidFill>
                <a:latin typeface="微软雅黑" panose="020B0503020204020204" charset="-122"/>
                <a:ea typeface="微软雅黑" panose="020B0503020204020204" charset="-122"/>
              </a:rPr>
              <a:t>竞争对比与市场路径</a:t>
            </a:r>
            <a:endParaRPr lang="zh-CN">
              <a:solidFill>
                <a:srgbClr val="A9C6D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0" name="任意多边形 489"/>
          <p:cNvSpPr/>
          <p:nvPr>
            <p:custDataLst>
              <p:tags r:id="rId14"/>
            </p:custDataLst>
          </p:nvPr>
        </p:nvSpPr>
        <p:spPr>
          <a:xfrm>
            <a:off x="838200" y="4068445"/>
            <a:ext cx="10515600" cy="781050"/>
          </a:xfrm>
          <a:custGeom>
            <a:avLst/>
            <a:gdLst/>
            <a:ahLst/>
            <a:cxnLst/>
            <a:pathLst>
              <a:path w="1104" h="82">
                <a:moveTo>
                  <a:pt x="0" y="81"/>
                </a:moveTo>
                <a:lnTo>
                  <a:pt x="1104" y="81"/>
                </a:lnTo>
                <a:lnTo>
                  <a:pt x="1104" y="82"/>
                </a:lnTo>
                <a:lnTo>
                  <a:pt x="0" y="82"/>
                </a:lnTo>
                <a:close/>
              </a:path>
            </a:pathLst>
          </a:custGeom>
          <a:solidFill>
            <a:srgbClr val="FFFFFF">
              <a:alpha val="12000"/>
            </a:srgbClr>
          </a:solidFill>
        </p:spPr>
        <p:txBody>
          <a:bodyPr/>
          <a:p/>
        </p:txBody>
      </p:sp>
      <p:sp>
        <p:nvSpPr>
          <p:cNvPr id="491" name="文本框 490" descr="{&quot;isTemplate&quot;:true,&quot;type&quot;:&quot;text&quot;}"/>
          <p:cNvSpPr txBox="1"/>
          <p:nvPr>
            <p:custDataLst>
              <p:tags r:id="rId15"/>
            </p:custDataLst>
          </p:nvPr>
        </p:nvSpPr>
        <p:spPr>
          <a:xfrm>
            <a:off x="838200" y="4306570"/>
            <a:ext cx="666750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7BC8D0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US" sz="1950" b="1">
              <a:solidFill>
                <a:srgbClr val="7BC8D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2" name="文本框 491" descr="{&quot;isTemplate&quot;:true,&quot;type&quot;:&quot;text&quot;}"/>
          <p:cNvSpPr txBox="1"/>
          <p:nvPr>
            <p:custDataLst>
              <p:tags r:id="rId16"/>
            </p:custDataLst>
          </p:nvPr>
        </p:nvSpPr>
        <p:spPr>
          <a:xfrm>
            <a:off x="1504950" y="4297045"/>
            <a:ext cx="2857500" cy="3238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商业模式</a:t>
            </a:r>
            <a:endParaRPr lang="zh-CN"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3" name="文本框 492" descr="{&quot;isTemplate&quot;:true,&quot;type&quot;:&quot;text&quot;}"/>
          <p:cNvSpPr txBox="1"/>
          <p:nvPr>
            <p:custDataLst>
              <p:tags r:id="rId17"/>
            </p:custDataLst>
          </p:nvPr>
        </p:nvSpPr>
        <p:spPr>
          <a:xfrm>
            <a:off x="4362450" y="4344670"/>
            <a:ext cx="335280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>
                <a:solidFill>
                  <a:srgbClr val="A9C6D2"/>
                </a:solidFill>
                <a:latin typeface="微软雅黑" panose="020B0503020204020204" charset="-122"/>
                <a:ea typeface="微软雅黑" panose="020B0503020204020204" charset="-122"/>
              </a:rPr>
              <a:t>谁付费</a:t>
            </a:r>
            <a:r>
              <a:rPr lang="en-US">
                <a:solidFill>
                  <a:srgbClr val="A9C6D2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>
                <a:solidFill>
                  <a:srgbClr val="A9C6D2"/>
                </a:solidFill>
                <a:latin typeface="微软雅黑" panose="020B0503020204020204" charset="-122"/>
                <a:ea typeface="微软雅黑" panose="020B0503020204020204" charset="-122"/>
              </a:rPr>
              <a:t>为什么付费</a:t>
            </a:r>
            <a:r>
              <a:rPr lang="en-US">
                <a:solidFill>
                  <a:srgbClr val="A9C6D2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>
                <a:solidFill>
                  <a:srgbClr val="A9C6D2"/>
                </a:solidFill>
                <a:latin typeface="微软雅黑" panose="020B0503020204020204" charset="-122"/>
                <a:ea typeface="微软雅黑" panose="020B0503020204020204" charset="-122"/>
              </a:rPr>
              <a:t>交付什么</a:t>
            </a:r>
            <a:r>
              <a:rPr lang="en-US">
                <a:solidFill>
                  <a:srgbClr val="A9C6D2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>
                <a:solidFill>
                  <a:srgbClr val="A9C6D2"/>
                </a:solidFill>
                <a:latin typeface="微软雅黑" panose="020B0503020204020204" charset="-122"/>
                <a:ea typeface="微软雅黑" panose="020B0503020204020204" charset="-122"/>
              </a:rPr>
              <a:t>定价逻辑</a:t>
            </a:r>
            <a:endParaRPr lang="zh-CN">
              <a:solidFill>
                <a:srgbClr val="A9C6D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4" name="文本框 493" descr="{&quot;isTemplate&quot;:true,&quot;type&quot;:&quot;text&quot;}"/>
          <p:cNvSpPr txBox="1"/>
          <p:nvPr>
            <p:custDataLst>
              <p:tags r:id="rId18"/>
            </p:custDataLst>
          </p:nvPr>
        </p:nvSpPr>
        <p:spPr>
          <a:xfrm>
            <a:off x="838200" y="5087620"/>
            <a:ext cx="666750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7BC8D0"/>
                </a:solidFill>
                <a:latin typeface="微软雅黑" panose="020B0503020204020204" charset="-122"/>
                <a:ea typeface="微软雅黑" panose="020B0503020204020204" charset="-122"/>
              </a:rPr>
              <a:t>05</a:t>
            </a:r>
            <a:endParaRPr lang="en-US" sz="1950" b="1">
              <a:solidFill>
                <a:srgbClr val="7BC8D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5" name="文本框 494" descr="{&quot;isTemplate&quot;:true,&quot;type&quot;:&quot;text&quot;}"/>
          <p:cNvSpPr txBox="1"/>
          <p:nvPr>
            <p:custDataLst>
              <p:tags r:id="rId19"/>
            </p:custDataLst>
          </p:nvPr>
        </p:nvSpPr>
        <p:spPr>
          <a:xfrm>
            <a:off x="1504950" y="5078095"/>
            <a:ext cx="2857500" cy="3238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发展规划</a:t>
            </a:r>
            <a:endParaRPr lang="zh-CN"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6" name="文本框 495" descr="{&quot;isTemplate&quot;:true,&quot;type&quot;:&quot;text&quot;}"/>
          <p:cNvSpPr txBox="1"/>
          <p:nvPr>
            <p:custDataLst>
              <p:tags r:id="rId20"/>
            </p:custDataLst>
          </p:nvPr>
        </p:nvSpPr>
        <p:spPr>
          <a:xfrm>
            <a:off x="4362450" y="5135245"/>
            <a:ext cx="3743325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>
                <a:solidFill>
                  <a:srgbClr val="A9C6D2"/>
                </a:solidFill>
                <a:latin typeface="微软雅黑" panose="020B0503020204020204" charset="-122"/>
                <a:ea typeface="微软雅黑" panose="020B0503020204020204" charset="-122"/>
              </a:rPr>
              <a:t>校园试点路线</a:t>
            </a:r>
            <a:r>
              <a:rPr lang="en-US">
                <a:solidFill>
                  <a:srgbClr val="A9C6D2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>
                <a:solidFill>
                  <a:srgbClr val="A9C6D2"/>
                </a:solidFill>
                <a:latin typeface="微软雅黑" panose="020B0503020204020204" charset="-122"/>
                <a:ea typeface="微软雅黑" panose="020B0503020204020204" charset="-122"/>
              </a:rPr>
              <a:t>团队分工</a:t>
            </a:r>
            <a:r>
              <a:rPr lang="en-US">
                <a:solidFill>
                  <a:srgbClr val="A9C6D2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>
                <a:solidFill>
                  <a:srgbClr val="A9C6D2"/>
                </a:solidFill>
                <a:latin typeface="微软雅黑" panose="020B0503020204020204" charset="-122"/>
                <a:ea typeface="微软雅黑" panose="020B0503020204020204" charset="-122"/>
              </a:rPr>
              <a:t>三年财务测算与融资</a:t>
            </a:r>
            <a:endParaRPr lang="zh-CN">
              <a:solidFill>
                <a:srgbClr val="A9C6D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9" name="" descr="&lt;Slide notes={`这一页只讲真实观察到的问题。原料信息、论文链接、阅读笔记和验证计划散落在文档、聊天记录和浏览器收藏里；学生团队用通用文档推进早期研发，阶段和证据没有统一的位置；通用AI能很快生成内容，但生成完来源、版本和验证状态就丢了；项目交接和报告整理靠反复复制粘贴。右侧四步问题链是这些现象的结果。需要说明的是，这些结论来自我们自己的课程实践和开发观察，还没有做正式用户调研，这正是下一阶段试点要验证的。`} style={{ background: '#F7FAFC', width: 1280, height: 720, position: 'relative', overflow: 'hidden' }}&gt;&#10;    &lt;Box style={{ position: 'absolute', left: 64, top: 52, width: 40, height: 5, background: '#FF684F', borderRadius: 2 }} /&gt;&#10;    &lt;Text style={{ position: 'absolute', left: 64, top: 66, fontSize: 44, fontWeight: 'bold', color: '#0B4265' }}&gt;研发想法难以沉淀，断在四个环节&lt;/Text&gt;&#10;    &lt;Box style={{ position: 'absolute', left: 64, top: 152, width: 570, flexDirection: 'column', gap: 18 }}&gt;&#10;        {[&#10;            { t: '资料分散', d: '原料信息、文献、阅读笔记和验证计划分散在文档、聊天与收藏夹中，找一个数据要开五个工具。' },&#10;            { t: '缺少结构化空间', d: '学生团队用通用文档推进早期食品研发，阶段、证据和任务没有固定位置，想到哪写到哪。' },&#10;            { t: 'AI 内容难追溯', d: '通用 AI 能快速生成方案文本，但生成内容的来源、版本与验证状态无法留存在研发记录里。' },&#10;            { t: '交接与整理靠人工', d: '成员更替或课程汇报时，需要人工重复整理资料和重写报告，过程信息大量丢失。' },&#10;        ].map((item, i) =&gt; (&#10;            &lt;Box key={i} style={{ flexDirection: 'row', gap: 16, alignItems: 'flex-start' }}&gt;&#10;                &lt;Text style={{ fontSize: 22, fontWeight: 'bold', color: '#FF684F', width: 36 }}&gt;{String(i + 1).padStart(2, '0')}&lt;/Text&gt;&#10;                &lt;Box style={{ flexDirection: 'column', gap: 4, width: 500 }}&gt;&#10;                    &lt;Text style={{ fontSize: 25, fontWeight: 'bold', color: '#1B2B35' }}&gt;{item.t}&lt;/Text&gt;&#10;                    &lt;Text style={{ fontSize: 20, color: '#5F7581', lineHeight: 1.45 }}&gt;{item.d}&lt;/Text&gt;&#10;                &lt;/Box&gt;&#10;            &lt;/Box&gt;&#10;        ))}&#10;    &lt;/Box&gt;&#10;    &lt;Box style={{ position: 'absolute', left: 690, top: 158, width: 526, flexDirection: 'column', gap: 0 }}&gt;&#10;        {['资料分散', '过程断裂', '证据混淆', '交接困难'].map((t, i) =&gt; (&#10;            &lt;Box key={i} style={{ flexDirection: 'column', alignItems: 'center' }}&gt;&#10;                {i &gt; 0 &amp;&amp; &lt;Box style={{ width: 4, height: 22, background: '#7BC8D0' }} /&gt;}&#10;                &lt;Box style={{ width: 460, height: 92, borderRadius: 12, background: i === 3 ? '#FF684F' : '#FFFFFF', border: i === 3 ? 'none' : '1px solid #DFEAEF', justifyContent: 'center', alignItems: 'center', flexDirection: 'row', gap: 14 }}&gt;&#10;                    &lt;Box style={{ width: 34, height: 34, borderRadius: 17, background: i === 3 ? 'rgba(255,255,255,0.25)' : '#0B4265', justifyContent: 'center', alignItems: 'center' }}&gt;&#10;                        &lt;Text style={{ fontSize: 18, fontWeight: 'bold', color: '#FFFFFF' }}&gt;{i + 1}&lt;/Text&gt;&#10;                    &lt;/Box&gt;&#10;                    &lt;Text style={{ fontSize: 26, fontWeight: 'bold', color: i === 3 ? '#FFFFFF' : '#1B2B35' }}&gt;{t}&lt;/Text&gt;&#10;                &lt;/Box&gt;&#10;            &lt;/Box&gt;&#10;        ))}&#10;    &lt;/Box&gt;&#10;    &lt;Text style={{ position: 'absolute', left: 690, top: 600, fontSize: 16, color: '#8FA3AD' }}&gt;问题链由课程实践与项目开发观察归纳，尚未开展正式用户调研。&lt;/Text&gt;&#10;    &lt;Text style={{ position: 'absolute', right: 56, bottom: 14, fontSize: 15, color: '#8FA3AD', letterSpacing: 1 }}&gt;MarineMind 海洋智研 · 03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矩形 60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</p:spPr>
        <p:txBody>
          <a:bodyPr/>
          <a:p/>
        </p:txBody>
      </p:sp>
      <p:sp>
        <p:nvSpPr>
          <p:cNvPr id="611" name="圆角矩形 610"/>
          <p:cNvSpPr/>
          <p:nvPr/>
        </p:nvSpPr>
        <p:spPr>
          <a:xfrm>
            <a:off x="609600" y="495300"/>
            <a:ext cx="381000" cy="47625"/>
          </a:xfrm>
          <a:prstGeom prst="roundRect">
            <a:avLst>
              <a:gd name="adj" fmla="val 40000"/>
            </a:avLst>
          </a:prstGeom>
          <a:solidFill>
            <a:srgbClr val="FF684F"/>
          </a:solidFill>
        </p:spPr>
        <p:txBody>
          <a:bodyPr/>
          <a:p/>
        </p:txBody>
      </p:sp>
      <p:sp>
        <p:nvSpPr>
          <p:cNvPr id="612" name="文本框 611" descr="{&quot;isTemplate&quot;:true,&quot;type&quot;:&quot;text&quot;}"/>
          <p:cNvSpPr txBox="1"/>
          <p:nvPr/>
        </p:nvSpPr>
        <p:spPr>
          <a:xfrm>
            <a:off x="609600" y="628650"/>
            <a:ext cx="6286500" cy="5048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3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项目背景</a:t>
            </a:r>
            <a:endParaRPr lang="zh-CN" sz="330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3" name="文本框 612" descr="{&quot;isTemplate&quot;:true,&quot;type&quot;:&quot;text&quot;}"/>
          <p:cNvSpPr txBox="1"/>
          <p:nvPr/>
        </p:nvSpPr>
        <p:spPr>
          <a:xfrm>
            <a:off x="609600" y="1447800"/>
            <a:ext cx="34290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684F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sz="1650" b="1">
              <a:solidFill>
                <a:srgbClr val="FF68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4" name="文本框 613" descr="{&quot;isTemplate&quot;:true,&quot;type&quot;:&quot;text&quot;}"/>
          <p:cNvSpPr txBox="1"/>
          <p:nvPr/>
        </p:nvSpPr>
        <p:spPr>
          <a:xfrm>
            <a:off x="1104900" y="1447800"/>
            <a:ext cx="4762500" cy="2857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75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资料分散</a:t>
            </a:r>
            <a:endParaRPr lang="zh-CN" sz="1875" b="1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5" name="文本框 614" descr="{&quot;isTemplate&quot;:true,&quot;type&quot;:&quot;text&quot;}"/>
          <p:cNvSpPr txBox="1"/>
          <p:nvPr/>
        </p:nvSpPr>
        <p:spPr>
          <a:xfrm>
            <a:off x="1104900" y="1771650"/>
            <a:ext cx="4762500" cy="6667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500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原料信息、文献、阅读笔记和验证计划分散在文档、聊天与收藏夹中，找一个数据要开五个工具。</a:t>
            </a:r>
            <a:endParaRPr lang="zh-CN" sz="1500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6" name="文本框 615" descr="{&quot;isTemplate&quot;:true,&quot;type&quot;:&quot;text&quot;}"/>
          <p:cNvSpPr txBox="1"/>
          <p:nvPr/>
        </p:nvSpPr>
        <p:spPr>
          <a:xfrm>
            <a:off x="609600" y="2609850"/>
            <a:ext cx="34290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684F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sz="1650" b="1">
              <a:solidFill>
                <a:srgbClr val="FF68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7" name="文本框 616" descr="{&quot;isTemplate&quot;:true,&quot;type&quot;:&quot;text&quot;}"/>
          <p:cNvSpPr txBox="1"/>
          <p:nvPr/>
        </p:nvSpPr>
        <p:spPr>
          <a:xfrm>
            <a:off x="1104900" y="2609850"/>
            <a:ext cx="4762500" cy="2857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75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缺少结构化空间</a:t>
            </a:r>
            <a:endParaRPr lang="zh-CN" sz="1875" b="1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8" name="文本框 617" descr="{&quot;isTemplate&quot;:true,&quot;type&quot;:&quot;text&quot;}"/>
          <p:cNvSpPr txBox="1"/>
          <p:nvPr/>
        </p:nvSpPr>
        <p:spPr>
          <a:xfrm>
            <a:off x="1104900" y="2933700"/>
            <a:ext cx="4762500" cy="6667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500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学生团队用通用文档推进早期食品研发，阶段、证据和任务没有固定位置，想到哪写到哪。</a:t>
            </a:r>
            <a:endParaRPr lang="zh-CN" sz="1500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9" name="文本框 618" descr="{&quot;isTemplate&quot;:true,&quot;type&quot;:&quot;text&quot;}"/>
          <p:cNvSpPr txBox="1"/>
          <p:nvPr/>
        </p:nvSpPr>
        <p:spPr>
          <a:xfrm>
            <a:off x="609600" y="3771900"/>
            <a:ext cx="34290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684F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sz="1650" b="1">
              <a:solidFill>
                <a:srgbClr val="FF68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0" name="文本框 619" descr="{&quot;isTemplate&quot;:true,&quot;type&quot;:&quot;text&quot;}"/>
          <p:cNvSpPr txBox="1"/>
          <p:nvPr/>
        </p:nvSpPr>
        <p:spPr>
          <a:xfrm>
            <a:off x="1104900" y="3771900"/>
            <a:ext cx="4762500" cy="2857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75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AI </a:t>
            </a:r>
            <a:r>
              <a:rPr lang="zh-CN" sz="1875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内容难追溯</a:t>
            </a:r>
            <a:endParaRPr lang="zh-CN" sz="1875" b="1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1" name="文本框 620" descr="{&quot;isTemplate&quot;:true,&quot;type&quot;:&quot;text&quot;}"/>
          <p:cNvSpPr txBox="1"/>
          <p:nvPr/>
        </p:nvSpPr>
        <p:spPr>
          <a:xfrm>
            <a:off x="1104900" y="4095750"/>
            <a:ext cx="4762500" cy="6667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500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通用</a:t>
            </a:r>
            <a:r>
              <a:rPr lang="en-US" sz="1500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 AI </a:t>
            </a:r>
            <a:r>
              <a:rPr lang="zh-CN" sz="1500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能快速生成方案文本，但生成内容的来源、版本与验证状态无法留存在研发记录里。</a:t>
            </a:r>
            <a:endParaRPr lang="zh-CN" sz="1500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2" name="文本框 621" descr="{&quot;isTemplate&quot;:true,&quot;type&quot;:&quot;text&quot;}"/>
          <p:cNvSpPr txBox="1"/>
          <p:nvPr/>
        </p:nvSpPr>
        <p:spPr>
          <a:xfrm>
            <a:off x="609600" y="4933950"/>
            <a:ext cx="34290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684F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US" sz="1650" b="1">
              <a:solidFill>
                <a:srgbClr val="FF68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3" name="文本框 622" descr="{&quot;isTemplate&quot;:true,&quot;type&quot;:&quot;text&quot;}"/>
          <p:cNvSpPr txBox="1"/>
          <p:nvPr/>
        </p:nvSpPr>
        <p:spPr>
          <a:xfrm>
            <a:off x="1104900" y="4933950"/>
            <a:ext cx="4762500" cy="2857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75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交接与整理靠人工</a:t>
            </a:r>
            <a:endParaRPr lang="zh-CN" sz="1875" b="1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4" name="文本框 623" descr="{&quot;isTemplate&quot;:true,&quot;type&quot;:&quot;text&quot;}"/>
          <p:cNvSpPr txBox="1"/>
          <p:nvPr/>
        </p:nvSpPr>
        <p:spPr>
          <a:xfrm>
            <a:off x="1104900" y="5257800"/>
            <a:ext cx="4762500" cy="6667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500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成员更替或课程汇报时，需要人工重复整理资料和重写报告，过程信息大量丢失。</a:t>
            </a:r>
            <a:endParaRPr lang="zh-CN" sz="1500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5" name="圆角矩形 624"/>
          <p:cNvSpPr/>
          <p:nvPr/>
        </p:nvSpPr>
        <p:spPr>
          <a:xfrm>
            <a:off x="6886575" y="1504950"/>
            <a:ext cx="4381500" cy="87630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sp>
        <p:nvSpPr>
          <p:cNvPr id="626" name="圆角矩形 625"/>
          <p:cNvSpPr/>
          <p:nvPr/>
        </p:nvSpPr>
        <p:spPr>
          <a:xfrm>
            <a:off x="8353425" y="1781175"/>
            <a:ext cx="323850" cy="323850"/>
          </a:xfrm>
          <a:prstGeom prst="roundRect">
            <a:avLst>
              <a:gd name="adj" fmla="val 50000"/>
            </a:avLst>
          </a:prstGeom>
          <a:solidFill>
            <a:srgbClr val="0B4265"/>
          </a:solidFill>
        </p:spPr>
        <p:txBody>
          <a:bodyPr/>
          <a:p/>
        </p:txBody>
      </p:sp>
      <p:sp>
        <p:nvSpPr>
          <p:cNvPr id="627" name="文本框 626" descr="{&quot;isTemplate&quot;:true,&quot;type&quot;:&quot;text&quot;}"/>
          <p:cNvSpPr txBox="1"/>
          <p:nvPr/>
        </p:nvSpPr>
        <p:spPr>
          <a:xfrm>
            <a:off x="8458200" y="1838325"/>
            <a:ext cx="1143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en-US"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8" name="文本框 627" descr="{&quot;isTemplate&quot;:true,&quot;type&quot;:&quot;text&quot;}"/>
          <p:cNvSpPr txBox="1"/>
          <p:nvPr/>
        </p:nvSpPr>
        <p:spPr>
          <a:xfrm>
            <a:off x="8810625" y="1790700"/>
            <a:ext cx="990600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资料分散</a:t>
            </a:r>
            <a:endParaRPr lang="zh-CN" sz="1950" b="1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9" name="矩形 628"/>
          <p:cNvSpPr/>
          <p:nvPr/>
        </p:nvSpPr>
        <p:spPr>
          <a:xfrm>
            <a:off x="9058275" y="2381250"/>
            <a:ext cx="38100" cy="209550"/>
          </a:xfrm>
          <a:prstGeom prst="rect">
            <a:avLst/>
          </a:prstGeom>
          <a:solidFill>
            <a:srgbClr val="7BC8D0"/>
          </a:solidFill>
        </p:spPr>
        <p:txBody>
          <a:bodyPr/>
          <a:p/>
        </p:txBody>
      </p:sp>
      <p:sp>
        <p:nvSpPr>
          <p:cNvPr id="630" name="圆角矩形 629"/>
          <p:cNvSpPr/>
          <p:nvPr/>
        </p:nvSpPr>
        <p:spPr>
          <a:xfrm>
            <a:off x="6886575" y="2590800"/>
            <a:ext cx="4381500" cy="87630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sp>
        <p:nvSpPr>
          <p:cNvPr id="631" name="圆角矩形 630"/>
          <p:cNvSpPr/>
          <p:nvPr/>
        </p:nvSpPr>
        <p:spPr>
          <a:xfrm>
            <a:off x="8353425" y="2867025"/>
            <a:ext cx="323850" cy="323850"/>
          </a:xfrm>
          <a:prstGeom prst="roundRect">
            <a:avLst>
              <a:gd name="adj" fmla="val 50000"/>
            </a:avLst>
          </a:prstGeom>
          <a:solidFill>
            <a:srgbClr val="0B4265"/>
          </a:solidFill>
        </p:spPr>
        <p:txBody>
          <a:bodyPr/>
          <a:p/>
        </p:txBody>
      </p:sp>
      <p:sp>
        <p:nvSpPr>
          <p:cNvPr id="632" name="文本框 631" descr="{&quot;isTemplate&quot;:true,&quot;type&quot;:&quot;text&quot;}"/>
          <p:cNvSpPr txBox="1"/>
          <p:nvPr/>
        </p:nvSpPr>
        <p:spPr>
          <a:xfrm>
            <a:off x="8458200" y="2924175"/>
            <a:ext cx="1143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en-US"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3" name="文本框 632" descr="{&quot;isTemplate&quot;:true,&quot;type&quot;:&quot;text&quot;}"/>
          <p:cNvSpPr txBox="1"/>
          <p:nvPr/>
        </p:nvSpPr>
        <p:spPr>
          <a:xfrm>
            <a:off x="8810625" y="2876550"/>
            <a:ext cx="990600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过程断裂</a:t>
            </a:r>
            <a:endParaRPr lang="zh-CN" sz="1950" b="1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4" name="矩形 633"/>
          <p:cNvSpPr/>
          <p:nvPr/>
        </p:nvSpPr>
        <p:spPr>
          <a:xfrm>
            <a:off x="9058275" y="3467100"/>
            <a:ext cx="38100" cy="209550"/>
          </a:xfrm>
          <a:prstGeom prst="rect">
            <a:avLst/>
          </a:prstGeom>
          <a:solidFill>
            <a:srgbClr val="7BC8D0"/>
          </a:solidFill>
        </p:spPr>
        <p:txBody>
          <a:bodyPr/>
          <a:p/>
        </p:txBody>
      </p:sp>
      <p:sp>
        <p:nvSpPr>
          <p:cNvPr id="635" name="圆角矩形 634"/>
          <p:cNvSpPr/>
          <p:nvPr/>
        </p:nvSpPr>
        <p:spPr>
          <a:xfrm>
            <a:off x="6886575" y="3676650"/>
            <a:ext cx="4381500" cy="876300"/>
          </a:xfrm>
          <a:prstGeom prst="roundRect">
            <a:avLst>
              <a:gd name="adj" fmla="val 13043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sp>
        <p:nvSpPr>
          <p:cNvPr id="636" name="圆角矩形 635"/>
          <p:cNvSpPr/>
          <p:nvPr/>
        </p:nvSpPr>
        <p:spPr>
          <a:xfrm>
            <a:off x="8353425" y="3952875"/>
            <a:ext cx="323850" cy="323850"/>
          </a:xfrm>
          <a:prstGeom prst="roundRect">
            <a:avLst>
              <a:gd name="adj" fmla="val 50000"/>
            </a:avLst>
          </a:prstGeom>
          <a:solidFill>
            <a:srgbClr val="0B4265"/>
          </a:solidFill>
        </p:spPr>
        <p:txBody>
          <a:bodyPr/>
          <a:p/>
        </p:txBody>
      </p:sp>
      <p:sp>
        <p:nvSpPr>
          <p:cNvPr id="637" name="文本框 636" descr="{&quot;isTemplate&quot;:true,&quot;type&quot;:&quot;text&quot;}"/>
          <p:cNvSpPr txBox="1"/>
          <p:nvPr/>
        </p:nvSpPr>
        <p:spPr>
          <a:xfrm>
            <a:off x="8458200" y="4010025"/>
            <a:ext cx="1143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en-US"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8" name="文本框 637" descr="{&quot;isTemplate&quot;:true,&quot;type&quot;:&quot;text&quot;}"/>
          <p:cNvSpPr txBox="1"/>
          <p:nvPr/>
        </p:nvSpPr>
        <p:spPr>
          <a:xfrm>
            <a:off x="8810625" y="3962400"/>
            <a:ext cx="990600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证据混淆</a:t>
            </a:r>
            <a:endParaRPr lang="zh-CN" sz="1950" b="1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9" name="矩形 638"/>
          <p:cNvSpPr/>
          <p:nvPr/>
        </p:nvSpPr>
        <p:spPr>
          <a:xfrm>
            <a:off x="9058275" y="4552950"/>
            <a:ext cx="38100" cy="209550"/>
          </a:xfrm>
          <a:prstGeom prst="rect">
            <a:avLst/>
          </a:prstGeom>
          <a:solidFill>
            <a:srgbClr val="7BC8D0"/>
          </a:solidFill>
        </p:spPr>
        <p:txBody>
          <a:bodyPr/>
          <a:p/>
        </p:txBody>
      </p:sp>
      <p:sp>
        <p:nvSpPr>
          <p:cNvPr id="640" name="圆角矩形 639"/>
          <p:cNvSpPr/>
          <p:nvPr/>
        </p:nvSpPr>
        <p:spPr>
          <a:xfrm>
            <a:off x="6886575" y="4762500"/>
            <a:ext cx="4381500" cy="876300"/>
          </a:xfrm>
          <a:prstGeom prst="roundRect">
            <a:avLst>
              <a:gd name="adj" fmla="val 13043"/>
            </a:avLst>
          </a:prstGeom>
          <a:solidFill>
            <a:srgbClr val="FF684F"/>
          </a:solidFill>
        </p:spPr>
        <p:txBody>
          <a:bodyPr/>
          <a:p/>
        </p:txBody>
      </p:sp>
      <p:sp>
        <p:nvSpPr>
          <p:cNvPr id="641" name="圆角矩形 640"/>
          <p:cNvSpPr/>
          <p:nvPr/>
        </p:nvSpPr>
        <p:spPr>
          <a:xfrm>
            <a:off x="8353425" y="5038725"/>
            <a:ext cx="323850" cy="323850"/>
          </a:xfrm>
          <a:prstGeom prst="roundRect">
            <a:avLst>
              <a:gd name="adj" fmla="val 50000"/>
            </a:avLst>
          </a:prstGeom>
          <a:solidFill>
            <a:srgbClr val="FFFFFF">
              <a:alpha val="25000"/>
            </a:srgbClr>
          </a:solidFill>
        </p:spPr>
        <p:txBody>
          <a:bodyPr/>
          <a:p/>
        </p:txBody>
      </p:sp>
      <p:sp>
        <p:nvSpPr>
          <p:cNvPr id="642" name="文本框 641" descr="{&quot;isTemplate&quot;:true,&quot;type&quot;:&quot;text&quot;}"/>
          <p:cNvSpPr txBox="1"/>
          <p:nvPr/>
        </p:nvSpPr>
        <p:spPr>
          <a:xfrm>
            <a:off x="8458200" y="5095875"/>
            <a:ext cx="1143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lang="en-US"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43" name="文本框 642" descr="{&quot;isTemplate&quot;:true,&quot;type&quot;:&quot;text&quot;}"/>
          <p:cNvSpPr txBox="1"/>
          <p:nvPr/>
        </p:nvSpPr>
        <p:spPr>
          <a:xfrm>
            <a:off x="8810625" y="5048250"/>
            <a:ext cx="990600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交接困难</a:t>
            </a:r>
            <a:endParaRPr lang="zh-CN" sz="19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45" name="文本框 644" descr="{&quot;isTemplate&quot;:true,&quot;type&quot;:&quot;text&quot;}"/>
          <p:cNvSpPr txBox="1"/>
          <p:nvPr/>
        </p:nvSpPr>
        <p:spPr>
          <a:xfrm>
            <a:off x="11685905" y="6515735"/>
            <a:ext cx="323215" cy="20891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75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 03</a:t>
            </a:r>
            <a:endParaRPr lang="en-US" sz="1125" spc="75">
              <a:solidFill>
                <a:srgbClr val="8FA3A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46" name="" descr="&lt;Slide notes={`我们把用户拆成四类，分别回答他们要用平台完成什么、现在卡在哪、平台最终给他们什么输出。学生团队要的是从选题到答辩报告的完整记录；教师要看的是过程和证据来源，而不是只看结论；研发团队要管理候选原料和待验证问题；科普教学机构需要把重量口径、人数和配料条件讲清楚。四类用户对应四个输出，这也是后面产品设计的依据：平台每一步都要产出可检查的记录，而不是聊天记录。`} style={{ background: '#F7FAFC', width: 1280, height: 720, position: 'relative', overflow: 'hidden' }}&gt;&#10;    &lt;Box style={{ position: 'absolute', left: 64, top: 52, width: 40, height: 5, background: '#FF684F', borderRadius: 2 }} /&gt;&#10;    &lt;Text style={{ position: 'absolute', left: 64, top: 66, fontSize: 44, fontWeight: 'bold', color: '#0B4265' }}&gt;四类用户，四种必须拿到的输出&lt;/Text&gt;&#10;    &lt;Box style={{ position: 'absolute', left: 64, top: 152, width: 1152, flexDirection: 'row', background: '#0B4265', borderRadius: '10px 10px 0px 0px', height: 54, alignItems: 'center' }}&gt;&#10;        &lt;Text style={{ fontSize: 20, fontWeight: 'bold', color: '#FFFFFF', width: 210, paddingLeft: 24 }}&gt;用户&lt;/Text&gt;&#10;        &lt;Text style={{ fontSize: 20, fontWeight: 'bold', color: '#FFFFFF', width: 330 }}&gt;使用情境与任务&lt;/Text&gt;&#10;        &lt;Text style={{ fontSize: 20, fontWeight: 'bold', color: '#FFFFFF', width: 300 }}&gt;当前困难&lt;/Text&gt;&#10;        &lt;Text style={{ fontSize: 20, fontWeight: 'bold', color: '#FFFFFF' }}&gt;平台输出&lt;/Text&gt;&#10;    &lt;/Box&gt;&#10;    {[&#10;        { u: '高校学生团队', s: '完成选题、资料整理、研究方案与答辩报告', p: '资料零散、版本混乱、报告反复重写', o: '结构化研发项目 + Word 报告' },&#10;        { u: '教师', s: '检查项目过程、资料来源与验证计划', p: '只看到结果，看不到过程与依据', o: '阶段记录与证据状态可追溯' },&#10;        { u: '食品研发团队', s: '管理候选原料、产品概念与待验证问题', p: '早期记录不成体系，交接靠口头', o: '候选成分清单 + 待验证问题' },&#10;        { u: '科普与教学机构', s: '开展海洋食品认知、营养估算与安全教学', p: '重量口径与适用条件讲不清楚', o: '条件化科普页面（重量 / 人数 / 配料）' },&#10;    ].map((row, i) =&gt; (&#10;        &lt;Box key={i} style={{ position: 'absolute', left: 64, top: 206 + i * 106, width: 1152, flexDirection: 'row', alignItems: 'center', background: i % 2 === 0 ? '#FFFFFF' : '#F0F6F8', borderBottom: '1px solid #E3EDF1', height: 106 }}&gt;&#10;            &lt;Box style={{ width: 210, paddingLeft: 24, borderLeft: i === 0 ? '4px solid #FF684F' : 'none' }}&gt;&#10;                &lt;Text style={{ fontSize: 23, fontWeight: 'bold', color: '#0B4265' }}&gt;{row.u}&lt;/Text&gt;&#10;            &lt;/Box&gt;&#10;            &lt;Text style={{ fontSize: 21, color: '#33454F', width: 330, lineHeight: 1.4, paddingRight: 24 }}&gt;{row.s}&lt;/Text&gt;&#10;            &lt;Text style={{ fontSize: 21, color: '#8A5A44', width: 300, lineHeight: 1.4, paddingRight: 24 }}&gt;{row.p}&lt;/Text&gt;&#10;            &lt;Text style={{ fontSize: 21, color: '#0E7A80', fontWeight: 'bold', lineHeight: 1.4, paddingRight: 12 }}&gt;{row.o}&lt;/Text&gt;&#10;        &lt;/Box&gt;&#10;    ))}&#10;    &lt;Box style={{ position: 'absolute', left: 64, top: 648, width: 1152, flexDirection: 'row', alignItems: 'center', gap: 12 }}&gt;&#10;        &lt;FAIcon name='info-circle' style={{ fill: '#11959C', width: 22, height: 22 }} /&gt;&#10;        &lt;Text style={{ fontSize: 19, color: '#5F7581' }}&gt;所有输出都来自同一条研发链路：记录一旦产生，即可继续编辑、追踪并导出。&lt;/Text&gt;&#10;    &lt;/Box&gt;&#10;    &lt;Text style={{ position: 'absolute', right: 56, bottom: 14, fontSize: 15, color: '#8FA3AD', letterSpacing: 1 }}&gt;MarineMind 海洋智研 · 04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矩形 64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</p:spPr>
        <p:txBody>
          <a:bodyPr/>
          <a:p/>
        </p:txBody>
      </p:sp>
      <p:sp>
        <p:nvSpPr>
          <p:cNvPr id="648" name="圆角矩形 647"/>
          <p:cNvSpPr/>
          <p:nvPr/>
        </p:nvSpPr>
        <p:spPr>
          <a:xfrm>
            <a:off x="609600" y="495300"/>
            <a:ext cx="381000" cy="47625"/>
          </a:xfrm>
          <a:prstGeom prst="roundRect">
            <a:avLst>
              <a:gd name="adj" fmla="val 40000"/>
            </a:avLst>
          </a:prstGeom>
          <a:solidFill>
            <a:srgbClr val="FF684F"/>
          </a:solidFill>
        </p:spPr>
        <p:txBody>
          <a:bodyPr/>
          <a:p/>
        </p:txBody>
      </p:sp>
      <p:sp>
        <p:nvSpPr>
          <p:cNvPr id="649" name="文本框 648" descr="{&quot;isTemplate&quot;:true,&quot;type&quot;:&quot;text&quot;}"/>
          <p:cNvSpPr txBox="1"/>
          <p:nvPr/>
        </p:nvSpPr>
        <p:spPr>
          <a:xfrm>
            <a:off x="609600" y="628650"/>
            <a:ext cx="5867400" cy="5048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3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四类用户</a:t>
            </a:r>
            <a:endParaRPr lang="zh-CN" sz="330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0" name="任意多边形 649"/>
          <p:cNvSpPr/>
          <p:nvPr/>
        </p:nvSpPr>
        <p:spPr>
          <a:xfrm>
            <a:off x="609600" y="1447800"/>
            <a:ext cx="10972800" cy="514350"/>
          </a:xfrm>
          <a:custGeom>
            <a:avLst/>
            <a:gdLst/>
            <a:ahLst/>
            <a:cxnLst/>
            <a:pathLst>
              <a:path w="1152" h="54">
                <a:moveTo>
                  <a:pt x="10" y="0"/>
                </a:moveTo>
                <a:lnTo>
                  <a:pt x="1142" y="0"/>
                </a:lnTo>
                <a:cubicBezTo>
                  <a:pt x="1148" y="0"/>
                  <a:pt x="1152" y="4"/>
                  <a:pt x="1152" y="10"/>
                </a:cubicBezTo>
                <a:lnTo>
                  <a:pt x="1152" y="54"/>
                </a:lnTo>
                <a:lnTo>
                  <a:pt x="1152" y="54"/>
                </a:lnTo>
                <a:lnTo>
                  <a:pt x="0" y="54"/>
                </a:lnTo>
                <a:lnTo>
                  <a:pt x="0" y="54"/>
                </a:lnTo>
                <a:lnTo>
                  <a:pt x="0" y="10"/>
                </a:lnTo>
                <a:cubicBezTo>
                  <a:pt x="0" y="4"/>
                  <a:pt x="4" y="0"/>
                  <a:pt x="10" y="0"/>
                </a:cubicBezTo>
                <a:close/>
              </a:path>
            </a:pathLst>
          </a:custGeom>
          <a:solidFill>
            <a:srgbClr val="0B4265"/>
          </a:solidFill>
        </p:spPr>
        <p:txBody>
          <a:bodyPr/>
          <a:p/>
        </p:txBody>
      </p:sp>
      <p:sp>
        <p:nvSpPr>
          <p:cNvPr id="651" name="文本框 650" descr="{&quot;isTemplate&quot;:true,&quot;type&quot;:&quot;text&quot;}"/>
          <p:cNvSpPr txBox="1"/>
          <p:nvPr/>
        </p:nvSpPr>
        <p:spPr>
          <a:xfrm>
            <a:off x="609600" y="1590675"/>
            <a:ext cx="2000250" cy="228600"/>
          </a:xfrm>
          <a:prstGeom prst="rect">
            <a:avLst/>
          </a:prstGeom>
        </p:spPr>
        <p:txBody>
          <a:bodyPr wrap="none" lIns="17145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用户</a:t>
            </a:r>
            <a:endParaRPr lang="zh-CN"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2" name="文本框 651" descr="{&quot;isTemplate&quot;:true,&quot;type&quot;:&quot;text&quot;}"/>
          <p:cNvSpPr txBox="1"/>
          <p:nvPr/>
        </p:nvSpPr>
        <p:spPr>
          <a:xfrm>
            <a:off x="2609850" y="1590675"/>
            <a:ext cx="314325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使用情境与任务</a:t>
            </a:r>
            <a:endParaRPr lang="zh-CN"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3" name="文本框 652" descr="{&quot;isTemplate&quot;:true,&quot;type&quot;:&quot;text&quot;}"/>
          <p:cNvSpPr txBox="1"/>
          <p:nvPr/>
        </p:nvSpPr>
        <p:spPr>
          <a:xfrm>
            <a:off x="5753100" y="1590675"/>
            <a:ext cx="285750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当前困难</a:t>
            </a:r>
            <a:endParaRPr lang="zh-CN"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4" name="文本框 653" descr="{&quot;isTemplate&quot;:true,&quot;type&quot;:&quot;text&quot;}"/>
          <p:cNvSpPr txBox="1"/>
          <p:nvPr/>
        </p:nvSpPr>
        <p:spPr>
          <a:xfrm>
            <a:off x="8610600" y="1590675"/>
            <a:ext cx="76200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平台输出</a:t>
            </a:r>
            <a:endParaRPr lang="zh-CN"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5" name="矩形 654"/>
          <p:cNvSpPr/>
          <p:nvPr/>
        </p:nvSpPr>
        <p:spPr>
          <a:xfrm>
            <a:off x="609600" y="1962150"/>
            <a:ext cx="10972800" cy="1000125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656" name="任意多边形 655"/>
          <p:cNvSpPr/>
          <p:nvPr/>
        </p:nvSpPr>
        <p:spPr>
          <a:xfrm>
            <a:off x="609600" y="1962150"/>
            <a:ext cx="10972800" cy="1009650"/>
          </a:xfrm>
          <a:custGeom>
            <a:avLst/>
            <a:gdLst/>
            <a:ahLst/>
            <a:cxnLst/>
            <a:pathLst>
              <a:path w="1152" h="106">
                <a:moveTo>
                  <a:pt x="0" y="105"/>
                </a:moveTo>
                <a:lnTo>
                  <a:pt x="1152" y="105"/>
                </a:lnTo>
                <a:lnTo>
                  <a:pt x="1152" y="106"/>
                </a:lnTo>
                <a:lnTo>
                  <a:pt x="0" y="106"/>
                </a:lnTo>
                <a:close/>
              </a:path>
            </a:pathLst>
          </a:custGeom>
          <a:solidFill>
            <a:srgbClr val="E3EDF1"/>
          </a:solidFill>
        </p:spPr>
        <p:txBody>
          <a:bodyPr/>
          <a:p/>
        </p:txBody>
      </p:sp>
      <p:sp>
        <p:nvSpPr>
          <p:cNvPr id="657" name="任意多边形 656"/>
          <p:cNvSpPr/>
          <p:nvPr/>
        </p:nvSpPr>
        <p:spPr>
          <a:xfrm>
            <a:off x="609600" y="2333625"/>
            <a:ext cx="2000250" cy="266700"/>
          </a:xfrm>
          <a:custGeom>
            <a:avLst/>
            <a:gdLst/>
            <a:ahLst/>
            <a:cxnLst/>
            <a:pathLst>
              <a:path w="210" h="28">
                <a:moveTo>
                  <a:pt x="0" y="0"/>
                </a:moveTo>
                <a:lnTo>
                  <a:pt x="4" y="0"/>
                </a:lnTo>
                <a:lnTo>
                  <a:pt x="4" y="28"/>
                </a:lnTo>
                <a:lnTo>
                  <a:pt x="0" y="28"/>
                </a:lnTo>
                <a:close/>
              </a:path>
            </a:pathLst>
          </a:custGeom>
          <a:solidFill>
            <a:srgbClr val="FF684F"/>
          </a:solidFill>
        </p:spPr>
        <p:txBody>
          <a:bodyPr/>
          <a:p/>
        </p:txBody>
      </p:sp>
      <p:sp>
        <p:nvSpPr>
          <p:cNvPr id="658" name="文本框 657" descr="{&quot;isTemplate&quot;:true,&quot;type&quot;:&quot;text&quot;}"/>
          <p:cNvSpPr txBox="1"/>
          <p:nvPr/>
        </p:nvSpPr>
        <p:spPr>
          <a:xfrm>
            <a:off x="876300" y="2333625"/>
            <a:ext cx="1733550" cy="2667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72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高校学生团队</a:t>
            </a:r>
            <a:endParaRPr lang="zh-CN" sz="1725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9" name="文本框 658" descr="{&quot;isTemplate&quot;:true,&quot;type&quot;:&quot;text&quot;}"/>
          <p:cNvSpPr txBox="1"/>
          <p:nvPr/>
        </p:nvSpPr>
        <p:spPr>
          <a:xfrm>
            <a:off x="2609850" y="2124075"/>
            <a:ext cx="3143250" cy="676275"/>
          </a:xfrm>
          <a:prstGeom prst="rect">
            <a:avLst/>
          </a:prstGeom>
        </p:spPr>
        <p:txBody>
          <a:bodyPr wrap="square" lIns="0" tIns="0" rIns="171450" bIns="0">
            <a:normAutofit/>
          </a:bodyPr>
          <a:p>
            <a:pPr>
              <a:lnSpc>
                <a:spcPct val="140000"/>
              </a:lnSpc>
            </a:pPr>
            <a:r>
              <a:rPr lang="zh-CN" sz="157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完成选题、资料整理、研究方案与答辩报告</a:t>
            </a:r>
            <a:endParaRPr lang="zh-CN" sz="157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0" name="文本框 659" descr="{&quot;isTemplate&quot;:true,&quot;type&quot;:&quot;text&quot;}"/>
          <p:cNvSpPr txBox="1"/>
          <p:nvPr/>
        </p:nvSpPr>
        <p:spPr>
          <a:xfrm>
            <a:off x="5753100" y="2124075"/>
            <a:ext cx="2857500" cy="676275"/>
          </a:xfrm>
          <a:prstGeom prst="rect">
            <a:avLst/>
          </a:prstGeom>
        </p:spPr>
        <p:txBody>
          <a:bodyPr wrap="square" lIns="0" tIns="0" rIns="171450" bIns="0">
            <a:normAutofit/>
          </a:bodyPr>
          <a:p>
            <a:pPr>
              <a:lnSpc>
                <a:spcPct val="140000"/>
              </a:lnSpc>
            </a:pPr>
            <a:r>
              <a:rPr lang="zh-CN" sz="1575">
                <a:solidFill>
                  <a:srgbClr val="8A5A44"/>
                </a:solidFill>
                <a:latin typeface="微软雅黑" panose="020B0503020204020204" charset="-122"/>
                <a:ea typeface="微软雅黑" panose="020B0503020204020204" charset="-122"/>
              </a:rPr>
              <a:t>资料零散、版本混乱、报告反复重写</a:t>
            </a:r>
            <a:endParaRPr lang="zh-CN" sz="1575">
              <a:solidFill>
                <a:srgbClr val="8A5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1" name="文本框 660" descr="{&quot;isTemplate&quot;:true,&quot;type&quot;:&quot;text&quot;}"/>
          <p:cNvSpPr txBox="1"/>
          <p:nvPr/>
        </p:nvSpPr>
        <p:spPr>
          <a:xfrm>
            <a:off x="8610600" y="2295525"/>
            <a:ext cx="2809875" cy="342900"/>
          </a:xfrm>
          <a:prstGeom prst="rect">
            <a:avLst/>
          </a:prstGeom>
        </p:spPr>
        <p:txBody>
          <a:bodyPr wrap="none" lIns="0" tIns="0" rIns="85725" bIns="0"/>
          <a:p>
            <a:pPr>
              <a:lnSpc>
                <a:spcPct val="140000"/>
              </a:lnSpc>
            </a:pPr>
            <a:r>
              <a:rPr lang="zh-CN" sz="1575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结构化研发项目</a:t>
            </a:r>
            <a:r>
              <a:rPr lang="en-US" sz="1575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 + Word </a:t>
            </a:r>
            <a:r>
              <a:rPr lang="zh-CN" sz="1575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报告</a:t>
            </a:r>
            <a:endParaRPr lang="zh-CN" sz="1575" b="1">
              <a:solidFill>
                <a:srgbClr val="0E7A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2" name="矩形 661"/>
          <p:cNvSpPr/>
          <p:nvPr/>
        </p:nvSpPr>
        <p:spPr>
          <a:xfrm>
            <a:off x="609600" y="2971800"/>
            <a:ext cx="10972800" cy="1000125"/>
          </a:xfrm>
          <a:prstGeom prst="rect">
            <a:avLst/>
          </a:prstGeom>
          <a:solidFill>
            <a:srgbClr val="F0F6F8"/>
          </a:solidFill>
        </p:spPr>
        <p:txBody>
          <a:bodyPr/>
          <a:p/>
        </p:txBody>
      </p:sp>
      <p:sp>
        <p:nvSpPr>
          <p:cNvPr id="663" name="任意多边形 662"/>
          <p:cNvSpPr/>
          <p:nvPr/>
        </p:nvSpPr>
        <p:spPr>
          <a:xfrm>
            <a:off x="609600" y="2971800"/>
            <a:ext cx="10972800" cy="1009650"/>
          </a:xfrm>
          <a:custGeom>
            <a:avLst/>
            <a:gdLst/>
            <a:ahLst/>
            <a:cxnLst/>
            <a:pathLst>
              <a:path w="1152" h="106">
                <a:moveTo>
                  <a:pt x="0" y="105"/>
                </a:moveTo>
                <a:lnTo>
                  <a:pt x="1152" y="105"/>
                </a:lnTo>
                <a:lnTo>
                  <a:pt x="1152" y="106"/>
                </a:lnTo>
                <a:lnTo>
                  <a:pt x="0" y="106"/>
                </a:lnTo>
                <a:close/>
              </a:path>
            </a:pathLst>
          </a:custGeom>
          <a:solidFill>
            <a:srgbClr val="E3EDF1"/>
          </a:solidFill>
        </p:spPr>
        <p:txBody>
          <a:bodyPr/>
          <a:p/>
        </p:txBody>
      </p:sp>
      <p:sp>
        <p:nvSpPr>
          <p:cNvPr id="664" name="文本框 663" descr="{&quot;isTemplate&quot;:true,&quot;type&quot;:&quot;text&quot;}"/>
          <p:cNvSpPr txBox="1"/>
          <p:nvPr/>
        </p:nvSpPr>
        <p:spPr>
          <a:xfrm>
            <a:off x="838200" y="3343275"/>
            <a:ext cx="1771650" cy="2667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72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教师</a:t>
            </a:r>
            <a:endParaRPr lang="zh-CN" sz="1725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5" name="文本框 664" descr="{&quot;isTemplate&quot;:true,&quot;type&quot;:&quot;text&quot;}"/>
          <p:cNvSpPr txBox="1"/>
          <p:nvPr/>
        </p:nvSpPr>
        <p:spPr>
          <a:xfrm>
            <a:off x="2609850" y="3133725"/>
            <a:ext cx="3143250" cy="676275"/>
          </a:xfrm>
          <a:prstGeom prst="rect">
            <a:avLst/>
          </a:prstGeom>
        </p:spPr>
        <p:txBody>
          <a:bodyPr wrap="square" lIns="0" tIns="0" rIns="171450" bIns="0">
            <a:normAutofit/>
          </a:bodyPr>
          <a:p>
            <a:pPr>
              <a:lnSpc>
                <a:spcPct val="140000"/>
              </a:lnSpc>
            </a:pPr>
            <a:r>
              <a:rPr lang="zh-CN" sz="157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检查项目过程、资料来源与验证计划</a:t>
            </a:r>
            <a:endParaRPr lang="zh-CN" sz="157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6" name="文本框 665" descr="{&quot;isTemplate&quot;:true,&quot;type&quot;:&quot;text&quot;}"/>
          <p:cNvSpPr txBox="1"/>
          <p:nvPr/>
        </p:nvSpPr>
        <p:spPr>
          <a:xfrm>
            <a:off x="5753100" y="3133725"/>
            <a:ext cx="2857500" cy="676275"/>
          </a:xfrm>
          <a:prstGeom prst="rect">
            <a:avLst/>
          </a:prstGeom>
        </p:spPr>
        <p:txBody>
          <a:bodyPr wrap="square" lIns="0" tIns="0" rIns="171450" bIns="0">
            <a:normAutofit/>
          </a:bodyPr>
          <a:p>
            <a:pPr>
              <a:lnSpc>
                <a:spcPct val="140000"/>
              </a:lnSpc>
            </a:pPr>
            <a:r>
              <a:rPr lang="zh-CN" sz="1575">
                <a:solidFill>
                  <a:srgbClr val="8A5A44"/>
                </a:solidFill>
                <a:latin typeface="微软雅黑" panose="020B0503020204020204" charset="-122"/>
                <a:ea typeface="微软雅黑" panose="020B0503020204020204" charset="-122"/>
              </a:rPr>
              <a:t>只看到结果，看不到过程与依据</a:t>
            </a:r>
            <a:endParaRPr lang="zh-CN" sz="1575">
              <a:solidFill>
                <a:srgbClr val="8A5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7" name="文本框 666" descr="{&quot;isTemplate&quot;:true,&quot;type&quot;:&quot;text&quot;}"/>
          <p:cNvSpPr txBox="1"/>
          <p:nvPr/>
        </p:nvSpPr>
        <p:spPr>
          <a:xfrm>
            <a:off x="8610600" y="3305175"/>
            <a:ext cx="2514600" cy="342900"/>
          </a:xfrm>
          <a:prstGeom prst="rect">
            <a:avLst/>
          </a:prstGeom>
        </p:spPr>
        <p:txBody>
          <a:bodyPr wrap="none" lIns="0" tIns="0" rIns="85725" bIns="0"/>
          <a:p>
            <a:pPr>
              <a:lnSpc>
                <a:spcPct val="140000"/>
              </a:lnSpc>
            </a:pPr>
            <a:r>
              <a:rPr lang="zh-CN" sz="1575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阶段记录与证据状态可追溯</a:t>
            </a:r>
            <a:endParaRPr lang="zh-CN" sz="1575" b="1">
              <a:solidFill>
                <a:srgbClr val="0E7A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8" name="矩形 667"/>
          <p:cNvSpPr/>
          <p:nvPr/>
        </p:nvSpPr>
        <p:spPr>
          <a:xfrm>
            <a:off x="609600" y="3981450"/>
            <a:ext cx="10972800" cy="1000125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669" name="任意多边形 668"/>
          <p:cNvSpPr/>
          <p:nvPr/>
        </p:nvSpPr>
        <p:spPr>
          <a:xfrm>
            <a:off x="609600" y="3981450"/>
            <a:ext cx="10972800" cy="1009650"/>
          </a:xfrm>
          <a:custGeom>
            <a:avLst/>
            <a:gdLst/>
            <a:ahLst/>
            <a:cxnLst/>
            <a:pathLst>
              <a:path w="1152" h="106">
                <a:moveTo>
                  <a:pt x="0" y="105"/>
                </a:moveTo>
                <a:lnTo>
                  <a:pt x="1152" y="105"/>
                </a:lnTo>
                <a:lnTo>
                  <a:pt x="1152" y="106"/>
                </a:lnTo>
                <a:lnTo>
                  <a:pt x="0" y="106"/>
                </a:lnTo>
                <a:close/>
              </a:path>
            </a:pathLst>
          </a:custGeom>
          <a:solidFill>
            <a:srgbClr val="E3EDF1"/>
          </a:solidFill>
        </p:spPr>
        <p:txBody>
          <a:bodyPr/>
          <a:p/>
        </p:txBody>
      </p:sp>
      <p:sp>
        <p:nvSpPr>
          <p:cNvPr id="670" name="文本框 669" descr="{&quot;isTemplate&quot;:true,&quot;type&quot;:&quot;text&quot;}"/>
          <p:cNvSpPr txBox="1"/>
          <p:nvPr/>
        </p:nvSpPr>
        <p:spPr>
          <a:xfrm>
            <a:off x="838200" y="4352925"/>
            <a:ext cx="1771650" cy="2667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72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食品研发团队</a:t>
            </a:r>
            <a:endParaRPr lang="zh-CN" sz="1725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71" name="文本框 670" descr="{&quot;isTemplate&quot;:true,&quot;type&quot;:&quot;text&quot;}"/>
          <p:cNvSpPr txBox="1"/>
          <p:nvPr/>
        </p:nvSpPr>
        <p:spPr>
          <a:xfrm>
            <a:off x="2609850" y="4143375"/>
            <a:ext cx="3143250" cy="676275"/>
          </a:xfrm>
          <a:prstGeom prst="rect">
            <a:avLst/>
          </a:prstGeom>
        </p:spPr>
        <p:txBody>
          <a:bodyPr wrap="square" lIns="0" tIns="0" rIns="171450" bIns="0">
            <a:normAutofit/>
          </a:bodyPr>
          <a:p>
            <a:pPr>
              <a:lnSpc>
                <a:spcPct val="140000"/>
              </a:lnSpc>
            </a:pPr>
            <a:r>
              <a:rPr lang="zh-CN" sz="157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管理候选原料、产品概念与待验证问题</a:t>
            </a:r>
            <a:endParaRPr lang="zh-CN" sz="157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72" name="文本框 671" descr="{&quot;isTemplate&quot;:true,&quot;type&quot;:&quot;text&quot;}"/>
          <p:cNvSpPr txBox="1"/>
          <p:nvPr/>
        </p:nvSpPr>
        <p:spPr>
          <a:xfrm>
            <a:off x="5753100" y="4143375"/>
            <a:ext cx="2857500" cy="676275"/>
          </a:xfrm>
          <a:prstGeom prst="rect">
            <a:avLst/>
          </a:prstGeom>
        </p:spPr>
        <p:txBody>
          <a:bodyPr wrap="square" lIns="0" tIns="0" rIns="171450" bIns="0">
            <a:normAutofit/>
          </a:bodyPr>
          <a:p>
            <a:pPr>
              <a:lnSpc>
                <a:spcPct val="140000"/>
              </a:lnSpc>
            </a:pPr>
            <a:r>
              <a:rPr lang="zh-CN" sz="1575">
                <a:solidFill>
                  <a:srgbClr val="8A5A44"/>
                </a:solidFill>
                <a:latin typeface="微软雅黑" panose="020B0503020204020204" charset="-122"/>
                <a:ea typeface="微软雅黑" panose="020B0503020204020204" charset="-122"/>
              </a:rPr>
              <a:t>早期记录不成体系，交接靠口头</a:t>
            </a:r>
            <a:endParaRPr lang="zh-CN" sz="1575">
              <a:solidFill>
                <a:srgbClr val="8A5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73" name="文本框 672" descr="{&quot;isTemplate&quot;:true,&quot;type&quot;:&quot;text&quot;}"/>
          <p:cNvSpPr txBox="1"/>
          <p:nvPr/>
        </p:nvSpPr>
        <p:spPr>
          <a:xfrm>
            <a:off x="8610600" y="4314825"/>
            <a:ext cx="2590800" cy="342900"/>
          </a:xfrm>
          <a:prstGeom prst="rect">
            <a:avLst/>
          </a:prstGeom>
        </p:spPr>
        <p:txBody>
          <a:bodyPr wrap="none" lIns="0" tIns="0" rIns="85725" bIns="0"/>
          <a:p>
            <a:pPr>
              <a:lnSpc>
                <a:spcPct val="140000"/>
              </a:lnSpc>
            </a:pPr>
            <a:r>
              <a:rPr lang="zh-CN" sz="1575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候选成分清单</a:t>
            </a:r>
            <a:r>
              <a:rPr lang="en-US" sz="1575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 + </a:t>
            </a:r>
            <a:r>
              <a:rPr lang="zh-CN" sz="1575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待验证问题</a:t>
            </a:r>
            <a:endParaRPr lang="zh-CN" sz="1575" b="1">
              <a:solidFill>
                <a:srgbClr val="0E7A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74" name="矩形 673"/>
          <p:cNvSpPr/>
          <p:nvPr/>
        </p:nvSpPr>
        <p:spPr>
          <a:xfrm>
            <a:off x="609600" y="4991100"/>
            <a:ext cx="10972800" cy="1000125"/>
          </a:xfrm>
          <a:prstGeom prst="rect">
            <a:avLst/>
          </a:prstGeom>
          <a:solidFill>
            <a:srgbClr val="F0F6F8"/>
          </a:solidFill>
        </p:spPr>
        <p:txBody>
          <a:bodyPr/>
          <a:p/>
        </p:txBody>
      </p:sp>
      <p:sp>
        <p:nvSpPr>
          <p:cNvPr id="675" name="任意多边形 674"/>
          <p:cNvSpPr/>
          <p:nvPr/>
        </p:nvSpPr>
        <p:spPr>
          <a:xfrm>
            <a:off x="609600" y="4991100"/>
            <a:ext cx="10972800" cy="1009650"/>
          </a:xfrm>
          <a:custGeom>
            <a:avLst/>
            <a:gdLst/>
            <a:ahLst/>
            <a:cxnLst/>
            <a:pathLst>
              <a:path w="1152" h="106">
                <a:moveTo>
                  <a:pt x="0" y="105"/>
                </a:moveTo>
                <a:lnTo>
                  <a:pt x="1152" y="105"/>
                </a:lnTo>
                <a:lnTo>
                  <a:pt x="1152" y="106"/>
                </a:lnTo>
                <a:lnTo>
                  <a:pt x="0" y="106"/>
                </a:lnTo>
                <a:close/>
              </a:path>
            </a:pathLst>
          </a:custGeom>
          <a:solidFill>
            <a:srgbClr val="E3EDF1"/>
          </a:solidFill>
        </p:spPr>
        <p:txBody>
          <a:bodyPr/>
          <a:p/>
        </p:txBody>
      </p:sp>
      <p:sp>
        <p:nvSpPr>
          <p:cNvPr id="676" name="文本框 675" descr="{&quot;isTemplate&quot;:true,&quot;type&quot;:&quot;text&quot;}"/>
          <p:cNvSpPr txBox="1"/>
          <p:nvPr/>
        </p:nvSpPr>
        <p:spPr>
          <a:xfrm>
            <a:off x="838200" y="5362575"/>
            <a:ext cx="1771650" cy="2667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72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科普与教学机构</a:t>
            </a:r>
            <a:endParaRPr lang="zh-CN" sz="1725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77" name="文本框 676" descr="{&quot;isTemplate&quot;:true,&quot;type&quot;:&quot;text&quot;}"/>
          <p:cNvSpPr txBox="1"/>
          <p:nvPr/>
        </p:nvSpPr>
        <p:spPr>
          <a:xfrm>
            <a:off x="2514600" y="5153025"/>
            <a:ext cx="2981325" cy="676275"/>
          </a:xfrm>
          <a:prstGeom prst="rect">
            <a:avLst/>
          </a:prstGeom>
        </p:spPr>
        <p:txBody>
          <a:bodyPr wrap="square" lIns="0" tIns="0" rIns="171450" bIns="0">
            <a:normAutofit/>
          </a:bodyPr>
          <a:p>
            <a:pPr>
              <a:lnSpc>
                <a:spcPct val="140000"/>
              </a:lnSpc>
            </a:pPr>
            <a:r>
              <a:rPr lang="zh-CN" sz="157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开展海洋食品认知、营养估算与安全教学</a:t>
            </a:r>
            <a:endParaRPr lang="zh-CN" sz="157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78" name="文本框 677" descr="{&quot;isTemplate&quot;:true,&quot;type&quot;:&quot;text&quot;}"/>
          <p:cNvSpPr txBox="1"/>
          <p:nvPr/>
        </p:nvSpPr>
        <p:spPr>
          <a:xfrm>
            <a:off x="5495925" y="5324475"/>
            <a:ext cx="2714625" cy="342900"/>
          </a:xfrm>
          <a:prstGeom prst="rect">
            <a:avLst/>
          </a:prstGeom>
        </p:spPr>
        <p:txBody>
          <a:bodyPr wrap="none" lIns="0" tIns="0" rIns="171450" bIns="0"/>
          <a:p>
            <a:pPr>
              <a:lnSpc>
                <a:spcPct val="140000"/>
              </a:lnSpc>
            </a:pPr>
            <a:r>
              <a:rPr lang="zh-CN" sz="1575">
                <a:solidFill>
                  <a:srgbClr val="8A5A44"/>
                </a:solidFill>
                <a:latin typeface="微软雅黑" panose="020B0503020204020204" charset="-122"/>
                <a:ea typeface="微软雅黑" panose="020B0503020204020204" charset="-122"/>
              </a:rPr>
              <a:t>重量口径与适用条件讲不清楚</a:t>
            </a:r>
            <a:endParaRPr lang="zh-CN" sz="1575">
              <a:solidFill>
                <a:srgbClr val="8A5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79" name="文本框 678" descr="{&quot;isTemplate&quot;:true,&quot;type&quot;:&quot;text&quot;}"/>
          <p:cNvSpPr txBox="1"/>
          <p:nvPr/>
        </p:nvSpPr>
        <p:spPr>
          <a:xfrm>
            <a:off x="8210550" y="5324475"/>
            <a:ext cx="3371850" cy="342900"/>
          </a:xfrm>
          <a:prstGeom prst="rect">
            <a:avLst/>
          </a:prstGeom>
        </p:spPr>
        <p:txBody>
          <a:bodyPr wrap="none" lIns="0" tIns="0" rIns="85725" bIns="0"/>
          <a:p>
            <a:pPr>
              <a:lnSpc>
                <a:spcPct val="140000"/>
              </a:lnSpc>
            </a:pPr>
            <a:r>
              <a:rPr lang="zh-CN" sz="1575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条件化科普页面（重量</a:t>
            </a:r>
            <a:r>
              <a:rPr lang="en-US" sz="1575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 / </a:t>
            </a:r>
            <a:r>
              <a:rPr lang="zh-CN" sz="1575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人数</a:t>
            </a:r>
            <a:r>
              <a:rPr lang="en-US" sz="1575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 / </a:t>
            </a:r>
            <a:r>
              <a:rPr lang="zh-CN" sz="1575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配料）</a:t>
            </a:r>
            <a:endParaRPr lang="zh-CN" sz="1575" b="1">
              <a:solidFill>
                <a:srgbClr val="0E7A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80" name="图片 679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600" y="6181725"/>
            <a:ext cx="209550" cy="209550"/>
          </a:xfrm>
          <a:prstGeom prst="rect">
            <a:avLst/>
          </a:prstGeom>
        </p:spPr>
      </p:pic>
      <p:sp>
        <p:nvSpPr>
          <p:cNvPr id="681" name="文本框 680" descr="{&quot;isTemplate&quot;:true,&quot;type&quot;:&quot;text&quot;}"/>
          <p:cNvSpPr txBox="1"/>
          <p:nvPr/>
        </p:nvSpPr>
        <p:spPr>
          <a:xfrm>
            <a:off x="933450" y="6172200"/>
            <a:ext cx="6334125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所有输出都来自同一条研发链路：记录一旦产生，即可继续编辑、追踪并导出。</a:t>
            </a:r>
            <a:endParaRPr lang="zh-CN" sz="142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82" name="文本框 681" descr="{&quot;isTemplate&quot;:true,&quot;type&quot;:&quot;text&quot;}"/>
          <p:cNvSpPr txBox="1"/>
          <p:nvPr/>
        </p:nvSpPr>
        <p:spPr>
          <a:xfrm>
            <a:off x="11416665" y="6570345"/>
            <a:ext cx="241935" cy="15430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75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US" sz="1125" spc="75">
              <a:solidFill>
                <a:srgbClr val="8FA3A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83" name="" descr="&lt;Slide notes={`MarineMind的定位是：不是百科网站，也不是聊天工具，而是围绕研发过程的工作平台。七个环节——认知、筛选、整理、AI分析、验证计划、协作、报告——共用同一份项目数据：百科里选的原料直接进入候选成分，资料库的笔记直接成为证据状态，AI识别出的缺口直接生成待验证问题，最后一键导出Word报告。每个环节都留下平台产物：资料条目、候选成分、证据状态、待验证问题和报告文件，这就是与通用工具的本质区别。`} style={{ background: '#F7FAFC', width: 1280, height: 720, position: 'relative', overflow: 'hidden' }}&gt;&#10;    &lt;Box style={{ position: 'absolute', left: 64, top: 52, width: 40, height: 5, background: '#FF684F', borderRadius: 2 }} /&gt;&#10;    &lt;Text style={{ position: 'absolute', left: 64, top: 66, fontSize: 44, fontWeight: 'bold', color: '#0B4265' }}&gt;把知识、证据与验证计划接进同一条研发链路&lt;/Text&gt;&#10;    &lt;Box style={{ position: 'absolute', left: 150, top: 204, width: 980, height: 2, background: '#C9DEE4' }} /&gt;&#10;    &lt;Box style={{ position: 'absolute', left: 64, top: 168, width: 1152, flexDirection: 'row', justifyContent: 'space-between', alignItems: 'flex-start' }}&gt;&#10;        {[&#10;            { t: '海洋食品认知', o: '资料条目' },&#10;            { t: '候选对象筛选', o: '候选成分' },&#10;            { t: '资料与证据整理', o: '证据状态' },&#10;            { t: 'AI 辅助分析', o: '待验证问题' },&#10;            { t: '验证计划', o: '验证任务' },&#10;            { t: '研发报告', o: 'Word 文件' },&#10;        ].map((node, i) =&gt; (&#10;            &lt;Box key={i} style={{ width: 166, flexDirection: 'column', alignItems: 'center' }}&gt;&#10;                &lt;Box style={{ flexDirection: 'row', alignItems: 'center', width: 166, justifyContent: 'center' }}&gt;&#10;                    &lt;Box style={{ width: 74, height: 74, borderRadius: 37, background: i === 5 ? '#FF684F' : '#FFFFFF', border: i === 5 ? 'none' : '2px solid #11959C', justifyContent: 'center', alignItems: 'center' }}&gt;&#10;                        &lt;Text style={{ fontSize: 26, fontWeight: 'bold', color: i === 5 ? '#FFFFFF' : '#11959C' }}&gt;{String(i + 1).padStart(2, '0')}&lt;/Text&gt;&#10;                    &lt;/Box&gt;&#10;                &lt;/Box&gt;&#10;                &lt;Text style={{ fontSize: 21, fontWeight: 'bold', color: '#1B2B35', marginTop: 14, textAlign: 'center' }}&gt;{node.t}&lt;/Text&gt;&#10;                &lt;Box style={{ marginTop: 8, background: 'rgba(17,149,156,0.09)', borderRadius: 6, padding: '4px 12px 4px 12px' }}&gt;&#10;                    &lt;Text style={{ fontSize: 17, color: '#0E7A80', fontWeight: 'bold' }}&gt;{node.o}&lt;/Text&gt;&#10;                &lt;/Box&gt;&#10;            &lt;/Box&gt;&#10;        ))}&#10;    &lt;/Box&gt;&#10;    &lt;Box style={{ position: 'absolute', left: 64, top: 372, width: 1152, flexDirection: 'row', alignItems: 'center', gap: 18, background: '#FFFFFF', border: '1px solid #DFEAEF', borderRadius: 12, padding: '20px 26px 20px 26px' }}&gt;&#10;        &lt;FAIcon name='users' style={{ fill: '#11959C', width: 30, height: 30 }} /&gt;&#10;        &lt;Text style={{ fontSize: 23, color: '#1B2B35', lineHeight: 1.5 }}&gt;团队协作贯穿全程：账号与项目保存、只读 / 可编辑权限、操作审计、版本与并发检查，多人编辑不会互相覆盖。&lt;/Text&gt;&#10;    &lt;/Box&gt;&#10;    &lt;Box style={{ position: 'absolute', left: 64, top: 486, width: 1152, flexDirection: 'row', gap: 18 }}&gt;&#10;        {[&#10;            { t: '知识侧', d: '海洋食品百科 + 健康科普，所有内容带来源与适用条件' },&#10;            { t: '过程侧', d: '四阶段研发记录，证据与结论分开管理' },&#10;            { t: '成果侧', d: '一键导出结构化 Word 研发报告' },&#10;        ].map((b, i) =&gt; (&#10;            &lt;Box key={i} style={{ width: 372, flexDirection: 'column', gap: 6, borderTop: '3px solid #11959C', paddingTop: 12 }}&gt;&#10;                &lt;Text style={{ fontSize: 22, fontWeight: 'bold', color: '#0B4265' }}&gt;{b.t}&lt;/Text&gt;&#10;                &lt;Text style={{ fontSize: 19, color: '#5F7581', lineHeight: 1.45 }}&gt;{b.d}&lt;/Text&gt;&#10;            &lt;/Box&gt;&#10;        ))}&#10;    &lt;/Box&gt;&#10;    &lt;Text style={{ position: 'absolute', right: 56, bottom: 14, fontSize: 15, color: '#8FA3AD', letterSpacing: 1 }}&gt;MarineMind 海洋智研 · 05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矩形 68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</p:spPr>
        <p:txBody>
          <a:bodyPr/>
          <a:p/>
        </p:txBody>
      </p:sp>
      <p:sp>
        <p:nvSpPr>
          <p:cNvPr id="685" name="圆角矩形 684"/>
          <p:cNvSpPr/>
          <p:nvPr/>
        </p:nvSpPr>
        <p:spPr>
          <a:xfrm>
            <a:off x="609600" y="495300"/>
            <a:ext cx="381000" cy="47625"/>
          </a:xfrm>
          <a:prstGeom prst="roundRect">
            <a:avLst>
              <a:gd name="adj" fmla="val 40000"/>
            </a:avLst>
          </a:prstGeom>
          <a:solidFill>
            <a:srgbClr val="FF684F"/>
          </a:solidFill>
        </p:spPr>
        <p:txBody>
          <a:bodyPr/>
          <a:p/>
        </p:txBody>
      </p:sp>
      <p:sp>
        <p:nvSpPr>
          <p:cNvPr id="686" name="文本框 685" descr="{&quot;isTemplate&quot;:true,&quot;type&quot;:&quot;text&quot;}"/>
          <p:cNvSpPr txBox="1"/>
          <p:nvPr/>
        </p:nvSpPr>
        <p:spPr>
          <a:xfrm>
            <a:off x="609600" y="628650"/>
            <a:ext cx="8382000" cy="5048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3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知识、证据与验证计划接入同一条研发链路</a:t>
            </a:r>
            <a:endParaRPr lang="zh-CN" sz="330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87" name="矩形 686"/>
          <p:cNvSpPr/>
          <p:nvPr/>
        </p:nvSpPr>
        <p:spPr>
          <a:xfrm>
            <a:off x="1428750" y="1943100"/>
            <a:ext cx="9334500" cy="19050"/>
          </a:xfrm>
          <a:prstGeom prst="rect">
            <a:avLst/>
          </a:prstGeom>
          <a:solidFill>
            <a:srgbClr val="C9DEE4"/>
          </a:solidFill>
        </p:spPr>
        <p:txBody>
          <a:bodyPr/>
          <a:p/>
        </p:txBody>
      </p:sp>
      <p:sp>
        <p:nvSpPr>
          <p:cNvPr id="688" name="圆角矩形 687"/>
          <p:cNvSpPr/>
          <p:nvPr/>
        </p:nvSpPr>
        <p:spPr>
          <a:xfrm>
            <a:off x="1047750" y="1600200"/>
            <a:ext cx="704850" cy="7048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5400">
            <a:solidFill>
              <a:srgbClr val="11959C"/>
            </a:solidFill>
            <a:prstDash val="solid"/>
          </a:ln>
        </p:spPr>
        <p:txBody>
          <a:bodyPr/>
          <a:p/>
        </p:txBody>
      </p:sp>
      <p:sp>
        <p:nvSpPr>
          <p:cNvPr id="689" name="文本框 688" descr="{&quot;isTemplate&quot;:true,&quot;type&quot;:&quot;text&quot;}"/>
          <p:cNvSpPr txBox="1"/>
          <p:nvPr/>
        </p:nvSpPr>
        <p:spPr>
          <a:xfrm>
            <a:off x="1247775" y="1800225"/>
            <a:ext cx="314325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11959C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sz="1950" b="1">
              <a:solidFill>
                <a:srgbClr val="11959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90" name="文本框 689" descr="{&quot;isTemplate&quot;:true,&quot;type&quot;:&quot;text&quot;}"/>
          <p:cNvSpPr txBox="1"/>
          <p:nvPr/>
        </p:nvSpPr>
        <p:spPr>
          <a:xfrm>
            <a:off x="800100" y="2438400"/>
            <a:ext cx="1200150" cy="247650"/>
          </a:xfrm>
          <a:prstGeom prst="rect">
            <a:avLst/>
          </a:prstGeom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zh-CN" sz="1575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海洋食品认知</a:t>
            </a:r>
            <a:endParaRPr lang="zh-CN" sz="1575" b="1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91" name="圆角矩形 690"/>
          <p:cNvSpPr/>
          <p:nvPr/>
        </p:nvSpPr>
        <p:spPr>
          <a:xfrm>
            <a:off x="962025" y="2762250"/>
            <a:ext cx="876300" cy="276225"/>
          </a:xfrm>
          <a:prstGeom prst="roundRect">
            <a:avLst>
              <a:gd name="adj" fmla="val 20690"/>
            </a:avLst>
          </a:prstGeom>
          <a:solidFill>
            <a:srgbClr val="11959C">
              <a:alpha val="9000"/>
            </a:srgbClr>
          </a:solidFill>
        </p:spPr>
        <p:txBody>
          <a:bodyPr/>
          <a:p/>
        </p:txBody>
      </p:sp>
      <p:sp>
        <p:nvSpPr>
          <p:cNvPr id="692" name="文本框 691" descr="{&quot;isTemplate&quot;:true,&quot;type&quot;:&quot;text&quot;}"/>
          <p:cNvSpPr txBox="1"/>
          <p:nvPr/>
        </p:nvSpPr>
        <p:spPr>
          <a:xfrm>
            <a:off x="1076325" y="2800350"/>
            <a:ext cx="64770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资料条目</a:t>
            </a:r>
            <a:endParaRPr lang="zh-CN" sz="1275" b="1">
              <a:solidFill>
                <a:srgbClr val="0E7A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93" name="圆角矩形 692"/>
          <p:cNvSpPr/>
          <p:nvPr/>
        </p:nvSpPr>
        <p:spPr>
          <a:xfrm>
            <a:off x="2924175" y="1600200"/>
            <a:ext cx="704850" cy="7048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5400">
            <a:solidFill>
              <a:srgbClr val="11959C"/>
            </a:solidFill>
            <a:prstDash val="solid"/>
          </a:ln>
        </p:spPr>
        <p:txBody>
          <a:bodyPr/>
          <a:p/>
        </p:txBody>
      </p:sp>
      <p:sp>
        <p:nvSpPr>
          <p:cNvPr id="694" name="文本框 693" descr="{&quot;isTemplate&quot;:true,&quot;type&quot;:&quot;text&quot;}"/>
          <p:cNvSpPr txBox="1"/>
          <p:nvPr/>
        </p:nvSpPr>
        <p:spPr>
          <a:xfrm>
            <a:off x="3124200" y="1800225"/>
            <a:ext cx="314325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11959C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sz="1950" b="1">
              <a:solidFill>
                <a:srgbClr val="11959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95" name="文本框 694" descr="{&quot;isTemplate&quot;:true,&quot;type&quot;:&quot;text&quot;}"/>
          <p:cNvSpPr txBox="1"/>
          <p:nvPr/>
        </p:nvSpPr>
        <p:spPr>
          <a:xfrm>
            <a:off x="2676525" y="2438400"/>
            <a:ext cx="1200150" cy="247650"/>
          </a:xfrm>
          <a:prstGeom prst="rect">
            <a:avLst/>
          </a:prstGeom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zh-CN" sz="1575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候选对象筛选</a:t>
            </a:r>
            <a:endParaRPr lang="zh-CN" sz="1575" b="1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96" name="圆角矩形 695"/>
          <p:cNvSpPr/>
          <p:nvPr/>
        </p:nvSpPr>
        <p:spPr>
          <a:xfrm>
            <a:off x="2838450" y="2762250"/>
            <a:ext cx="876300" cy="276225"/>
          </a:xfrm>
          <a:prstGeom prst="roundRect">
            <a:avLst>
              <a:gd name="adj" fmla="val 20690"/>
            </a:avLst>
          </a:prstGeom>
          <a:solidFill>
            <a:srgbClr val="11959C">
              <a:alpha val="9000"/>
            </a:srgbClr>
          </a:solidFill>
        </p:spPr>
        <p:txBody>
          <a:bodyPr/>
          <a:p/>
        </p:txBody>
      </p:sp>
      <p:sp>
        <p:nvSpPr>
          <p:cNvPr id="697" name="文本框 696" descr="{&quot;isTemplate&quot;:true,&quot;type&quot;:&quot;text&quot;}"/>
          <p:cNvSpPr txBox="1"/>
          <p:nvPr/>
        </p:nvSpPr>
        <p:spPr>
          <a:xfrm>
            <a:off x="2952750" y="2800350"/>
            <a:ext cx="64770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候选成分</a:t>
            </a:r>
            <a:endParaRPr lang="zh-CN" sz="1275" b="1">
              <a:solidFill>
                <a:srgbClr val="0E7A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98" name="圆角矩形 697"/>
          <p:cNvSpPr/>
          <p:nvPr/>
        </p:nvSpPr>
        <p:spPr>
          <a:xfrm>
            <a:off x="4800600" y="1600200"/>
            <a:ext cx="704850" cy="7048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5400">
            <a:solidFill>
              <a:srgbClr val="11959C"/>
            </a:solidFill>
            <a:prstDash val="solid"/>
          </a:ln>
        </p:spPr>
        <p:txBody>
          <a:bodyPr/>
          <a:p/>
        </p:txBody>
      </p:sp>
      <p:sp>
        <p:nvSpPr>
          <p:cNvPr id="699" name="文本框 698" descr="{&quot;isTemplate&quot;:true,&quot;type&quot;:&quot;text&quot;}"/>
          <p:cNvSpPr txBox="1"/>
          <p:nvPr/>
        </p:nvSpPr>
        <p:spPr>
          <a:xfrm>
            <a:off x="5000625" y="1800225"/>
            <a:ext cx="314325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11959C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sz="1950" b="1">
              <a:solidFill>
                <a:srgbClr val="11959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00" name="文本框 699" descr="{&quot;isTemplate&quot;:true,&quot;type&quot;:&quot;text&quot;}"/>
          <p:cNvSpPr txBox="1"/>
          <p:nvPr/>
        </p:nvSpPr>
        <p:spPr>
          <a:xfrm>
            <a:off x="4457700" y="2438400"/>
            <a:ext cx="1400175" cy="247650"/>
          </a:xfrm>
          <a:prstGeom prst="rect">
            <a:avLst/>
          </a:prstGeom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zh-CN" sz="1575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资料与证据整理</a:t>
            </a:r>
            <a:endParaRPr lang="zh-CN" sz="1575" b="1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01" name="圆角矩形 700"/>
          <p:cNvSpPr/>
          <p:nvPr/>
        </p:nvSpPr>
        <p:spPr>
          <a:xfrm>
            <a:off x="4714875" y="2762250"/>
            <a:ext cx="876300" cy="276225"/>
          </a:xfrm>
          <a:prstGeom prst="roundRect">
            <a:avLst>
              <a:gd name="adj" fmla="val 20690"/>
            </a:avLst>
          </a:prstGeom>
          <a:solidFill>
            <a:srgbClr val="11959C">
              <a:alpha val="9000"/>
            </a:srgbClr>
          </a:solidFill>
        </p:spPr>
        <p:txBody>
          <a:bodyPr/>
          <a:p/>
        </p:txBody>
      </p:sp>
      <p:sp>
        <p:nvSpPr>
          <p:cNvPr id="702" name="文本框 701" descr="{&quot;isTemplate&quot;:true,&quot;type&quot;:&quot;text&quot;}"/>
          <p:cNvSpPr txBox="1"/>
          <p:nvPr/>
        </p:nvSpPr>
        <p:spPr>
          <a:xfrm>
            <a:off x="4829175" y="2800350"/>
            <a:ext cx="64770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证据状态</a:t>
            </a:r>
            <a:endParaRPr lang="zh-CN" sz="1275" b="1">
              <a:solidFill>
                <a:srgbClr val="0E7A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03" name="圆角矩形 702"/>
          <p:cNvSpPr/>
          <p:nvPr/>
        </p:nvSpPr>
        <p:spPr>
          <a:xfrm>
            <a:off x="6686550" y="1600200"/>
            <a:ext cx="704850" cy="7048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5400">
            <a:solidFill>
              <a:srgbClr val="11959C"/>
            </a:solidFill>
            <a:prstDash val="solid"/>
          </a:ln>
        </p:spPr>
        <p:txBody>
          <a:bodyPr/>
          <a:p/>
        </p:txBody>
      </p:sp>
      <p:sp>
        <p:nvSpPr>
          <p:cNvPr id="704" name="文本框 703" descr="{&quot;isTemplate&quot;:true,&quot;type&quot;:&quot;text&quot;}"/>
          <p:cNvSpPr txBox="1"/>
          <p:nvPr/>
        </p:nvSpPr>
        <p:spPr>
          <a:xfrm>
            <a:off x="6886575" y="1800225"/>
            <a:ext cx="314325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11959C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US" sz="1950" b="1">
              <a:solidFill>
                <a:srgbClr val="11959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05" name="文本框 704" descr="{&quot;isTemplate&quot;:true,&quot;type&quot;:&quot;text&quot;}"/>
          <p:cNvSpPr txBox="1"/>
          <p:nvPr/>
        </p:nvSpPr>
        <p:spPr>
          <a:xfrm>
            <a:off x="6496050" y="2438400"/>
            <a:ext cx="1085850" cy="247650"/>
          </a:xfrm>
          <a:prstGeom prst="rect">
            <a:avLst/>
          </a:prstGeom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en-US" sz="1575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AI </a:t>
            </a:r>
            <a:r>
              <a:rPr lang="zh-CN" sz="1575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辅助分析</a:t>
            </a:r>
            <a:endParaRPr lang="zh-CN" sz="1575" b="1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06" name="圆角矩形 705"/>
          <p:cNvSpPr/>
          <p:nvPr/>
        </p:nvSpPr>
        <p:spPr>
          <a:xfrm>
            <a:off x="6524625" y="2762250"/>
            <a:ext cx="1038225" cy="276225"/>
          </a:xfrm>
          <a:prstGeom prst="roundRect">
            <a:avLst>
              <a:gd name="adj" fmla="val 20690"/>
            </a:avLst>
          </a:prstGeom>
          <a:solidFill>
            <a:srgbClr val="11959C">
              <a:alpha val="9000"/>
            </a:srgbClr>
          </a:solidFill>
        </p:spPr>
        <p:txBody>
          <a:bodyPr/>
          <a:p/>
        </p:txBody>
      </p:sp>
      <p:sp>
        <p:nvSpPr>
          <p:cNvPr id="707" name="文本框 706" descr="{&quot;isTemplate&quot;:true,&quot;type&quot;:&quot;text&quot;}"/>
          <p:cNvSpPr txBox="1"/>
          <p:nvPr/>
        </p:nvSpPr>
        <p:spPr>
          <a:xfrm>
            <a:off x="6638925" y="2800350"/>
            <a:ext cx="809625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待验证问题</a:t>
            </a:r>
            <a:endParaRPr lang="zh-CN" sz="1275" b="1">
              <a:solidFill>
                <a:srgbClr val="0E7A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08" name="圆角矩形 707"/>
          <p:cNvSpPr/>
          <p:nvPr/>
        </p:nvSpPr>
        <p:spPr>
          <a:xfrm>
            <a:off x="8562975" y="1600200"/>
            <a:ext cx="704850" cy="7048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5400">
            <a:solidFill>
              <a:srgbClr val="11959C"/>
            </a:solidFill>
            <a:prstDash val="solid"/>
          </a:ln>
        </p:spPr>
        <p:txBody>
          <a:bodyPr/>
          <a:p/>
        </p:txBody>
      </p:sp>
      <p:sp>
        <p:nvSpPr>
          <p:cNvPr id="709" name="文本框 708" descr="{&quot;isTemplate&quot;:true,&quot;type&quot;:&quot;text&quot;}"/>
          <p:cNvSpPr txBox="1"/>
          <p:nvPr/>
        </p:nvSpPr>
        <p:spPr>
          <a:xfrm>
            <a:off x="8763000" y="1800225"/>
            <a:ext cx="314325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11959C"/>
                </a:solidFill>
                <a:latin typeface="微软雅黑" panose="020B0503020204020204" charset="-122"/>
                <a:ea typeface="微软雅黑" panose="020B0503020204020204" charset="-122"/>
              </a:rPr>
              <a:t>05</a:t>
            </a:r>
            <a:endParaRPr lang="en-US" sz="1950" b="1">
              <a:solidFill>
                <a:srgbClr val="11959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0" name="文本框 709" descr="{&quot;isTemplate&quot;:true,&quot;type&quot;:&quot;text&quot;}"/>
          <p:cNvSpPr txBox="1"/>
          <p:nvPr/>
        </p:nvSpPr>
        <p:spPr>
          <a:xfrm>
            <a:off x="8515350" y="2438400"/>
            <a:ext cx="800100" cy="247650"/>
          </a:xfrm>
          <a:prstGeom prst="rect">
            <a:avLst/>
          </a:prstGeom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zh-CN" sz="1575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验证计划</a:t>
            </a:r>
            <a:endParaRPr lang="zh-CN" sz="1575" b="1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1" name="圆角矩形 710"/>
          <p:cNvSpPr/>
          <p:nvPr/>
        </p:nvSpPr>
        <p:spPr>
          <a:xfrm>
            <a:off x="8477250" y="2762250"/>
            <a:ext cx="876300" cy="276225"/>
          </a:xfrm>
          <a:prstGeom prst="roundRect">
            <a:avLst>
              <a:gd name="adj" fmla="val 20690"/>
            </a:avLst>
          </a:prstGeom>
          <a:solidFill>
            <a:srgbClr val="11959C">
              <a:alpha val="9000"/>
            </a:srgbClr>
          </a:solidFill>
        </p:spPr>
        <p:txBody>
          <a:bodyPr/>
          <a:p/>
        </p:txBody>
      </p:sp>
      <p:sp>
        <p:nvSpPr>
          <p:cNvPr id="712" name="文本框 711" descr="{&quot;isTemplate&quot;:true,&quot;type&quot;:&quot;text&quot;}"/>
          <p:cNvSpPr txBox="1"/>
          <p:nvPr/>
        </p:nvSpPr>
        <p:spPr>
          <a:xfrm>
            <a:off x="8591550" y="2800350"/>
            <a:ext cx="64770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验证任务</a:t>
            </a:r>
            <a:endParaRPr lang="zh-CN" sz="1275" b="1">
              <a:solidFill>
                <a:srgbClr val="0E7A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3" name="圆角矩形 712"/>
          <p:cNvSpPr/>
          <p:nvPr/>
        </p:nvSpPr>
        <p:spPr>
          <a:xfrm>
            <a:off x="10439400" y="1600200"/>
            <a:ext cx="704850" cy="704850"/>
          </a:xfrm>
          <a:prstGeom prst="roundRect">
            <a:avLst>
              <a:gd name="adj" fmla="val 50000"/>
            </a:avLst>
          </a:prstGeom>
          <a:solidFill>
            <a:srgbClr val="FF684F"/>
          </a:solidFill>
        </p:spPr>
        <p:txBody>
          <a:bodyPr/>
          <a:p/>
        </p:txBody>
      </p:sp>
      <p:sp>
        <p:nvSpPr>
          <p:cNvPr id="714" name="文本框 713" descr="{&quot;isTemplate&quot;:true,&quot;type&quot;:&quot;text&quot;}"/>
          <p:cNvSpPr txBox="1"/>
          <p:nvPr/>
        </p:nvSpPr>
        <p:spPr>
          <a:xfrm>
            <a:off x="10639425" y="1800225"/>
            <a:ext cx="314325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06</a:t>
            </a:r>
            <a:endParaRPr lang="en-US" sz="19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5" name="文本框 714" descr="{&quot;isTemplate&quot;:true,&quot;type&quot;:&quot;text&quot;}"/>
          <p:cNvSpPr txBox="1"/>
          <p:nvPr/>
        </p:nvSpPr>
        <p:spPr>
          <a:xfrm>
            <a:off x="10391775" y="2438400"/>
            <a:ext cx="800100" cy="247650"/>
          </a:xfrm>
          <a:prstGeom prst="rect">
            <a:avLst/>
          </a:prstGeom>
        </p:spPr>
        <p:txBody>
          <a:bodyPr wrap="none" lIns="0" tIns="0" rIns="0" bIns="0"/>
          <a:p>
            <a:pPr algn="ctr">
              <a:lnSpc>
                <a:spcPct val="100000"/>
              </a:lnSpc>
            </a:pPr>
            <a:r>
              <a:rPr lang="zh-CN" sz="1575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研发报告</a:t>
            </a:r>
            <a:endParaRPr lang="zh-CN" sz="1575" b="1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6" name="圆角矩形 715"/>
          <p:cNvSpPr/>
          <p:nvPr/>
        </p:nvSpPr>
        <p:spPr>
          <a:xfrm>
            <a:off x="10267950" y="2762250"/>
            <a:ext cx="1057275" cy="276225"/>
          </a:xfrm>
          <a:prstGeom prst="roundRect">
            <a:avLst>
              <a:gd name="adj" fmla="val 20690"/>
            </a:avLst>
          </a:prstGeom>
          <a:solidFill>
            <a:srgbClr val="11959C">
              <a:alpha val="9000"/>
            </a:srgbClr>
          </a:solidFill>
        </p:spPr>
        <p:txBody>
          <a:bodyPr/>
          <a:p/>
        </p:txBody>
      </p:sp>
      <p:sp>
        <p:nvSpPr>
          <p:cNvPr id="717" name="文本框 716" descr="{&quot;isTemplate&quot;:true,&quot;type&quot;:&quot;text&quot;}"/>
          <p:cNvSpPr txBox="1"/>
          <p:nvPr/>
        </p:nvSpPr>
        <p:spPr>
          <a:xfrm>
            <a:off x="10382250" y="2800350"/>
            <a:ext cx="828675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Word </a:t>
            </a:r>
            <a:r>
              <a:rPr lang="zh-CN" sz="1275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文件</a:t>
            </a:r>
            <a:endParaRPr lang="zh-CN" sz="1275" b="1">
              <a:solidFill>
                <a:srgbClr val="0E7A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8" name="圆角矩形 717"/>
          <p:cNvSpPr/>
          <p:nvPr/>
        </p:nvSpPr>
        <p:spPr>
          <a:xfrm>
            <a:off x="609600" y="3543300"/>
            <a:ext cx="10972800" cy="1171575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pic>
        <p:nvPicPr>
          <p:cNvPr id="719" name="图片 718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7250" y="3990975"/>
            <a:ext cx="285750" cy="285750"/>
          </a:xfrm>
          <a:prstGeom prst="rect">
            <a:avLst/>
          </a:prstGeom>
        </p:spPr>
      </p:pic>
      <p:sp>
        <p:nvSpPr>
          <p:cNvPr id="720" name="文本框 719" descr="{&quot;isTemplate&quot;:true,&quot;type&quot;:&quot;text&quot;}"/>
          <p:cNvSpPr txBox="1"/>
          <p:nvPr/>
        </p:nvSpPr>
        <p:spPr>
          <a:xfrm>
            <a:off x="1304925" y="3733800"/>
            <a:ext cx="10029825" cy="7905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725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团队协作贯穿全程：账号与项目保存、只读</a:t>
            </a:r>
            <a:r>
              <a:rPr lang="en-US" sz="1725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 / </a:t>
            </a:r>
            <a:r>
              <a:rPr lang="zh-CN" sz="1725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可编辑权限、操作审计、版本与并发检查，多人编辑不会互相覆盖。</a:t>
            </a:r>
            <a:endParaRPr lang="zh-CN" sz="1725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1" name="任意多边形 720"/>
          <p:cNvSpPr/>
          <p:nvPr/>
        </p:nvSpPr>
        <p:spPr>
          <a:xfrm>
            <a:off x="609600" y="4629150"/>
            <a:ext cx="3543300" cy="1123950"/>
          </a:xfrm>
          <a:custGeom>
            <a:avLst/>
            <a:gdLst/>
            <a:ahLst/>
            <a:cxnLst/>
            <a:pathLst>
              <a:path w="372" h="118">
                <a:moveTo>
                  <a:pt x="0" y="0"/>
                </a:moveTo>
                <a:lnTo>
                  <a:pt x="372" y="0"/>
                </a:lnTo>
                <a:lnTo>
                  <a:pt x="372" y="3"/>
                </a:lnTo>
                <a:lnTo>
                  <a:pt x="0" y="3"/>
                </a:lnTo>
                <a:close/>
              </a:path>
            </a:pathLst>
          </a:custGeom>
          <a:solidFill>
            <a:srgbClr val="11959C"/>
          </a:solidFill>
        </p:spPr>
        <p:txBody>
          <a:bodyPr/>
          <a:p/>
        </p:txBody>
      </p:sp>
      <p:sp>
        <p:nvSpPr>
          <p:cNvPr id="722" name="文本框 721" descr="{&quot;isTemplate&quot;:true,&quot;type&quot;:&quot;text&quot;}"/>
          <p:cNvSpPr txBox="1"/>
          <p:nvPr/>
        </p:nvSpPr>
        <p:spPr>
          <a:xfrm>
            <a:off x="609600" y="4772025"/>
            <a:ext cx="354330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知识侧</a:t>
            </a:r>
            <a:endParaRPr lang="zh-CN" sz="165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3" name="文本框 722" descr="{&quot;isTemplate&quot;:true,&quot;type&quot;:&quot;text&quot;}"/>
          <p:cNvSpPr txBox="1"/>
          <p:nvPr/>
        </p:nvSpPr>
        <p:spPr>
          <a:xfrm>
            <a:off x="609600" y="5086350"/>
            <a:ext cx="3543300" cy="6381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海洋食品百科</a:t>
            </a:r>
            <a:r>
              <a:rPr lang="en-US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 + </a:t>
            </a:r>
            <a:r>
              <a:rPr lang="zh-CN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健康科普，所有内容带来源与适用条件</a:t>
            </a:r>
            <a:endParaRPr lang="zh-CN" sz="142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4" name="任意多边形 723"/>
          <p:cNvSpPr/>
          <p:nvPr/>
        </p:nvSpPr>
        <p:spPr>
          <a:xfrm>
            <a:off x="4324350" y="4629150"/>
            <a:ext cx="3543300" cy="1123950"/>
          </a:xfrm>
          <a:custGeom>
            <a:avLst/>
            <a:gdLst/>
            <a:ahLst/>
            <a:cxnLst/>
            <a:pathLst>
              <a:path w="372" h="118">
                <a:moveTo>
                  <a:pt x="0" y="0"/>
                </a:moveTo>
                <a:lnTo>
                  <a:pt x="372" y="0"/>
                </a:lnTo>
                <a:lnTo>
                  <a:pt x="372" y="3"/>
                </a:lnTo>
                <a:lnTo>
                  <a:pt x="0" y="3"/>
                </a:lnTo>
                <a:close/>
              </a:path>
            </a:pathLst>
          </a:custGeom>
          <a:solidFill>
            <a:srgbClr val="11959C"/>
          </a:solidFill>
        </p:spPr>
        <p:txBody>
          <a:bodyPr/>
          <a:p/>
        </p:txBody>
      </p:sp>
      <p:sp>
        <p:nvSpPr>
          <p:cNvPr id="725" name="文本框 724" descr="{&quot;isTemplate&quot;:true,&quot;type&quot;:&quot;text&quot;}"/>
          <p:cNvSpPr txBox="1"/>
          <p:nvPr/>
        </p:nvSpPr>
        <p:spPr>
          <a:xfrm>
            <a:off x="4324350" y="4772025"/>
            <a:ext cx="354330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过程侧</a:t>
            </a:r>
            <a:endParaRPr lang="zh-CN" sz="165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6" name="文本框 725" descr="{&quot;isTemplate&quot;:true,&quot;type&quot;:&quot;text&quot;}"/>
          <p:cNvSpPr txBox="1"/>
          <p:nvPr/>
        </p:nvSpPr>
        <p:spPr>
          <a:xfrm>
            <a:off x="4324350" y="5086350"/>
            <a:ext cx="3543300" cy="3238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四阶段研发记录，证据与结论分开管理</a:t>
            </a:r>
            <a:endParaRPr lang="zh-CN" sz="142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7" name="任意多边形 726"/>
          <p:cNvSpPr/>
          <p:nvPr/>
        </p:nvSpPr>
        <p:spPr>
          <a:xfrm>
            <a:off x="8039100" y="4629150"/>
            <a:ext cx="3543300" cy="1123950"/>
          </a:xfrm>
          <a:custGeom>
            <a:avLst/>
            <a:gdLst/>
            <a:ahLst/>
            <a:cxnLst/>
            <a:pathLst>
              <a:path w="372" h="118">
                <a:moveTo>
                  <a:pt x="0" y="0"/>
                </a:moveTo>
                <a:lnTo>
                  <a:pt x="372" y="0"/>
                </a:lnTo>
                <a:lnTo>
                  <a:pt x="372" y="3"/>
                </a:lnTo>
                <a:lnTo>
                  <a:pt x="0" y="3"/>
                </a:lnTo>
                <a:close/>
              </a:path>
            </a:pathLst>
          </a:custGeom>
          <a:solidFill>
            <a:srgbClr val="11959C"/>
          </a:solidFill>
        </p:spPr>
        <p:txBody>
          <a:bodyPr/>
          <a:p/>
        </p:txBody>
      </p:sp>
      <p:sp>
        <p:nvSpPr>
          <p:cNvPr id="728" name="文本框 727" descr="{&quot;isTemplate&quot;:true,&quot;type&quot;:&quot;text&quot;}"/>
          <p:cNvSpPr txBox="1"/>
          <p:nvPr/>
        </p:nvSpPr>
        <p:spPr>
          <a:xfrm>
            <a:off x="8039100" y="4772025"/>
            <a:ext cx="354330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成果侧</a:t>
            </a:r>
            <a:endParaRPr lang="zh-CN" sz="165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9" name="文本框 728" descr="{&quot;isTemplate&quot;:true,&quot;type&quot;:&quot;text&quot;}"/>
          <p:cNvSpPr txBox="1"/>
          <p:nvPr/>
        </p:nvSpPr>
        <p:spPr>
          <a:xfrm>
            <a:off x="8039100" y="5086350"/>
            <a:ext cx="3543300" cy="3238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一键导出结构化</a:t>
            </a:r>
            <a:r>
              <a:rPr lang="en-US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 Word </a:t>
            </a:r>
            <a:r>
              <a:rPr lang="zh-CN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研发报告</a:t>
            </a:r>
            <a:endParaRPr lang="zh-CN" sz="142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30" name="文本框 729" descr="{&quot;isTemplate&quot;:true,&quot;type&quot;:&quot;text&quot;}"/>
          <p:cNvSpPr txBox="1"/>
          <p:nvPr/>
        </p:nvSpPr>
        <p:spPr>
          <a:xfrm>
            <a:off x="11334750" y="6525895"/>
            <a:ext cx="323850" cy="19875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75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 05</a:t>
            </a:r>
            <a:endParaRPr lang="en-US" sz="1125" spc="75">
              <a:solidFill>
                <a:srgbClr val="8FA3A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1" name="" descr="&lt;Slide notes={`这页全部是系统真实运行截图，不是设计稿。左边大图是登录后的研发概览：演示原料、AI模型已配置、项目保存到服务端。右边三个小图分别对应三个核心模块：海洋食品百科提供食材档案和营养口径；研发工作台按四阶段组织课题、候选成分、资料库和研发计划；右下角的AI助手支持多轮对话并保存会话。结论一句话：MarineMind已经形成从食品认知到研发报告的可运行原型，所有功能都能当场演示。`} style={{ background: '#F7FAFC', width: 1280, height: 720, position: 'relative', overflow: 'hidden' }}&gt;&#10;    &lt;Box style={{ position: 'absolute', left: 64, top: 52, width: 40, height: 5, background: '#FF684F', borderRadius: 2 }} /&gt;&#10;    &lt;Text style={{ position: 'absolute', left: 64, top: 66, fontSize: 44, fontWeight: 'bold', color: '#0B4265' }}&gt;从食品认知到研发报告，原型已经跑通&lt;/Text&gt;&#10;    &lt;Box style={{ position: 'absolute', left: 64, top: 146, width: 660, height: 412, borderRadius: 12, overflow: 'hidden', border: '1px solid #DFEAEF', boxShadow: '0 10px 26px rgba(11,66,101,0.14)' }}&gt;&#10;        &lt;Image src=&quot;assets/screens/01_home.png&quot; style={{ width: 660, height: 412, objectFit: 'cover' }} /&gt;&#10;    &lt;/Box&gt;&#10;    &lt;Text style={{ position: 'absolute', left: 64, top: 568, fontSize: 16, color: '#8FA3AD' }}&gt;真实运行界面：研发概览（登录账号 · 服务端项目保存）&lt;/Text&gt;&#10;    &lt;Box style={{ position: 'absolute', left: 64, top: 602, width: 660, flexDirection: 'row', alignItems: 'center', gap: 14 }}&gt;&#10;        &lt;Box style={{ width: 5, height: 44, background: '#FF684F', borderRadius: 2 }} /&gt;&#10;        &lt;Text style={{ fontSize: 23, fontWeight: 'bold', color: '#1B2B35', lineHeight: 1.4 }}&gt;MarineMind 已经形成从食品认知到研发报告的可运行原型&lt;/Text&gt;&#10;    &lt;/Box&gt;&#10;    {[&#10;        { img: 'assets/screens/09_wiki_list.png', t: '海洋食品百科', d: '5 种食材档案 · 营养换算 · 过敏提示' },&#10;        { img: 'assets/screens/04_step2_candidates.png', t: '研发项目工作台', d: '四阶段流程 · 版本检查 · 协作授权' },&#10;        { img: 'assets/screens/13_chat.png', t: 'AI 多轮助手', d: '连续追问 · 会话保存 · 失败重发' },&#10;    ].map((c, i) =&gt; (&#10;        &lt;Box key={i} style={{ position: 'absolute', left: 756, top: 146 + i * 172, width: 460, flexDirection: 'row', gap: 16, alignItems: 'center' }}&gt;&#10;            &lt;Box style={{ width: 250, height: 156, borderRadius: 10, overflow: 'hidden', border: '1px solid #DFEAEF', boxShadow: '0 6px 16px rgba(11,66,101,0.12)' }}&gt;&#10;                &lt;Image src={c.img} style={{ width: 250, height: 156, objectFit: 'cover' }} /&gt;&#10;            &lt;/Box&gt;&#10;            &lt;Box style={{ flexDirection: 'column', gap: 6, width: 194 }}&gt;&#10;                &lt;Text style={{ fontSize: 22, fontWeight: 'bold', color: '#0B4265' }}&gt;{c.t}&lt;/Text&gt;&#10;                &lt;Text style={{ fontSize: 17, color: '#5F7581', lineHeight: 1.4 }}&gt;{c.d}&lt;/Text&gt;&#10;            &lt;/Box&gt;&#10;        &lt;/Box&gt;&#10;    ))}&#10;    &lt;Text style={{ position: 'absolute', right: 56, bottom: 14, fontSize: 15, color: '#8FA3AD', letterSpacing: 1 }}&gt;MarineMind 海洋智研 · 06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矩形 7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</p:spPr>
        <p:txBody>
          <a:bodyPr/>
          <a:p/>
        </p:txBody>
      </p:sp>
      <p:sp>
        <p:nvSpPr>
          <p:cNvPr id="733" name="圆角矩形 732"/>
          <p:cNvSpPr/>
          <p:nvPr/>
        </p:nvSpPr>
        <p:spPr>
          <a:xfrm>
            <a:off x="609600" y="495300"/>
            <a:ext cx="381000" cy="47625"/>
          </a:xfrm>
          <a:prstGeom prst="roundRect">
            <a:avLst>
              <a:gd name="adj" fmla="val 40000"/>
            </a:avLst>
          </a:prstGeom>
          <a:solidFill>
            <a:srgbClr val="FF684F"/>
          </a:solidFill>
        </p:spPr>
        <p:txBody>
          <a:bodyPr/>
          <a:p/>
        </p:txBody>
      </p:sp>
      <p:sp>
        <p:nvSpPr>
          <p:cNvPr id="734" name="文本框 733" descr="{&quot;isTemplate&quot;:true,&quot;type&quot;:&quot;text&quot;}"/>
          <p:cNvSpPr txBox="1"/>
          <p:nvPr/>
        </p:nvSpPr>
        <p:spPr>
          <a:xfrm>
            <a:off x="609600" y="628650"/>
            <a:ext cx="7124700" cy="5048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3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从食品认知到研发报告，原型已经跑通</a:t>
            </a:r>
            <a:endParaRPr lang="zh-CN" sz="330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38" name="圆角矩形 737"/>
          <p:cNvSpPr/>
          <p:nvPr/>
        </p:nvSpPr>
        <p:spPr>
          <a:xfrm>
            <a:off x="609600" y="5375910"/>
            <a:ext cx="47625" cy="419100"/>
          </a:xfrm>
          <a:prstGeom prst="roundRect">
            <a:avLst>
              <a:gd name="adj" fmla="val 40000"/>
            </a:avLst>
          </a:prstGeom>
          <a:solidFill>
            <a:srgbClr val="FF684F"/>
          </a:solidFill>
        </p:spPr>
        <p:txBody>
          <a:bodyPr/>
          <a:p/>
        </p:txBody>
      </p:sp>
      <p:sp>
        <p:nvSpPr>
          <p:cNvPr id="739" name="文本框 738" descr="{&quot;isTemplate&quot;:true,&quot;type&quot;:&quot;text&quot;}"/>
          <p:cNvSpPr txBox="1"/>
          <p:nvPr/>
        </p:nvSpPr>
        <p:spPr>
          <a:xfrm>
            <a:off x="790575" y="5404485"/>
            <a:ext cx="5810250" cy="3714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en-US" sz="1725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MarineMind </a:t>
            </a:r>
            <a:r>
              <a:rPr lang="zh-CN" sz="1725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已经形成从食品认知到研发报告的可运行原型</a:t>
            </a:r>
            <a:endParaRPr lang="zh-CN" sz="1725" b="1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40" name="圆角矩形 739"/>
          <p:cNvSpPr/>
          <p:nvPr>
            <p:custDataLst>
              <p:tags r:id="rId1"/>
            </p:custDataLst>
          </p:nvPr>
        </p:nvSpPr>
        <p:spPr>
          <a:xfrm>
            <a:off x="7200900" y="1390650"/>
            <a:ext cx="2381250" cy="1485900"/>
          </a:xfrm>
          <a:prstGeom prst="roundRect">
            <a:avLst>
              <a:gd name="adj" fmla="val 6410"/>
            </a:avLst>
          </a:prstGeom>
          <a:ln w="12700">
            <a:solidFill>
              <a:srgbClr val="DFEAEF"/>
            </a:solidFill>
            <a:prstDash val="solid"/>
          </a:ln>
          <a:effectLst>
            <a:outerShdw blurRad="152400" dist="57150" dir="5400000">
              <a:srgbClr val="0B4265">
                <a:alpha val="12000"/>
              </a:srgbClr>
            </a:outerShdw>
          </a:effectLst>
        </p:spPr>
        <p:txBody>
          <a:bodyPr/>
          <a:p/>
        </p:txBody>
      </p:sp>
      <p:pic>
        <p:nvPicPr>
          <p:cNvPr id="741" name="图片 74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80" b="80"/>
          <a:stretch>
            <a:fillRect/>
          </a:stretch>
        </p:blipFill>
        <p:spPr>
          <a:xfrm>
            <a:off x="7200900" y="1390650"/>
            <a:ext cx="2381250" cy="1485900"/>
          </a:xfrm>
          <a:custGeom>
            <a:avLst/>
            <a:gdLst/>
            <a:ahLst/>
            <a:cxnLst/>
            <a:pathLst>
              <a:path w="250" h="156">
                <a:moveTo>
                  <a:pt x="240" y="0"/>
                </a:moveTo>
                <a:cubicBezTo>
                  <a:pt x="246" y="0"/>
                  <a:pt x="250" y="5"/>
                  <a:pt x="250" y="10"/>
                </a:cubicBezTo>
                <a:lnTo>
                  <a:pt x="250" y="146"/>
                </a:lnTo>
                <a:cubicBezTo>
                  <a:pt x="250" y="152"/>
                  <a:pt x="246" y="156"/>
                  <a:pt x="240" y="156"/>
                </a:cubicBezTo>
                <a:lnTo>
                  <a:pt x="10" y="156"/>
                </a:lnTo>
                <a:cubicBezTo>
                  <a:pt x="4" y="156"/>
                  <a:pt x="0" y="152"/>
                  <a:pt x="0" y="146"/>
                </a:cubicBezTo>
                <a:lnTo>
                  <a:pt x="0" y="10"/>
                </a:lnTo>
                <a:cubicBezTo>
                  <a:pt x="0" y="4"/>
                  <a:pt x="4" y="0"/>
                  <a:pt x="10" y="0"/>
                </a:cubicBezTo>
                <a:lnTo>
                  <a:pt x="240" y="0"/>
                </a:lnTo>
                <a:close/>
              </a:path>
            </a:pathLst>
          </a:custGeom>
        </p:spPr>
      </p:pic>
      <p:sp>
        <p:nvSpPr>
          <p:cNvPr id="742" name="文本框 741" descr="{&quot;isTemplate&quot;:true,&quot;type&quot;:&quot;text&quot;}"/>
          <p:cNvSpPr txBox="1"/>
          <p:nvPr>
            <p:custDataLst>
              <p:tags r:id="rId4"/>
            </p:custDataLst>
          </p:nvPr>
        </p:nvSpPr>
        <p:spPr>
          <a:xfrm>
            <a:off x="9734550" y="1704975"/>
            <a:ext cx="184785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海洋食品百科</a:t>
            </a:r>
            <a:endParaRPr lang="zh-CN" sz="165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43" name="文本框 742" descr="{&quot;isTemplate&quot;:true,&quot;type&quot;:&quot;text&quot;}"/>
          <p:cNvSpPr txBox="1"/>
          <p:nvPr>
            <p:custDataLst>
              <p:tags r:id="rId5"/>
            </p:custDataLst>
          </p:nvPr>
        </p:nvSpPr>
        <p:spPr>
          <a:xfrm>
            <a:off x="9734550" y="2019300"/>
            <a:ext cx="1847850" cy="5524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40000"/>
              </a:lnSpc>
            </a:pPr>
            <a:r>
              <a:rPr lang="en-US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5 </a:t>
            </a:r>
            <a:r>
              <a:rPr lang="zh-CN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种食材档案</a:t>
            </a:r>
            <a:r>
              <a:rPr lang="en-US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zh-CN" sz="127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44" name="圆角矩形 743"/>
          <p:cNvSpPr/>
          <p:nvPr>
            <p:custDataLst>
              <p:tags r:id="rId6"/>
            </p:custDataLst>
          </p:nvPr>
        </p:nvSpPr>
        <p:spPr>
          <a:xfrm>
            <a:off x="7200900" y="3028950"/>
            <a:ext cx="2381250" cy="1485900"/>
          </a:xfrm>
          <a:prstGeom prst="roundRect">
            <a:avLst>
              <a:gd name="adj" fmla="val 6410"/>
            </a:avLst>
          </a:prstGeom>
          <a:ln w="12700">
            <a:solidFill>
              <a:srgbClr val="DFEAEF"/>
            </a:solidFill>
            <a:prstDash val="solid"/>
          </a:ln>
          <a:effectLst>
            <a:outerShdw blurRad="152400" dist="57150" dir="5400000">
              <a:srgbClr val="0B4265">
                <a:alpha val="12000"/>
              </a:srgbClr>
            </a:outerShdw>
          </a:effectLst>
        </p:spPr>
        <p:txBody>
          <a:bodyPr/>
          <a:p/>
        </p:txBody>
      </p:sp>
      <p:pic>
        <p:nvPicPr>
          <p:cNvPr id="745" name="图片 74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t="80" b="80"/>
          <a:stretch>
            <a:fillRect/>
          </a:stretch>
        </p:blipFill>
        <p:spPr>
          <a:xfrm>
            <a:off x="7200900" y="3028950"/>
            <a:ext cx="2381250" cy="1485900"/>
          </a:xfrm>
          <a:custGeom>
            <a:avLst/>
            <a:gdLst/>
            <a:ahLst/>
            <a:cxnLst/>
            <a:pathLst>
              <a:path w="250" h="156">
                <a:moveTo>
                  <a:pt x="240" y="0"/>
                </a:moveTo>
                <a:cubicBezTo>
                  <a:pt x="246" y="0"/>
                  <a:pt x="250" y="5"/>
                  <a:pt x="250" y="10"/>
                </a:cubicBezTo>
                <a:lnTo>
                  <a:pt x="250" y="146"/>
                </a:lnTo>
                <a:cubicBezTo>
                  <a:pt x="250" y="152"/>
                  <a:pt x="246" y="156"/>
                  <a:pt x="240" y="156"/>
                </a:cubicBezTo>
                <a:lnTo>
                  <a:pt x="10" y="156"/>
                </a:lnTo>
                <a:cubicBezTo>
                  <a:pt x="4" y="156"/>
                  <a:pt x="0" y="152"/>
                  <a:pt x="0" y="146"/>
                </a:cubicBezTo>
                <a:lnTo>
                  <a:pt x="0" y="10"/>
                </a:lnTo>
                <a:cubicBezTo>
                  <a:pt x="0" y="4"/>
                  <a:pt x="4" y="0"/>
                  <a:pt x="10" y="0"/>
                </a:cubicBezTo>
                <a:lnTo>
                  <a:pt x="240" y="0"/>
                </a:lnTo>
                <a:close/>
              </a:path>
            </a:pathLst>
          </a:custGeom>
        </p:spPr>
      </p:pic>
      <p:sp>
        <p:nvSpPr>
          <p:cNvPr id="746" name="文本框 745" descr="{&quot;isTemplate&quot;:true,&quot;type&quot;:&quot;text&quot;}"/>
          <p:cNvSpPr txBox="1"/>
          <p:nvPr>
            <p:custDataLst>
              <p:tags r:id="rId9"/>
            </p:custDataLst>
          </p:nvPr>
        </p:nvSpPr>
        <p:spPr>
          <a:xfrm>
            <a:off x="9734550" y="3343275"/>
            <a:ext cx="184785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研发项目工作台</a:t>
            </a:r>
            <a:endParaRPr lang="zh-CN" sz="165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47" name="文本框 746" descr="{&quot;isTemplate&quot;:true,&quot;type&quot;:&quot;text&quot;}"/>
          <p:cNvSpPr txBox="1"/>
          <p:nvPr>
            <p:custDataLst>
              <p:tags r:id="rId10"/>
            </p:custDataLst>
          </p:nvPr>
        </p:nvSpPr>
        <p:spPr>
          <a:xfrm>
            <a:off x="9734550" y="3657600"/>
            <a:ext cx="1847850" cy="5524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40000"/>
              </a:lnSpc>
            </a:pPr>
            <a:r>
              <a:rPr lang="zh-CN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四阶段流程</a:t>
            </a:r>
            <a:r>
              <a:rPr lang="en-US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zh-CN" sz="127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48" name="圆角矩形 747"/>
          <p:cNvSpPr/>
          <p:nvPr>
            <p:custDataLst>
              <p:tags r:id="rId11"/>
            </p:custDataLst>
          </p:nvPr>
        </p:nvSpPr>
        <p:spPr>
          <a:xfrm>
            <a:off x="7200900" y="4667250"/>
            <a:ext cx="2381250" cy="1485900"/>
          </a:xfrm>
          <a:prstGeom prst="roundRect">
            <a:avLst>
              <a:gd name="adj" fmla="val 6410"/>
            </a:avLst>
          </a:prstGeom>
          <a:ln w="12700">
            <a:solidFill>
              <a:srgbClr val="DFEAEF"/>
            </a:solidFill>
            <a:prstDash val="solid"/>
          </a:ln>
          <a:effectLst>
            <a:outerShdw blurRad="152400" dist="57150" dir="5400000">
              <a:srgbClr val="0B4265">
                <a:alpha val="12000"/>
              </a:srgbClr>
            </a:outerShdw>
          </a:effectLst>
        </p:spPr>
        <p:txBody>
          <a:bodyPr/>
          <a:p/>
        </p:txBody>
      </p:sp>
      <p:pic>
        <p:nvPicPr>
          <p:cNvPr id="749" name="图片 74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rcRect t="80" b="80"/>
          <a:stretch>
            <a:fillRect/>
          </a:stretch>
        </p:blipFill>
        <p:spPr>
          <a:xfrm>
            <a:off x="7200900" y="4667250"/>
            <a:ext cx="2381250" cy="1485900"/>
          </a:xfrm>
          <a:custGeom>
            <a:avLst/>
            <a:gdLst/>
            <a:ahLst/>
            <a:cxnLst/>
            <a:pathLst>
              <a:path w="250" h="156">
                <a:moveTo>
                  <a:pt x="240" y="0"/>
                </a:moveTo>
                <a:cubicBezTo>
                  <a:pt x="246" y="0"/>
                  <a:pt x="250" y="5"/>
                  <a:pt x="250" y="10"/>
                </a:cubicBezTo>
                <a:lnTo>
                  <a:pt x="250" y="146"/>
                </a:lnTo>
                <a:cubicBezTo>
                  <a:pt x="250" y="152"/>
                  <a:pt x="246" y="156"/>
                  <a:pt x="240" y="156"/>
                </a:cubicBezTo>
                <a:lnTo>
                  <a:pt x="10" y="156"/>
                </a:lnTo>
                <a:cubicBezTo>
                  <a:pt x="4" y="156"/>
                  <a:pt x="0" y="152"/>
                  <a:pt x="0" y="146"/>
                </a:cubicBezTo>
                <a:lnTo>
                  <a:pt x="0" y="10"/>
                </a:lnTo>
                <a:cubicBezTo>
                  <a:pt x="0" y="4"/>
                  <a:pt x="4" y="0"/>
                  <a:pt x="10" y="0"/>
                </a:cubicBezTo>
                <a:lnTo>
                  <a:pt x="240" y="0"/>
                </a:lnTo>
                <a:close/>
              </a:path>
            </a:pathLst>
          </a:custGeom>
        </p:spPr>
      </p:pic>
      <p:sp>
        <p:nvSpPr>
          <p:cNvPr id="750" name="文本框 749" descr="{&quot;isTemplate&quot;:true,&quot;type&quot;:&quot;text&quot;}"/>
          <p:cNvSpPr txBox="1"/>
          <p:nvPr>
            <p:custDataLst>
              <p:tags r:id="rId14"/>
            </p:custDataLst>
          </p:nvPr>
        </p:nvSpPr>
        <p:spPr>
          <a:xfrm>
            <a:off x="9734550" y="4981575"/>
            <a:ext cx="184785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AI </a:t>
            </a:r>
            <a:r>
              <a:rPr lang="zh-CN" sz="16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多轮助手</a:t>
            </a:r>
            <a:endParaRPr lang="zh-CN" sz="165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51" name="文本框 750" descr="{&quot;isTemplate&quot;:true,&quot;type&quot;:&quot;text&quot;}"/>
          <p:cNvSpPr txBox="1"/>
          <p:nvPr>
            <p:custDataLst>
              <p:tags r:id="rId15"/>
            </p:custDataLst>
          </p:nvPr>
        </p:nvSpPr>
        <p:spPr>
          <a:xfrm>
            <a:off x="9734550" y="5295900"/>
            <a:ext cx="1847850" cy="5524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40000"/>
              </a:lnSpc>
            </a:pPr>
            <a:r>
              <a:rPr lang="zh-CN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连续追问</a:t>
            </a:r>
            <a:r>
              <a:rPr lang="en-US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会话保存</a:t>
            </a:r>
            <a:r>
              <a:rPr lang="en-US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失败重发</a:t>
            </a:r>
            <a:endParaRPr lang="zh-CN" sz="127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52" name="文本框 751" descr="{&quot;isTemplate&quot;:true,&quot;type&quot;:&quot;text&quot;}"/>
          <p:cNvSpPr txBox="1"/>
          <p:nvPr/>
        </p:nvSpPr>
        <p:spPr>
          <a:xfrm>
            <a:off x="11201400" y="6526530"/>
            <a:ext cx="457200" cy="19812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75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 06</a:t>
            </a:r>
            <a:endParaRPr lang="en-US" sz="1125" spc="75">
              <a:solidFill>
                <a:srgbClr val="8FA3A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 descr="00a6efc11ecf5ba971cb647cc3f44fea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90575" y="1390650"/>
            <a:ext cx="5861685" cy="3177540"/>
          </a:xfrm>
          <a:prstGeom prst="roundRect">
            <a:avLst>
              <a:gd name="adj" fmla="val 11320"/>
            </a:avLst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3" name="" descr="&lt;Slide notes={`百科详情页是系统真实数据：大西洋养殖鲑鱼的档案包含食材身份与物种核对、可食部位与处理方式、营养换算和资料来源。我们特意把三件事做进页面：第一是来源，每条信息都标注出处，样例数据统一标记演示待审核；第二是条件，营养估算必须先确认食材重量、用餐人数和实际配料，再按烹饪方式计算；第三是边界，过敏风险和物种存疑都有明确提示，右下角的做法比较让用户按实际配料自己核对。演示数据不宣称任何功效结论。`} style={{ background: '#F7FAFC', width: 1280, height: 720, position: 'relative', overflow: 'hidden' }}&gt;&#10;    &lt;Box style={{ position: 'absolute', left: 64, top: 52, width: 40, height: 5, background: '#FF684F', borderRadius: 2 }} /&gt;&#10;    &lt;Text style={{ position: 'absolute', left: 64, top: 66, fontSize: 44, fontWeight: 'bold', color: '#0B4265' }}&gt;让食品信息带上来源、条件与使用边界&lt;/Text&gt;&#10;    &lt;Box style={{ position: 'absolute', left: 64, top: 146, width: 560, height: 350, borderRadius: 12, overflow: 'hidden', border: '1px solid #DFEAEF', boxShadow: '0 10px 26px rgba(11,66,101,0.14)' }}&gt;&#10;        &lt;Image src=&quot;assets/screens/10_wiki_detail.png&quot; style={{ width: 560, height: 350, objectFit: 'cover' }} /&gt;&#10;    &lt;/Box&gt;&#10;    &lt;Text style={{ position: 'absolute', left: 64, top: 504, fontSize: 16, color: '#8FA3AD' }}&gt;百科详情：大西洋养殖鲑鱼 · 演示 / 样例，资料待审核（DEMO）&lt;/Text&gt;&#10;    &lt;Box style={{ position: 'absolute', left: 64, top: 536, width: 560, flexDirection: 'column', gap: 8 }}&gt;&#10;        &lt;Text style={{ fontSize: 19, color: '#5F7581', lineHeight: 1.45 }}&gt;· 覆盖食材身份、可食部位、处理与储存、资料来源与示例配方&lt;/Text&gt;&#10;        &lt;Text style={{ fontSize: 19, color: '#5F7581', lineHeight: 1.45 }}&gt;· 健康科普模块用规则计算，不消耗模型额度，口径统一&lt;/Text&gt;&#10;    &lt;/Box&gt;&#10;    {[&#10;        { t: '来源', d: '物种与产地逐条标注出处；演示数据标记 DEMO / SAMPLE，待审核后才进入候选' },&#10;        { t: '条件', d: '营养估算先确认重量、人数、实际配料与烹饪方式，再按条件换算' },&#10;        { t: '边界', d: '过敏风险、物种存疑与非食用部位单独提示，不做功效表述' },&#10;    ].map((a, i) =&gt; (&#10;        &lt;Box key={i} style={{ position: 'absolute', left: 660, top: 146 + i * 96, width: 556, flexDirection: 'row', gap: 16, alignItems: 'flex-start' }}&gt;&#10;            &lt;Box style={{ width: 78, height: 44, borderRadius: 8, background: '#0B4265', justifyContent: 'center', alignItems: 'center' }}&gt;&#10;                &lt;Text style={{ fontSize: 21, fontWeight: 'bold', color: '#FFFFFF' }}&gt;{a.t}&lt;/Text&gt;&#10;            &lt;/Box&gt;&#10;            &lt;Text style={{ fontSize: 20, color: '#33454F', lineHeight: 1.45, width: 462 }}&gt;{a.d}&lt;/Text&gt;&#10;        &lt;/Box&gt;&#10;    ))}&#10;    &lt;Box style={{ position: 'absolute', left: 660, top: 446, width: 556, flexDirection: 'row', gap: 16, alignItems: 'center' }}&gt;&#10;        &lt;Box style={{ width: 280, height: 175, borderRadius: 10, overflow: 'hidden', border: '1px solid #DFEAEF', boxShadow: '0 6px 16px rgba(11,66,101,0.12)' }}&gt;&#10;            &lt;Image src=&quot;assets/screens/14_science_compare.png&quot; style={{ width: 280, height: 175, objectFit: 'cover' }} /&gt;&#10;        &lt;/Box&gt;&#10;        &lt;Box style={{ flexDirection: 'column', gap: 6, width: 260 }}&gt;&#10;            &lt;Text style={{ fontSize: 21, fontWeight: 'bold', color: '#0B4265' }}&gt;同一食材 · 比较不同做法&lt;/Text&gt;&#10;            &lt;Text style={{ fontSize: 17, color: '#5F7581', lineHeight: 1.4 }}&gt;按实际配料核算蒸 / 煎 / 炒差异，结果保留确认条件&lt;/Text&gt;&#10;        &lt;/Box&gt;&#10;    &lt;/Box&gt;&#10;    &lt;Text style={{ position: 'absolute', right: 56, bottom: 14, fontSize: 15, color: '#8FA3AD', letterSpacing: 1 }}&gt;MarineMind 海洋智研 · 07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矩形 75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</p:spPr>
        <p:txBody>
          <a:bodyPr/>
          <a:p/>
        </p:txBody>
      </p:sp>
      <p:sp>
        <p:nvSpPr>
          <p:cNvPr id="755" name="圆角矩形 754"/>
          <p:cNvSpPr/>
          <p:nvPr/>
        </p:nvSpPr>
        <p:spPr>
          <a:xfrm>
            <a:off x="609600" y="495300"/>
            <a:ext cx="381000" cy="47625"/>
          </a:xfrm>
          <a:prstGeom prst="roundRect">
            <a:avLst>
              <a:gd name="adj" fmla="val 40000"/>
            </a:avLst>
          </a:prstGeom>
          <a:solidFill>
            <a:srgbClr val="FF684F"/>
          </a:solidFill>
        </p:spPr>
        <p:txBody>
          <a:bodyPr/>
          <a:p/>
        </p:txBody>
      </p:sp>
      <p:sp>
        <p:nvSpPr>
          <p:cNvPr id="756" name="文本框 755" descr="{&quot;isTemplate&quot;:true,&quot;type&quot;:&quot;text&quot;}"/>
          <p:cNvSpPr txBox="1"/>
          <p:nvPr/>
        </p:nvSpPr>
        <p:spPr>
          <a:xfrm>
            <a:off x="609600" y="628650"/>
            <a:ext cx="7124700" cy="5048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3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食品信息带上来源、条件与使用边界</a:t>
            </a:r>
            <a:endParaRPr lang="zh-CN" sz="330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57" name="圆角矩形 756"/>
          <p:cNvSpPr/>
          <p:nvPr/>
        </p:nvSpPr>
        <p:spPr>
          <a:xfrm>
            <a:off x="609600" y="1390650"/>
            <a:ext cx="5334000" cy="3333750"/>
          </a:xfrm>
          <a:prstGeom prst="roundRect">
            <a:avLst>
              <a:gd name="adj" fmla="val 3429"/>
            </a:avLst>
          </a:prstGeom>
          <a:ln w="12700">
            <a:solidFill>
              <a:srgbClr val="DFEAEF"/>
            </a:solidFill>
            <a:prstDash val="solid"/>
          </a:ln>
          <a:effectLst>
            <a:outerShdw blurRad="247650" dist="95250" dir="5400000">
              <a:srgbClr val="0B4265">
                <a:alpha val="14000"/>
              </a:srgbClr>
            </a:outerShdw>
          </a:effectLst>
        </p:spPr>
        <p:txBody>
          <a:bodyPr/>
          <a:p/>
        </p:txBody>
      </p:sp>
      <p:pic>
        <p:nvPicPr>
          <p:cNvPr id="758" name="图片 75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1390650"/>
            <a:ext cx="5334000" cy="3333750"/>
          </a:xfrm>
          <a:custGeom>
            <a:avLst/>
            <a:gdLst/>
            <a:ahLst/>
            <a:cxnLst/>
            <a:pathLst>
              <a:path w="560" h="350">
                <a:moveTo>
                  <a:pt x="548" y="0"/>
                </a:moveTo>
                <a:cubicBezTo>
                  <a:pt x="555" y="0"/>
                  <a:pt x="560" y="5"/>
                  <a:pt x="560" y="12"/>
                </a:cubicBezTo>
                <a:lnTo>
                  <a:pt x="560" y="338"/>
                </a:lnTo>
                <a:cubicBezTo>
                  <a:pt x="560" y="345"/>
                  <a:pt x="555" y="350"/>
                  <a:pt x="548" y="350"/>
                </a:cubicBezTo>
                <a:lnTo>
                  <a:pt x="12" y="350"/>
                </a:lnTo>
                <a:cubicBezTo>
                  <a:pt x="5" y="350"/>
                  <a:pt x="0" y="345"/>
                  <a:pt x="0" y="338"/>
                </a:cubicBezTo>
                <a:lnTo>
                  <a:pt x="0" y="12"/>
                </a:lnTo>
                <a:cubicBezTo>
                  <a:pt x="0" y="5"/>
                  <a:pt x="5" y="0"/>
                  <a:pt x="12" y="0"/>
                </a:cubicBezTo>
                <a:lnTo>
                  <a:pt x="548" y="0"/>
                </a:lnTo>
                <a:close/>
              </a:path>
            </a:pathLst>
          </a:custGeom>
        </p:spPr>
      </p:pic>
      <p:sp>
        <p:nvSpPr>
          <p:cNvPr id="760" name="文本框 759" descr="{&quot;isTemplate&quot;:true,&quot;type&quot;:&quot;text&quot;}"/>
          <p:cNvSpPr txBox="1"/>
          <p:nvPr/>
        </p:nvSpPr>
        <p:spPr>
          <a:xfrm>
            <a:off x="609600" y="5105400"/>
            <a:ext cx="5334000" cy="3238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en-US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· </a:t>
            </a:r>
            <a:r>
              <a:rPr lang="zh-CN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覆盖食材身份、可食部位、处理与储存、资料来源与示例配方</a:t>
            </a:r>
            <a:endParaRPr lang="zh-CN" sz="142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61" name="文本框 760" descr="{&quot;isTemplate&quot;:true,&quot;type&quot;:&quot;text&quot;}"/>
          <p:cNvSpPr txBox="1"/>
          <p:nvPr/>
        </p:nvSpPr>
        <p:spPr>
          <a:xfrm>
            <a:off x="609600" y="5505450"/>
            <a:ext cx="5334000" cy="3238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en-US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· </a:t>
            </a:r>
            <a:r>
              <a:rPr lang="zh-CN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健康科普模块用规则计算，不消耗模型额度，口径统一</a:t>
            </a:r>
            <a:endParaRPr lang="zh-CN" sz="142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62" name="圆角矩形 761"/>
          <p:cNvSpPr/>
          <p:nvPr/>
        </p:nvSpPr>
        <p:spPr>
          <a:xfrm>
            <a:off x="6286500" y="1390650"/>
            <a:ext cx="742950" cy="419100"/>
          </a:xfrm>
          <a:prstGeom prst="roundRect">
            <a:avLst>
              <a:gd name="adj" fmla="val 18182"/>
            </a:avLst>
          </a:prstGeom>
          <a:solidFill>
            <a:srgbClr val="0B4265"/>
          </a:solidFill>
        </p:spPr>
        <p:txBody>
          <a:bodyPr/>
          <a:p/>
        </p:txBody>
      </p:sp>
      <p:sp>
        <p:nvSpPr>
          <p:cNvPr id="763" name="文本框 762" descr="{&quot;isTemplate&quot;:true,&quot;type&quot;:&quot;text&quot;}"/>
          <p:cNvSpPr txBox="1"/>
          <p:nvPr/>
        </p:nvSpPr>
        <p:spPr>
          <a:xfrm>
            <a:off x="6457950" y="1476375"/>
            <a:ext cx="400050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来源</a:t>
            </a:r>
            <a:endParaRPr lang="zh-CN" sz="15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64" name="文本框 763" descr="{&quot;isTemplate&quot;:true,&quot;type&quot;:&quot;text&quot;}"/>
          <p:cNvSpPr txBox="1"/>
          <p:nvPr/>
        </p:nvSpPr>
        <p:spPr>
          <a:xfrm>
            <a:off x="7181850" y="1390650"/>
            <a:ext cx="4400550" cy="6667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500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物种与产地逐条标注出处；演示数据标记</a:t>
            </a:r>
            <a:r>
              <a:rPr lang="en-US" sz="1500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 DEMO / SAMPLE</a:t>
            </a:r>
            <a:r>
              <a:rPr lang="zh-CN" sz="1500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，待审核后才进入候选</a:t>
            </a:r>
            <a:endParaRPr lang="zh-CN" sz="1500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65" name="圆角矩形 764"/>
          <p:cNvSpPr/>
          <p:nvPr/>
        </p:nvSpPr>
        <p:spPr>
          <a:xfrm>
            <a:off x="6286500" y="2305050"/>
            <a:ext cx="742950" cy="419100"/>
          </a:xfrm>
          <a:prstGeom prst="roundRect">
            <a:avLst>
              <a:gd name="adj" fmla="val 18182"/>
            </a:avLst>
          </a:prstGeom>
          <a:solidFill>
            <a:srgbClr val="0B4265"/>
          </a:solidFill>
        </p:spPr>
        <p:txBody>
          <a:bodyPr/>
          <a:p/>
        </p:txBody>
      </p:sp>
      <p:sp>
        <p:nvSpPr>
          <p:cNvPr id="766" name="文本框 765" descr="{&quot;isTemplate&quot;:true,&quot;type&quot;:&quot;text&quot;}"/>
          <p:cNvSpPr txBox="1"/>
          <p:nvPr/>
        </p:nvSpPr>
        <p:spPr>
          <a:xfrm>
            <a:off x="6457950" y="2390775"/>
            <a:ext cx="400050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条件</a:t>
            </a:r>
            <a:endParaRPr lang="zh-CN" sz="15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67" name="文本框 766" descr="{&quot;isTemplate&quot;:true,&quot;type&quot;:&quot;text&quot;}"/>
          <p:cNvSpPr txBox="1"/>
          <p:nvPr/>
        </p:nvSpPr>
        <p:spPr>
          <a:xfrm>
            <a:off x="7181850" y="2305050"/>
            <a:ext cx="4400550" cy="6667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500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营养估算先确认重量、人数、实际配料与烹饪方式，再按条件换算</a:t>
            </a:r>
            <a:endParaRPr lang="zh-CN" sz="1500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68" name="圆角矩形 767"/>
          <p:cNvSpPr/>
          <p:nvPr/>
        </p:nvSpPr>
        <p:spPr>
          <a:xfrm>
            <a:off x="6286500" y="3219450"/>
            <a:ext cx="742950" cy="419100"/>
          </a:xfrm>
          <a:prstGeom prst="roundRect">
            <a:avLst>
              <a:gd name="adj" fmla="val 18182"/>
            </a:avLst>
          </a:prstGeom>
          <a:solidFill>
            <a:srgbClr val="0B4265"/>
          </a:solidFill>
        </p:spPr>
        <p:txBody>
          <a:bodyPr/>
          <a:p/>
        </p:txBody>
      </p:sp>
      <p:sp>
        <p:nvSpPr>
          <p:cNvPr id="769" name="文本框 768" descr="{&quot;isTemplate&quot;:true,&quot;type&quot;:&quot;text&quot;}"/>
          <p:cNvSpPr txBox="1"/>
          <p:nvPr/>
        </p:nvSpPr>
        <p:spPr>
          <a:xfrm>
            <a:off x="6457950" y="3305175"/>
            <a:ext cx="400050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边界</a:t>
            </a:r>
            <a:endParaRPr lang="zh-CN" sz="15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70" name="文本框 769" descr="{&quot;isTemplate&quot;:true,&quot;type&quot;:&quot;text&quot;}"/>
          <p:cNvSpPr txBox="1"/>
          <p:nvPr/>
        </p:nvSpPr>
        <p:spPr>
          <a:xfrm>
            <a:off x="7181850" y="3219450"/>
            <a:ext cx="4400550" cy="6667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500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过敏风险、物种存疑与非食用部位单独提示，不做功效表述</a:t>
            </a:r>
            <a:endParaRPr lang="zh-CN" sz="1500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71" name="圆角矩形 770"/>
          <p:cNvSpPr/>
          <p:nvPr/>
        </p:nvSpPr>
        <p:spPr>
          <a:xfrm>
            <a:off x="6286500" y="4248150"/>
            <a:ext cx="2667000" cy="1666875"/>
          </a:xfrm>
          <a:prstGeom prst="roundRect">
            <a:avLst>
              <a:gd name="adj" fmla="val 5714"/>
            </a:avLst>
          </a:prstGeom>
          <a:ln w="12700">
            <a:solidFill>
              <a:srgbClr val="DFEAEF"/>
            </a:solidFill>
            <a:prstDash val="solid"/>
          </a:ln>
          <a:effectLst>
            <a:outerShdw blurRad="152400" dist="57150" dir="5400000">
              <a:srgbClr val="0B4265">
                <a:alpha val="12000"/>
              </a:srgbClr>
            </a:outerShdw>
          </a:effectLst>
        </p:spPr>
        <p:txBody>
          <a:bodyPr/>
          <a:p/>
        </p:txBody>
      </p:sp>
      <p:pic>
        <p:nvPicPr>
          <p:cNvPr id="772" name="图片 77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4248150"/>
            <a:ext cx="2667000" cy="1666875"/>
          </a:xfrm>
          <a:custGeom>
            <a:avLst/>
            <a:gdLst/>
            <a:ahLst/>
            <a:cxnLst/>
            <a:pathLst>
              <a:path w="280" h="175">
                <a:moveTo>
                  <a:pt x="270" y="0"/>
                </a:moveTo>
                <a:cubicBezTo>
                  <a:pt x="276" y="0"/>
                  <a:pt x="280" y="5"/>
                  <a:pt x="280" y="10"/>
                </a:cubicBezTo>
                <a:lnTo>
                  <a:pt x="280" y="165"/>
                </a:lnTo>
                <a:cubicBezTo>
                  <a:pt x="280" y="171"/>
                  <a:pt x="276" y="175"/>
                  <a:pt x="270" y="175"/>
                </a:cubicBezTo>
                <a:lnTo>
                  <a:pt x="10" y="175"/>
                </a:lnTo>
                <a:cubicBezTo>
                  <a:pt x="4" y="175"/>
                  <a:pt x="0" y="171"/>
                  <a:pt x="0" y="165"/>
                </a:cubicBezTo>
                <a:lnTo>
                  <a:pt x="0" y="10"/>
                </a:lnTo>
                <a:cubicBezTo>
                  <a:pt x="0" y="4"/>
                  <a:pt x="4" y="0"/>
                  <a:pt x="10" y="0"/>
                </a:cubicBezTo>
                <a:lnTo>
                  <a:pt x="270" y="0"/>
                </a:lnTo>
                <a:close/>
              </a:path>
            </a:pathLst>
          </a:custGeom>
        </p:spPr>
      </p:pic>
      <p:sp>
        <p:nvSpPr>
          <p:cNvPr id="773" name="文本框 772" descr="{&quot;isTemplate&quot;:true,&quot;type&quot;:&quot;text&quot;}"/>
          <p:cNvSpPr txBox="1"/>
          <p:nvPr/>
        </p:nvSpPr>
        <p:spPr>
          <a:xfrm>
            <a:off x="9105900" y="4657725"/>
            <a:ext cx="2476500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同一食材</a:t>
            </a:r>
            <a:r>
              <a:rPr lang="en-US" sz="157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57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比较不同做法</a:t>
            </a:r>
            <a:endParaRPr lang="zh-CN" sz="1575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74" name="文本框 773" descr="{&quot;isTemplate&quot;:true,&quot;type&quot;:&quot;text&quot;}"/>
          <p:cNvSpPr txBox="1"/>
          <p:nvPr/>
        </p:nvSpPr>
        <p:spPr>
          <a:xfrm>
            <a:off x="9105900" y="4962525"/>
            <a:ext cx="2476500" cy="5524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40000"/>
              </a:lnSpc>
            </a:pPr>
            <a:r>
              <a:rPr lang="zh-CN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按实际配料核算蒸</a:t>
            </a:r>
            <a:r>
              <a:rPr lang="en-US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 / </a:t>
            </a:r>
            <a:r>
              <a:rPr lang="zh-CN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煎</a:t>
            </a:r>
            <a:r>
              <a:rPr lang="en-US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 / </a:t>
            </a:r>
            <a:r>
              <a:rPr lang="zh-CN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炒差异，结果保留确认条件</a:t>
            </a:r>
            <a:endParaRPr lang="zh-CN" sz="127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75" name="文本框 774" descr="{&quot;isTemplate&quot;:true,&quot;type&quot;:&quot;text&quot;}"/>
          <p:cNvSpPr txBox="1"/>
          <p:nvPr/>
        </p:nvSpPr>
        <p:spPr>
          <a:xfrm>
            <a:off x="11277600" y="6558280"/>
            <a:ext cx="38100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75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 07</a:t>
            </a:r>
            <a:endParaRPr lang="en-US" sz="1125" spc="75">
              <a:solidFill>
                <a:srgbClr val="8FA3A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6" name="" descr="&lt;Slide notes={`研发工作台分四个阶段：课题概览记录原料、产品方向和研发问题；候选成分建立待人工核实的清单，可以手动添加，也可以由AI基于当前记录提出方向；资料库保存论文、网页和阅读笔记，先写来源和自己的理解；研发计划汇总待验证事项、AI建议和Word报告导出。每个阶段都回答三个问题：输入了什么、保存了什么、下一步输出什么。所有记录可以继续编辑、追踪和导出，保存带版本检查，避免协作者互相覆盖。截图是当前真实项目：原料鱼皮、方向饮品。`} style={{ background: '#F7FAFC', width: 1280, height: 720, position: 'relative', overflow: 'hidden' }}&gt;&#10;    &lt;Box style={{ position: 'absolute', left: 64, top: 52, width: 40, height: 5, background: '#FF684F', borderRadius: 2 }} /&gt;&#10;    &lt;Text style={{ position: 'absolute', left: 64, top: 66, fontSize: 44, fontWeight: 'bold', color: '#0B4265' }}&gt;四个阶段，把研发过程留成可追溯的档案&lt;/Text&gt;&#10;    &lt;Box style={{ position: 'absolute', left: 64, top: 150, width: 600, flexDirection: 'column' }}&gt;&#10;        {[&#10;            { t: '课题概览', io: '输入：原料、产品方向与研发问题', out: '输出：研发目标与项目档案' },&#10;            { t: '候选成分', io: '输入：手动记录或 AI 待核实方向', out: '输出：候选清单与主研究对象' },&#10;            { t: '资料库', io: '输入：论文、网页链接与阅读笔记', out: '输出：带来源的证据条目' },&#10;            { t: '研发计划', io: '输入：当前记录与 AI 建议', out: '输出：待验证事项 + Word 报告' },&#10;        ].map((s, i) =&gt; (&#10;            &lt;Box key={i} style={{ flexDirection: 'row', gap: 16, alignItems: 'flex-start', paddingBottom: 14, borderBottom: i &lt; 3 ? '1px solid #E3EDF1' : 'none', marginBottom: 12 }}&gt;&#10;                &lt;Box style={{ width: 46, height: 46, borderRadius: 10, background: i === 3 ? '#FF684F' : '#0B4265', justifyContent: 'center', alignItems: 'center' }}&gt;&#10;                    &lt;Text style={{ fontSize: 21, fontWeight: 'bold', color: '#FFFFFF' }}&gt;{String(i + 1).padStart(2, '0')}&lt;/Text&gt;&#10;                &lt;/Box&gt;&#10;                &lt;Box style={{ flexDirection: 'column', gap: 6, width: 520 }}&gt;&#10;                    &lt;Text style={{ fontSize: 25, fontWeight: 'bold', color: '#1B2B35' }}&gt;{s.t}&lt;/Text&gt;&#10;                    &lt;Text style={{ fontSize: 19, color: '#5F7581', lineHeight: 1.4 }}&gt;{s.io}&lt;/Text&gt;&#10;                    &lt;Text style={{ fontSize: 19, color: '#0E7A80', fontWeight: 'bold', lineHeight: 1.4 }}&gt;{s.out}&lt;/Text&gt;&#10;                &lt;/Box&gt;&#10;            &lt;/Box&gt;&#10;        ))}&#10;    &lt;/Box&gt;&#10;    &lt;Box style={{ position: 'absolute', left: 720, top: 150, width: 496, height: 310, borderRadius: 12, overflow: 'hidden', border: '1px solid #DFEAEF', boxShadow: '0 10px 26px rgba(11,66,101,0.14)' }}&gt;&#10;        &lt;Image src=&quot;assets/screens/03_step1_overview.png&quot; style={{ width: 496, height: 310, objectFit: 'cover' }} /&gt;&#10;    &lt;/Box&gt;&#10;    &lt;Text style={{ position: 'absolute', left: 720, top: 468, fontSize: 16, color: '#8FA3AD' }}&gt;真实项目页面：课题概览 · 原料“鱼皮” · 方向“饮品”&lt;/Text&gt;&#10;    &lt;Box style={{ position: 'absolute', left: 720, top: 504, width: 496, flexDirection: 'row', alignItems: 'center', gap: 14, background: 'rgba(17,149,156,0.08)', borderRadius: 10, padding: '14px 18px 14px 18px' }}&gt;&#10;        &lt;FAIcon name='check-circle' style={{ fill: '#11959C', width: 24, height: 24 }} /&gt;&#10;        &lt;Text style={{ fontSize: 19, color: '#1B2B35', lineHeight: 1.4 }}&gt;记录可继续编辑、追踪、导出；保存带版本检查，协作不互相覆盖&lt;/Text&gt;&#10;    &lt;/Box&gt;&#10;    &lt;Text style={{ position: 'absolute', right: 56, bottom: 14, fontSize: 15, color: '#8FA3AD', letterSpacing: 1 }}&gt;MarineMind 海洋智研 · 08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矩形 77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</p:spPr>
        <p:txBody>
          <a:bodyPr/>
          <a:p/>
        </p:txBody>
      </p:sp>
      <p:sp>
        <p:nvSpPr>
          <p:cNvPr id="778" name="圆角矩形 777"/>
          <p:cNvSpPr/>
          <p:nvPr/>
        </p:nvSpPr>
        <p:spPr>
          <a:xfrm>
            <a:off x="609600" y="495300"/>
            <a:ext cx="381000" cy="47625"/>
          </a:xfrm>
          <a:prstGeom prst="roundRect">
            <a:avLst>
              <a:gd name="adj" fmla="val 40000"/>
            </a:avLst>
          </a:prstGeom>
          <a:solidFill>
            <a:srgbClr val="FF684F"/>
          </a:solidFill>
        </p:spPr>
        <p:txBody>
          <a:bodyPr/>
          <a:p/>
        </p:txBody>
      </p:sp>
      <p:sp>
        <p:nvSpPr>
          <p:cNvPr id="779" name="文本框 778" descr="{&quot;isTemplate&quot;:true,&quot;type&quot;:&quot;text&quot;}"/>
          <p:cNvSpPr txBox="1"/>
          <p:nvPr/>
        </p:nvSpPr>
        <p:spPr>
          <a:xfrm>
            <a:off x="609600" y="628650"/>
            <a:ext cx="7543800" cy="5048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3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四个阶段，把研发过程留成可追溯的档案</a:t>
            </a:r>
            <a:endParaRPr lang="zh-CN" sz="330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80" name="任意多边形 779"/>
          <p:cNvSpPr/>
          <p:nvPr/>
        </p:nvSpPr>
        <p:spPr>
          <a:xfrm>
            <a:off x="609600" y="1428750"/>
            <a:ext cx="5715000" cy="1162050"/>
          </a:xfrm>
          <a:custGeom>
            <a:avLst/>
            <a:gdLst/>
            <a:ahLst/>
            <a:cxnLst/>
            <a:pathLst>
              <a:path w="600" h="122">
                <a:moveTo>
                  <a:pt x="0" y="121"/>
                </a:moveTo>
                <a:lnTo>
                  <a:pt x="600" y="121"/>
                </a:lnTo>
                <a:lnTo>
                  <a:pt x="600" y="122"/>
                </a:lnTo>
                <a:lnTo>
                  <a:pt x="0" y="122"/>
                </a:lnTo>
                <a:close/>
              </a:path>
            </a:pathLst>
          </a:custGeom>
          <a:solidFill>
            <a:srgbClr val="E3EDF1"/>
          </a:solidFill>
        </p:spPr>
        <p:txBody>
          <a:bodyPr/>
          <a:p/>
        </p:txBody>
      </p:sp>
      <p:sp>
        <p:nvSpPr>
          <p:cNvPr id="781" name="圆角矩形 780"/>
          <p:cNvSpPr/>
          <p:nvPr/>
        </p:nvSpPr>
        <p:spPr>
          <a:xfrm>
            <a:off x="609600" y="1428750"/>
            <a:ext cx="438150" cy="438150"/>
          </a:xfrm>
          <a:prstGeom prst="roundRect">
            <a:avLst>
              <a:gd name="adj" fmla="val 21739"/>
            </a:avLst>
          </a:prstGeom>
          <a:solidFill>
            <a:srgbClr val="0B4265"/>
          </a:solidFill>
        </p:spPr>
        <p:txBody>
          <a:bodyPr/>
          <a:p/>
        </p:txBody>
      </p:sp>
      <p:sp>
        <p:nvSpPr>
          <p:cNvPr id="782" name="文本框 781" descr="{&quot;isTemplate&quot;:true,&quot;type&quot;:&quot;text&quot;}"/>
          <p:cNvSpPr txBox="1"/>
          <p:nvPr/>
        </p:nvSpPr>
        <p:spPr>
          <a:xfrm>
            <a:off x="704850" y="1524000"/>
            <a:ext cx="247650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sz="15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83" name="文本框 782" descr="{&quot;isTemplate&quot;:true,&quot;type&quot;:&quot;text&quot;}"/>
          <p:cNvSpPr txBox="1"/>
          <p:nvPr/>
        </p:nvSpPr>
        <p:spPr>
          <a:xfrm>
            <a:off x="1200150" y="1428750"/>
            <a:ext cx="4953000" cy="2857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75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课题概览</a:t>
            </a:r>
            <a:endParaRPr lang="zh-CN" sz="1875" b="1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84" name="文本框 783" descr="{&quot;isTemplate&quot;:true,&quot;type&quot;:&quot;text&quot;}"/>
          <p:cNvSpPr txBox="1"/>
          <p:nvPr/>
        </p:nvSpPr>
        <p:spPr>
          <a:xfrm>
            <a:off x="1200150" y="1771650"/>
            <a:ext cx="4953000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输入：原料、产品方向与研发问题</a:t>
            </a:r>
            <a:endParaRPr lang="zh-CN" sz="142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85" name="文本框 784" descr="{&quot;isTemplate&quot;:true,&quot;type&quot;:&quot;text&quot;}"/>
          <p:cNvSpPr txBox="1"/>
          <p:nvPr/>
        </p:nvSpPr>
        <p:spPr>
          <a:xfrm>
            <a:off x="1200150" y="2133600"/>
            <a:ext cx="4953000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425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输出：研发目标与项目档案</a:t>
            </a:r>
            <a:endParaRPr lang="zh-CN" sz="1425" b="1">
              <a:solidFill>
                <a:srgbClr val="0E7A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86" name="任意多边形 785"/>
          <p:cNvSpPr/>
          <p:nvPr/>
        </p:nvSpPr>
        <p:spPr>
          <a:xfrm>
            <a:off x="609600" y="2695575"/>
            <a:ext cx="5715000" cy="1162050"/>
          </a:xfrm>
          <a:custGeom>
            <a:avLst/>
            <a:gdLst/>
            <a:ahLst/>
            <a:cxnLst/>
            <a:pathLst>
              <a:path w="600" h="122">
                <a:moveTo>
                  <a:pt x="0" y="121"/>
                </a:moveTo>
                <a:lnTo>
                  <a:pt x="600" y="121"/>
                </a:lnTo>
                <a:lnTo>
                  <a:pt x="600" y="122"/>
                </a:lnTo>
                <a:lnTo>
                  <a:pt x="0" y="122"/>
                </a:lnTo>
                <a:close/>
              </a:path>
            </a:pathLst>
          </a:custGeom>
          <a:solidFill>
            <a:srgbClr val="E3EDF1"/>
          </a:solidFill>
        </p:spPr>
        <p:txBody>
          <a:bodyPr/>
          <a:p/>
        </p:txBody>
      </p:sp>
      <p:sp>
        <p:nvSpPr>
          <p:cNvPr id="787" name="圆角矩形 786"/>
          <p:cNvSpPr/>
          <p:nvPr/>
        </p:nvSpPr>
        <p:spPr>
          <a:xfrm>
            <a:off x="609600" y="2695575"/>
            <a:ext cx="438150" cy="438150"/>
          </a:xfrm>
          <a:prstGeom prst="roundRect">
            <a:avLst>
              <a:gd name="adj" fmla="val 21739"/>
            </a:avLst>
          </a:prstGeom>
          <a:solidFill>
            <a:srgbClr val="0B4265"/>
          </a:solidFill>
        </p:spPr>
        <p:txBody>
          <a:bodyPr/>
          <a:p/>
        </p:txBody>
      </p:sp>
      <p:sp>
        <p:nvSpPr>
          <p:cNvPr id="788" name="文本框 787" descr="{&quot;isTemplate&quot;:true,&quot;type&quot;:&quot;text&quot;}"/>
          <p:cNvSpPr txBox="1"/>
          <p:nvPr/>
        </p:nvSpPr>
        <p:spPr>
          <a:xfrm>
            <a:off x="704850" y="2790825"/>
            <a:ext cx="247650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sz="15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89" name="文本框 788" descr="{&quot;isTemplate&quot;:true,&quot;type&quot;:&quot;text&quot;}"/>
          <p:cNvSpPr txBox="1"/>
          <p:nvPr/>
        </p:nvSpPr>
        <p:spPr>
          <a:xfrm>
            <a:off x="1200150" y="2695575"/>
            <a:ext cx="4953000" cy="2857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75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候选成分</a:t>
            </a:r>
            <a:endParaRPr lang="zh-CN" sz="1875" b="1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90" name="文本框 789" descr="{&quot;isTemplate&quot;:true,&quot;type&quot;:&quot;text&quot;}"/>
          <p:cNvSpPr txBox="1"/>
          <p:nvPr/>
        </p:nvSpPr>
        <p:spPr>
          <a:xfrm>
            <a:off x="1200150" y="3038475"/>
            <a:ext cx="4953000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输入：手动记录或</a:t>
            </a:r>
            <a:r>
              <a:rPr lang="en-US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 AI </a:t>
            </a:r>
            <a:r>
              <a:rPr lang="zh-CN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待核实方向</a:t>
            </a:r>
            <a:endParaRPr lang="zh-CN" sz="142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91" name="文本框 790" descr="{&quot;isTemplate&quot;:true,&quot;type&quot;:&quot;text&quot;}"/>
          <p:cNvSpPr txBox="1"/>
          <p:nvPr/>
        </p:nvSpPr>
        <p:spPr>
          <a:xfrm>
            <a:off x="1200150" y="3400425"/>
            <a:ext cx="4953000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425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输出：候选清单与主研究对象</a:t>
            </a:r>
            <a:endParaRPr lang="zh-CN" sz="1425" b="1">
              <a:solidFill>
                <a:srgbClr val="0E7A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92" name="任意多边形 791"/>
          <p:cNvSpPr/>
          <p:nvPr/>
        </p:nvSpPr>
        <p:spPr>
          <a:xfrm>
            <a:off x="609600" y="3962400"/>
            <a:ext cx="5715000" cy="1162050"/>
          </a:xfrm>
          <a:custGeom>
            <a:avLst/>
            <a:gdLst/>
            <a:ahLst/>
            <a:cxnLst/>
            <a:pathLst>
              <a:path w="600" h="122">
                <a:moveTo>
                  <a:pt x="0" y="121"/>
                </a:moveTo>
                <a:lnTo>
                  <a:pt x="600" y="121"/>
                </a:lnTo>
                <a:lnTo>
                  <a:pt x="600" y="122"/>
                </a:lnTo>
                <a:lnTo>
                  <a:pt x="0" y="122"/>
                </a:lnTo>
                <a:close/>
              </a:path>
            </a:pathLst>
          </a:custGeom>
          <a:solidFill>
            <a:srgbClr val="E3EDF1"/>
          </a:solidFill>
        </p:spPr>
        <p:txBody>
          <a:bodyPr/>
          <a:p/>
        </p:txBody>
      </p:sp>
      <p:sp>
        <p:nvSpPr>
          <p:cNvPr id="793" name="圆角矩形 792"/>
          <p:cNvSpPr/>
          <p:nvPr/>
        </p:nvSpPr>
        <p:spPr>
          <a:xfrm>
            <a:off x="609600" y="3962400"/>
            <a:ext cx="438150" cy="438150"/>
          </a:xfrm>
          <a:prstGeom prst="roundRect">
            <a:avLst>
              <a:gd name="adj" fmla="val 21739"/>
            </a:avLst>
          </a:prstGeom>
          <a:solidFill>
            <a:srgbClr val="0B4265"/>
          </a:solidFill>
        </p:spPr>
        <p:txBody>
          <a:bodyPr/>
          <a:p/>
        </p:txBody>
      </p:sp>
      <p:sp>
        <p:nvSpPr>
          <p:cNvPr id="794" name="文本框 793" descr="{&quot;isTemplate&quot;:true,&quot;type&quot;:&quot;text&quot;}"/>
          <p:cNvSpPr txBox="1"/>
          <p:nvPr/>
        </p:nvSpPr>
        <p:spPr>
          <a:xfrm>
            <a:off x="704850" y="4057650"/>
            <a:ext cx="247650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sz="15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95" name="文本框 794" descr="{&quot;isTemplate&quot;:true,&quot;type&quot;:&quot;text&quot;}"/>
          <p:cNvSpPr txBox="1"/>
          <p:nvPr/>
        </p:nvSpPr>
        <p:spPr>
          <a:xfrm>
            <a:off x="1200150" y="3962400"/>
            <a:ext cx="4953000" cy="2857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75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资料库</a:t>
            </a:r>
            <a:endParaRPr lang="zh-CN" sz="1875" b="1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96" name="文本框 795" descr="{&quot;isTemplate&quot;:true,&quot;type&quot;:&quot;text&quot;}"/>
          <p:cNvSpPr txBox="1"/>
          <p:nvPr/>
        </p:nvSpPr>
        <p:spPr>
          <a:xfrm>
            <a:off x="1200150" y="4305300"/>
            <a:ext cx="4953000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输入：论文、网页链接与阅读笔记</a:t>
            </a:r>
            <a:endParaRPr lang="zh-CN" sz="142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97" name="文本框 796" descr="{&quot;isTemplate&quot;:true,&quot;type&quot;:&quot;text&quot;}"/>
          <p:cNvSpPr txBox="1"/>
          <p:nvPr/>
        </p:nvSpPr>
        <p:spPr>
          <a:xfrm>
            <a:off x="1200150" y="4667250"/>
            <a:ext cx="4953000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425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输出：带来源的证据条目</a:t>
            </a:r>
            <a:endParaRPr lang="zh-CN" sz="1425" b="1">
              <a:solidFill>
                <a:srgbClr val="0E7A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98" name="圆角矩形 797"/>
          <p:cNvSpPr/>
          <p:nvPr/>
        </p:nvSpPr>
        <p:spPr>
          <a:xfrm>
            <a:off x="609600" y="5229225"/>
            <a:ext cx="438150" cy="438150"/>
          </a:xfrm>
          <a:prstGeom prst="roundRect">
            <a:avLst>
              <a:gd name="adj" fmla="val 21739"/>
            </a:avLst>
          </a:prstGeom>
          <a:solidFill>
            <a:srgbClr val="FF684F"/>
          </a:solidFill>
        </p:spPr>
        <p:txBody>
          <a:bodyPr/>
          <a:p/>
        </p:txBody>
      </p:sp>
      <p:sp>
        <p:nvSpPr>
          <p:cNvPr id="799" name="文本框 798" descr="{&quot;isTemplate&quot;:true,&quot;type&quot;:&quot;text&quot;}"/>
          <p:cNvSpPr txBox="1"/>
          <p:nvPr/>
        </p:nvSpPr>
        <p:spPr>
          <a:xfrm>
            <a:off x="704850" y="5324475"/>
            <a:ext cx="247650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US" sz="15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00" name="文本框 799" descr="{&quot;isTemplate&quot;:true,&quot;type&quot;:&quot;text&quot;}"/>
          <p:cNvSpPr txBox="1"/>
          <p:nvPr/>
        </p:nvSpPr>
        <p:spPr>
          <a:xfrm>
            <a:off x="1200150" y="5229225"/>
            <a:ext cx="4953000" cy="2857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75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研发计划</a:t>
            </a:r>
            <a:endParaRPr lang="zh-CN" sz="1875" b="1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01" name="文本框 800" descr="{&quot;isTemplate&quot;:true,&quot;type&quot;:&quot;text&quot;}"/>
          <p:cNvSpPr txBox="1"/>
          <p:nvPr/>
        </p:nvSpPr>
        <p:spPr>
          <a:xfrm>
            <a:off x="1200150" y="5572125"/>
            <a:ext cx="4953000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输入：当前记录与</a:t>
            </a:r>
            <a:r>
              <a:rPr lang="en-US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 AI </a:t>
            </a:r>
            <a:r>
              <a:rPr lang="zh-CN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建议</a:t>
            </a:r>
            <a:endParaRPr lang="zh-CN" sz="142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02" name="文本框 801" descr="{&quot;isTemplate&quot;:true,&quot;type&quot;:&quot;text&quot;}"/>
          <p:cNvSpPr txBox="1"/>
          <p:nvPr/>
        </p:nvSpPr>
        <p:spPr>
          <a:xfrm>
            <a:off x="1200150" y="5934075"/>
            <a:ext cx="4953000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425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输出：待验证事项</a:t>
            </a:r>
            <a:r>
              <a:rPr lang="en-US" sz="1425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 + Word </a:t>
            </a:r>
            <a:r>
              <a:rPr lang="zh-CN" sz="1425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报告</a:t>
            </a:r>
            <a:endParaRPr lang="zh-CN" sz="1425" b="1">
              <a:solidFill>
                <a:srgbClr val="0E7A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03" name="圆角矩形 802"/>
          <p:cNvSpPr/>
          <p:nvPr/>
        </p:nvSpPr>
        <p:spPr>
          <a:xfrm>
            <a:off x="6858000" y="1428750"/>
            <a:ext cx="4724400" cy="2952750"/>
          </a:xfrm>
          <a:prstGeom prst="roundRect">
            <a:avLst>
              <a:gd name="adj" fmla="val 3871"/>
            </a:avLst>
          </a:prstGeom>
          <a:ln w="12700">
            <a:solidFill>
              <a:srgbClr val="DFEAEF"/>
            </a:solidFill>
            <a:prstDash val="solid"/>
          </a:ln>
          <a:effectLst>
            <a:outerShdw blurRad="247650" dist="95250" dir="5400000">
              <a:srgbClr val="0B4265">
                <a:alpha val="14000"/>
              </a:srgbClr>
            </a:outerShdw>
          </a:effectLst>
        </p:spPr>
        <p:txBody>
          <a:bodyPr/>
          <a:p/>
        </p:txBody>
      </p:sp>
      <p:pic>
        <p:nvPicPr>
          <p:cNvPr id="804" name="图片 8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0" y="1428750"/>
            <a:ext cx="4724400" cy="2952750"/>
          </a:xfrm>
          <a:custGeom>
            <a:avLst/>
            <a:gdLst/>
            <a:ahLst/>
            <a:cxnLst/>
            <a:pathLst>
              <a:path w="496" h="310">
                <a:moveTo>
                  <a:pt x="484" y="0"/>
                </a:moveTo>
                <a:cubicBezTo>
                  <a:pt x="491" y="0"/>
                  <a:pt x="496" y="5"/>
                  <a:pt x="496" y="12"/>
                </a:cubicBezTo>
                <a:lnTo>
                  <a:pt x="496" y="298"/>
                </a:lnTo>
                <a:cubicBezTo>
                  <a:pt x="496" y="305"/>
                  <a:pt x="491" y="310"/>
                  <a:pt x="484" y="310"/>
                </a:cubicBezTo>
                <a:lnTo>
                  <a:pt x="12" y="310"/>
                </a:lnTo>
                <a:cubicBezTo>
                  <a:pt x="5" y="310"/>
                  <a:pt x="0" y="305"/>
                  <a:pt x="0" y="298"/>
                </a:cubicBezTo>
                <a:lnTo>
                  <a:pt x="0" y="12"/>
                </a:lnTo>
                <a:cubicBezTo>
                  <a:pt x="0" y="5"/>
                  <a:pt x="5" y="0"/>
                  <a:pt x="12" y="0"/>
                </a:cubicBezTo>
                <a:lnTo>
                  <a:pt x="484" y="0"/>
                </a:lnTo>
                <a:close/>
              </a:path>
            </a:pathLst>
          </a:custGeom>
        </p:spPr>
      </p:pic>
      <p:sp>
        <p:nvSpPr>
          <p:cNvPr id="806" name="圆角矩形 805"/>
          <p:cNvSpPr/>
          <p:nvPr/>
        </p:nvSpPr>
        <p:spPr>
          <a:xfrm>
            <a:off x="6858000" y="4800600"/>
            <a:ext cx="4724400" cy="876300"/>
          </a:xfrm>
          <a:prstGeom prst="roundRect">
            <a:avLst>
              <a:gd name="adj" fmla="val 10870"/>
            </a:avLst>
          </a:prstGeom>
          <a:solidFill>
            <a:srgbClr val="11959C">
              <a:alpha val="8000"/>
            </a:srgbClr>
          </a:solidFill>
        </p:spPr>
        <p:txBody>
          <a:bodyPr/>
          <a:p/>
        </p:txBody>
      </p:sp>
      <p:pic>
        <p:nvPicPr>
          <p:cNvPr id="807" name="图片 806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29450" y="5124450"/>
            <a:ext cx="228600" cy="228600"/>
          </a:xfrm>
          <a:prstGeom prst="rect">
            <a:avLst/>
          </a:prstGeom>
        </p:spPr>
      </p:pic>
      <p:sp>
        <p:nvSpPr>
          <p:cNvPr id="808" name="文本框 807" descr="{&quot;isTemplate&quot;:true,&quot;type&quot;:&quot;text&quot;}"/>
          <p:cNvSpPr txBox="1"/>
          <p:nvPr/>
        </p:nvSpPr>
        <p:spPr>
          <a:xfrm>
            <a:off x="7372350" y="4933950"/>
            <a:ext cx="4038600" cy="6096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40000"/>
              </a:lnSpc>
            </a:pPr>
            <a:r>
              <a:rPr lang="zh-CN" sz="1425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记录可继续编辑、追踪、导出；保存带版本检查，协作不互相覆盖</a:t>
            </a:r>
            <a:endParaRPr lang="zh-CN" sz="1425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09" name="文本框 808" descr="{&quot;isTemplate&quot;:true,&quot;type&quot;:&quot;text&quot;}"/>
          <p:cNvSpPr txBox="1"/>
          <p:nvPr/>
        </p:nvSpPr>
        <p:spPr>
          <a:xfrm>
            <a:off x="11302365" y="6570345"/>
            <a:ext cx="381000" cy="15430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75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08</a:t>
            </a:r>
            <a:endParaRPr lang="en-US" sz="1125" spc="75">
              <a:solidFill>
                <a:srgbClr val="8FA3A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0" name="" descr="&lt;Slide notes={`AI不是玩具功能，而是嵌在研发流程中间的一环。左边是输入：当前项目的研发目标、候选对象和已有资料；中间AI做三件事——整理产品概念、识别证据缺口、生成待验证问题；右边必须由人完成：复核来源、判断风险、把建议变成验证计划和研究任务。以当前鱼皮项目为例，AI建议由deepseek-flash生成，记录了模型、时间和项目版本。边界写在下面四条：输出一律标记model_predicted、引用匹配不等于原文支持结论、不能替代实验和法规审查、系统不做独立联网检索。`} style={{ background: '#F7FAFC', width: 1280, height: 720, position: 'relative', overflow: 'hidden' }}&gt;&#10;    &lt;Box style={{ position: 'absolute', left: 64, top: 52, width: 40, height: 5, background: '#FF684F', borderRadius: 2 }} /&gt;&#10;    &lt;Text style={{ position: 'absolute', left: 64, top: 66, fontSize: 44, fontWeight: 'bold', color: '#0B4265' }}&gt;AI 负责梳理，研究人员负责判断&lt;/Text&gt;&#10;    &lt;Box style={{ position: 'absolute', left: 64, top: 150, width: 300, flexDirection: 'column', gap: 12 }}&gt;&#10;        &lt;Text style={{ fontSize: 19, color: '#5F7581', letterSpacing: 2 }}&gt;输入 · 项目数据&lt;/Text&gt;&#10;        {['研发目标：鱼皮饮品方向', '候选对象：未选定主研究对象', '已有资料：0 条手动记录'].map((t, i) =&gt; (&#10;            &lt;Box key={i} style={{ background: '#FFFFFF', border: '1px solid #DFEAEF', borderRadius: 10, padding: '14px 18px 14px 18px' }}&gt;&#10;                &lt;Text style={{ fontSize: 20, color: '#33454F', lineHeight: 1.4 }}&gt;{t}&lt;/Text&gt;&#10;            &lt;/Box&gt;&#10;        ))}&#10;        &lt;Text style={{ fontSize: 16, color: '#8FA3AD', lineHeight: 1.5 }}&gt;示例取自当前真实项目“1 · 鱼皮”&lt;/Text&gt;&#10;    &lt;/Box&gt;&#10;    &lt;Box style={{ position: 'absolute', left: 64, top: 336, width: 1152, flexDirection: 'row', alignItems: 'center', justifyContent: 'center', gap: 0 }}&gt;&#10;        &lt;Box style={{ width: 24, height: 2, background: '#C9DEE4' }} /&gt;&#10;        &lt;FAIcon name='arrow-right' style={{ fill: '#C9DEE4', width: 20, height: 20 }} /&gt;&#10;    &lt;/Box&gt;&#10;    &lt;Box style={{ position: 'absolute', left: 396, top: 150, width: 360, flexDirection: 'column', gap: 12 }}&gt;&#10;        &lt;Box style={{ flexDirection: 'row', alignItems: 'center', gap: 10 }}&gt;&#10;            &lt;Text style={{ fontSize: 19, color: '#0E7A80', letterSpacing: 2, fontWeight: 'bold' }}&gt;AI 处理&lt;/Text&gt;&#10;            &lt;Box style={{ background: '#FF684F', borderRadius: 4, padding: '2px 8px 2px 8px' }}&gt;&#10;                &lt;Text style={{ fontSize: 14, fontWeight: 'bold', color: '#FFFFFF' }}&gt;model_predicted&lt;/Text&gt;&#10;            &lt;/Box&gt;&#10;        &lt;/Box&gt;&#10;        {['整理产品概念与研究方向', '识别证据缺口与逻辑矛盾', '生成下一步待验证问题'].map((t, i) =&gt; (&#10;            &lt;Box key={i} style={{ background: '#FFFFFF', borderTop: '3px solid #FF684F', border: '1px solid #DFEAEF', borderRadius: 10, padding: '14px 18px 14px 18px' }}&gt;&#10;                &lt;Text style={{ fontSize: 20, color: '#33454F', lineHeight: 1.4 }}&gt;{t}&lt;/Text&gt;&#10;            &lt;/Box&gt;&#10;        ))}&#10;        &lt;Text style={{ fontSize: 16, color: '#8FA3AD', lineHeight: 1.5 }}&gt;AI 建议由 deepseek-flash 生成 · 记录模型、时间与项目版本&lt;/Text&gt;&#10;    &lt;/Box&gt;&#10;    &lt;Box style={{ position: 'absolute', left: 788, top: 150, width: 300, flexDirection: 'column', gap: 12 }}&gt;&#10;        &lt;Text style={{ fontSize: 19, color: '#0B4265', letterSpacing: 2, fontWeight: 'bold' }}&gt;人工复核 · 输出&lt;/Text&gt;&#10;        {['确认来源与引用是否支持', '判断过敏、安全与法规风险', '形成验证计划与研究任务'].map((t, i) =&gt; (&#10;            &lt;Box key={i} style={{ background: '#FFFFFF', border: '1px solid #DFEAEF', borderRadius: 10, padding: '14px 18px 14px 18px' }}&gt;&#10;                &lt;Text style={{ fontSize: 20, color: '#33454F', lineHeight: 1.4 }}&gt;{t}&lt;/Text&gt;&#10;            &lt;/Box&gt;&#10;        ))}&#10;        &lt;Text style={{ fontSize: 16, color: '#8FA3AD', lineHeight: 1.5 }}&gt;人工复核节点在系统中不可跳过&lt;/Text&gt;&#10;    &lt;/Box&gt;&#10;    &lt;Box style={{ position: 'absolute', left: 64, top: 500, width: 1152, background: '#FFFFFF', border: '1px solid #DFEAEF', borderRadius: 12, padding: '18px 26px 18px 26px', flexDirection: 'column', gap: 12 }}&gt;&#10;        {[&#10;            ['AI 输出统一标记 model_predicted，保存前必须人工复核', '引用 ID 匹配不代表原文支持结论'],&#10;            ['AI 不替代实验、法规审查与专业判断', '当前系统不提供独立互联网文献检索'],&#10;        ].map((row, i) =&gt; (&#10;            &lt;Box key={i} style={{ flexDirection: 'row', gap: 26 }}&gt;&#10;                {row.map((t, j) =&gt; (&#10;                    &lt;Box key={j} style={{ flexDirection: 'row', alignItems: 'center', gap: 10, width: 530 }}&gt;&#10;                        &lt;FAIcon name='shield' style={{ fill: '#11959C', width: 20, height: 20 }} /&gt;&#10;                        &lt;Text style={{ fontSize: 19, color: '#33454F' }}&gt;{t}&lt;/Text&gt;&#10;                    &lt;/Box&gt;&#10;                ))}&#10;            &lt;/Box&gt;&#10;        ))}&#10;    &lt;/Box&gt;&#10;    &lt;Text style={{ position: 'absolute', right: 56, bottom: 14, fontSize: 15, color: '#8FA3AD', letterSpacing: 1 }}&gt;MarineMind 海洋智研 · 09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矩形 8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</p:spPr>
        <p:txBody>
          <a:bodyPr/>
          <a:p/>
        </p:txBody>
      </p:sp>
      <p:sp>
        <p:nvSpPr>
          <p:cNvPr id="812" name="圆角矩形 811"/>
          <p:cNvSpPr/>
          <p:nvPr/>
        </p:nvSpPr>
        <p:spPr>
          <a:xfrm>
            <a:off x="609600" y="495300"/>
            <a:ext cx="381000" cy="47625"/>
          </a:xfrm>
          <a:prstGeom prst="roundRect">
            <a:avLst>
              <a:gd name="adj" fmla="val 40000"/>
            </a:avLst>
          </a:prstGeom>
          <a:solidFill>
            <a:srgbClr val="FF684F"/>
          </a:solidFill>
        </p:spPr>
        <p:txBody>
          <a:bodyPr/>
          <a:p/>
        </p:txBody>
      </p:sp>
      <p:sp>
        <p:nvSpPr>
          <p:cNvPr id="813" name="文本框 812" descr="{&quot;isTemplate&quot;:true,&quot;type&quot;:&quot;text&quot;}"/>
          <p:cNvSpPr txBox="1"/>
          <p:nvPr/>
        </p:nvSpPr>
        <p:spPr>
          <a:xfrm>
            <a:off x="609600" y="628650"/>
            <a:ext cx="6029325" cy="5048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33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AI </a:t>
            </a:r>
            <a:r>
              <a:rPr lang="zh-CN" sz="33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负责梳理，研究人员负责判断</a:t>
            </a:r>
            <a:endParaRPr lang="zh-CN" sz="330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14" name="文本框 813" descr="{&quot;isTemplate&quot;:true,&quot;type&quot;:&quot;text&quot;}"/>
          <p:cNvSpPr txBox="1"/>
          <p:nvPr/>
        </p:nvSpPr>
        <p:spPr>
          <a:xfrm>
            <a:off x="609600" y="1428750"/>
            <a:ext cx="285750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spc="150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输入</a:t>
            </a:r>
            <a:r>
              <a:rPr lang="en-US" sz="1425" spc="150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425" spc="150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项目数据</a:t>
            </a:r>
            <a:endParaRPr lang="zh-CN" sz="1425" spc="150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15" name="圆角矩形 814"/>
          <p:cNvSpPr/>
          <p:nvPr/>
        </p:nvSpPr>
        <p:spPr>
          <a:xfrm>
            <a:off x="609600" y="1762125"/>
            <a:ext cx="2857500" cy="590550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sp>
        <p:nvSpPr>
          <p:cNvPr id="816" name="文本框 815" descr="{&quot;isTemplate&quot;:true,&quot;type&quot;:&quot;text&quot;}"/>
          <p:cNvSpPr txBox="1"/>
          <p:nvPr/>
        </p:nvSpPr>
        <p:spPr>
          <a:xfrm>
            <a:off x="781050" y="1895475"/>
            <a:ext cx="2514600" cy="3238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500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研发目标：鱼皮饮品方向</a:t>
            </a:r>
            <a:endParaRPr lang="zh-CN" sz="1500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17" name="圆角矩形 816"/>
          <p:cNvSpPr/>
          <p:nvPr/>
        </p:nvSpPr>
        <p:spPr>
          <a:xfrm>
            <a:off x="609600" y="2466975"/>
            <a:ext cx="2857500" cy="590550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sp>
        <p:nvSpPr>
          <p:cNvPr id="818" name="文本框 817" descr="{&quot;isTemplate&quot;:true,&quot;type&quot;:&quot;text&quot;}"/>
          <p:cNvSpPr txBox="1"/>
          <p:nvPr/>
        </p:nvSpPr>
        <p:spPr>
          <a:xfrm>
            <a:off x="781050" y="2600325"/>
            <a:ext cx="2514600" cy="3238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500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候选对象：未选定主研究对象</a:t>
            </a:r>
            <a:endParaRPr lang="zh-CN" sz="1500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19" name="圆角矩形 818"/>
          <p:cNvSpPr/>
          <p:nvPr/>
        </p:nvSpPr>
        <p:spPr>
          <a:xfrm>
            <a:off x="609600" y="3171825"/>
            <a:ext cx="2857500" cy="590550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sp>
        <p:nvSpPr>
          <p:cNvPr id="820" name="文本框 819" descr="{&quot;isTemplate&quot;:true,&quot;type&quot;:&quot;text&quot;}"/>
          <p:cNvSpPr txBox="1"/>
          <p:nvPr/>
        </p:nvSpPr>
        <p:spPr>
          <a:xfrm>
            <a:off x="781050" y="3305175"/>
            <a:ext cx="2514600" cy="3238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500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已有资料：</a:t>
            </a:r>
            <a:r>
              <a:rPr lang="en-US" sz="1500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0 </a:t>
            </a:r>
            <a:r>
              <a:rPr lang="zh-CN" sz="1500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条手动记录</a:t>
            </a:r>
            <a:endParaRPr lang="zh-CN" sz="1500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22" name="矩形 821"/>
          <p:cNvSpPr/>
          <p:nvPr/>
        </p:nvSpPr>
        <p:spPr>
          <a:xfrm>
            <a:off x="5886450" y="3286125"/>
            <a:ext cx="228600" cy="19050"/>
          </a:xfrm>
          <a:prstGeom prst="rect">
            <a:avLst/>
          </a:prstGeom>
          <a:solidFill>
            <a:srgbClr val="C9DEE4"/>
          </a:solidFill>
        </p:spPr>
        <p:txBody>
          <a:bodyPr/>
          <a:p/>
        </p:txBody>
      </p:sp>
      <p:pic>
        <p:nvPicPr>
          <p:cNvPr id="823" name="图片 822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15050" y="3200400"/>
            <a:ext cx="190500" cy="190500"/>
          </a:xfrm>
          <a:prstGeom prst="rect">
            <a:avLst/>
          </a:prstGeom>
        </p:spPr>
      </p:pic>
      <p:sp>
        <p:nvSpPr>
          <p:cNvPr id="824" name="文本框 823" descr="{&quot;isTemplate&quot;:true,&quot;type&quot;:&quot;text&quot;}"/>
          <p:cNvSpPr txBox="1"/>
          <p:nvPr/>
        </p:nvSpPr>
        <p:spPr>
          <a:xfrm>
            <a:off x="3771900" y="1428750"/>
            <a:ext cx="714375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25" b="1" spc="150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AI </a:t>
            </a:r>
            <a:r>
              <a:rPr lang="zh-CN" sz="1425" b="1" spc="150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处理</a:t>
            </a:r>
            <a:endParaRPr lang="zh-CN" sz="1425" b="1" spc="150">
              <a:solidFill>
                <a:srgbClr val="0E7A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25" name="圆角矩形 824"/>
          <p:cNvSpPr/>
          <p:nvPr/>
        </p:nvSpPr>
        <p:spPr>
          <a:xfrm>
            <a:off x="4581525" y="1438275"/>
            <a:ext cx="1285875" cy="200025"/>
          </a:xfrm>
          <a:prstGeom prst="roundRect">
            <a:avLst>
              <a:gd name="adj" fmla="val 19048"/>
            </a:avLst>
          </a:prstGeom>
          <a:solidFill>
            <a:srgbClr val="FF684F"/>
          </a:solidFill>
        </p:spPr>
        <p:txBody>
          <a:bodyPr/>
          <a:p/>
        </p:txBody>
      </p:sp>
      <p:sp>
        <p:nvSpPr>
          <p:cNvPr id="826" name="文本框 825" descr="{&quot;isTemplate&quot;:true,&quot;type&quot;:&quot;text&quot;}"/>
          <p:cNvSpPr txBox="1"/>
          <p:nvPr/>
        </p:nvSpPr>
        <p:spPr>
          <a:xfrm>
            <a:off x="4657725" y="1457325"/>
            <a:ext cx="1133475" cy="1619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model_predicted</a:t>
            </a:r>
            <a:endParaRPr lang="en-US" sz="10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27" name="圆角矩形 826"/>
          <p:cNvSpPr/>
          <p:nvPr/>
        </p:nvSpPr>
        <p:spPr>
          <a:xfrm>
            <a:off x="3771900" y="1790700"/>
            <a:ext cx="3429000" cy="619125"/>
          </a:xfrm>
          <a:prstGeom prst="roundRect">
            <a:avLst>
              <a:gd name="adj" fmla="val 15385"/>
            </a:avLst>
          </a:prstGeom>
          <a:solidFill>
            <a:srgbClr val="FFFFFF"/>
          </a:solidFill>
        </p:spPr>
        <p:txBody>
          <a:bodyPr/>
          <a:p/>
        </p:txBody>
      </p:sp>
      <p:sp>
        <p:nvSpPr>
          <p:cNvPr id="828" name="任意多边形 827"/>
          <p:cNvSpPr/>
          <p:nvPr/>
        </p:nvSpPr>
        <p:spPr>
          <a:xfrm>
            <a:off x="3771900" y="1790700"/>
            <a:ext cx="3429000" cy="619125"/>
          </a:xfrm>
          <a:custGeom>
            <a:avLst/>
            <a:gdLst/>
            <a:ahLst/>
            <a:cxnLst/>
            <a:pathLst>
              <a:path w="360" h="65">
                <a:moveTo>
                  <a:pt x="350" y="0"/>
                </a:moveTo>
                <a:cubicBezTo>
                  <a:pt x="355" y="0"/>
                  <a:pt x="359" y="3"/>
                  <a:pt x="360" y="8"/>
                </a:cubicBezTo>
                <a:cubicBezTo>
                  <a:pt x="359" y="5"/>
                  <a:pt x="356" y="3"/>
                  <a:pt x="353" y="3"/>
                </a:cubicBezTo>
                <a:lnTo>
                  <a:pt x="7" y="3"/>
                </a:lnTo>
                <a:cubicBezTo>
                  <a:pt x="4" y="3"/>
                  <a:pt x="1" y="5"/>
                  <a:pt x="0" y="8"/>
                </a:cubicBezTo>
                <a:cubicBezTo>
                  <a:pt x="1" y="3"/>
                  <a:pt x="5" y="0"/>
                  <a:pt x="10" y="0"/>
                </a:cubicBezTo>
                <a:lnTo>
                  <a:pt x="350" y="0"/>
                </a:lnTo>
                <a:close/>
              </a:path>
            </a:pathLst>
          </a:custGeom>
          <a:solidFill>
            <a:srgbClr val="FF684F"/>
          </a:solidFill>
        </p:spPr>
        <p:txBody>
          <a:bodyPr/>
          <a:p/>
        </p:txBody>
      </p:sp>
      <p:sp>
        <p:nvSpPr>
          <p:cNvPr id="829" name="文本框 828" descr="{&quot;isTemplate&quot;:true,&quot;type&quot;:&quot;text&quot;}"/>
          <p:cNvSpPr txBox="1"/>
          <p:nvPr/>
        </p:nvSpPr>
        <p:spPr>
          <a:xfrm>
            <a:off x="3943350" y="1924050"/>
            <a:ext cx="3086100" cy="3238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500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整理产品概念与研究方向</a:t>
            </a:r>
            <a:endParaRPr lang="zh-CN" sz="1500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30" name="圆角矩形 829"/>
          <p:cNvSpPr/>
          <p:nvPr/>
        </p:nvSpPr>
        <p:spPr>
          <a:xfrm>
            <a:off x="3771900" y="2524125"/>
            <a:ext cx="3429000" cy="619125"/>
          </a:xfrm>
          <a:prstGeom prst="roundRect">
            <a:avLst>
              <a:gd name="adj" fmla="val 15385"/>
            </a:avLst>
          </a:prstGeom>
          <a:solidFill>
            <a:srgbClr val="FFFFFF"/>
          </a:solidFill>
        </p:spPr>
        <p:txBody>
          <a:bodyPr/>
          <a:p/>
        </p:txBody>
      </p:sp>
      <p:sp>
        <p:nvSpPr>
          <p:cNvPr id="831" name="任意多边形 830"/>
          <p:cNvSpPr/>
          <p:nvPr/>
        </p:nvSpPr>
        <p:spPr>
          <a:xfrm>
            <a:off x="3771900" y="2524125"/>
            <a:ext cx="3429000" cy="619125"/>
          </a:xfrm>
          <a:custGeom>
            <a:avLst/>
            <a:gdLst/>
            <a:ahLst/>
            <a:cxnLst/>
            <a:pathLst>
              <a:path w="360" h="65">
                <a:moveTo>
                  <a:pt x="350" y="0"/>
                </a:moveTo>
                <a:cubicBezTo>
                  <a:pt x="355" y="0"/>
                  <a:pt x="359" y="3"/>
                  <a:pt x="360" y="8"/>
                </a:cubicBezTo>
                <a:cubicBezTo>
                  <a:pt x="359" y="5"/>
                  <a:pt x="356" y="3"/>
                  <a:pt x="353" y="3"/>
                </a:cubicBezTo>
                <a:lnTo>
                  <a:pt x="7" y="3"/>
                </a:lnTo>
                <a:cubicBezTo>
                  <a:pt x="4" y="3"/>
                  <a:pt x="1" y="5"/>
                  <a:pt x="0" y="8"/>
                </a:cubicBezTo>
                <a:cubicBezTo>
                  <a:pt x="1" y="3"/>
                  <a:pt x="5" y="0"/>
                  <a:pt x="10" y="0"/>
                </a:cubicBezTo>
                <a:lnTo>
                  <a:pt x="350" y="0"/>
                </a:lnTo>
                <a:close/>
              </a:path>
            </a:pathLst>
          </a:custGeom>
          <a:solidFill>
            <a:srgbClr val="FF684F"/>
          </a:solidFill>
        </p:spPr>
        <p:txBody>
          <a:bodyPr/>
          <a:p/>
        </p:txBody>
      </p:sp>
      <p:sp>
        <p:nvSpPr>
          <p:cNvPr id="832" name="文本框 831" descr="{&quot;isTemplate&quot;:true,&quot;type&quot;:&quot;text&quot;}"/>
          <p:cNvSpPr txBox="1"/>
          <p:nvPr/>
        </p:nvSpPr>
        <p:spPr>
          <a:xfrm>
            <a:off x="3943350" y="2657475"/>
            <a:ext cx="3086100" cy="3238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500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识别证据缺口与逻辑矛盾</a:t>
            </a:r>
            <a:endParaRPr lang="zh-CN" sz="1500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33" name="圆角矩形 832"/>
          <p:cNvSpPr/>
          <p:nvPr/>
        </p:nvSpPr>
        <p:spPr>
          <a:xfrm>
            <a:off x="3771900" y="3257550"/>
            <a:ext cx="3429000" cy="619125"/>
          </a:xfrm>
          <a:prstGeom prst="roundRect">
            <a:avLst>
              <a:gd name="adj" fmla="val 15385"/>
            </a:avLst>
          </a:prstGeom>
          <a:solidFill>
            <a:srgbClr val="FFFFFF"/>
          </a:solidFill>
        </p:spPr>
        <p:txBody>
          <a:bodyPr/>
          <a:p/>
        </p:txBody>
      </p:sp>
      <p:sp>
        <p:nvSpPr>
          <p:cNvPr id="834" name="任意多边形 833"/>
          <p:cNvSpPr/>
          <p:nvPr/>
        </p:nvSpPr>
        <p:spPr>
          <a:xfrm>
            <a:off x="3771900" y="3257550"/>
            <a:ext cx="3429000" cy="619125"/>
          </a:xfrm>
          <a:custGeom>
            <a:avLst/>
            <a:gdLst/>
            <a:ahLst/>
            <a:cxnLst/>
            <a:pathLst>
              <a:path w="360" h="65">
                <a:moveTo>
                  <a:pt x="350" y="0"/>
                </a:moveTo>
                <a:cubicBezTo>
                  <a:pt x="355" y="0"/>
                  <a:pt x="359" y="3"/>
                  <a:pt x="360" y="8"/>
                </a:cubicBezTo>
                <a:cubicBezTo>
                  <a:pt x="359" y="5"/>
                  <a:pt x="356" y="3"/>
                  <a:pt x="353" y="3"/>
                </a:cubicBezTo>
                <a:lnTo>
                  <a:pt x="7" y="3"/>
                </a:lnTo>
                <a:cubicBezTo>
                  <a:pt x="4" y="3"/>
                  <a:pt x="1" y="5"/>
                  <a:pt x="0" y="8"/>
                </a:cubicBezTo>
                <a:cubicBezTo>
                  <a:pt x="1" y="3"/>
                  <a:pt x="5" y="0"/>
                  <a:pt x="10" y="0"/>
                </a:cubicBezTo>
                <a:lnTo>
                  <a:pt x="350" y="0"/>
                </a:lnTo>
                <a:close/>
              </a:path>
            </a:pathLst>
          </a:custGeom>
          <a:solidFill>
            <a:srgbClr val="FF684F"/>
          </a:solidFill>
        </p:spPr>
        <p:txBody>
          <a:bodyPr/>
          <a:p/>
        </p:txBody>
      </p:sp>
      <p:sp>
        <p:nvSpPr>
          <p:cNvPr id="835" name="文本框 834" descr="{&quot;isTemplate&quot;:true,&quot;type&quot;:&quot;text&quot;}"/>
          <p:cNvSpPr txBox="1"/>
          <p:nvPr/>
        </p:nvSpPr>
        <p:spPr>
          <a:xfrm>
            <a:off x="3943350" y="3390900"/>
            <a:ext cx="3086100" cy="3238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500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生成下一步待验证问题</a:t>
            </a:r>
            <a:endParaRPr lang="zh-CN" sz="1500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37" name="文本框 836" descr="{&quot;isTemplate&quot;:true,&quot;type&quot;:&quot;text&quot;}"/>
          <p:cNvSpPr txBox="1"/>
          <p:nvPr/>
        </p:nvSpPr>
        <p:spPr>
          <a:xfrm>
            <a:off x="7505700" y="1428750"/>
            <a:ext cx="285750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 spc="150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人工复核</a:t>
            </a:r>
            <a:r>
              <a:rPr lang="en-US" sz="1425" b="1" spc="150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425" b="1" spc="150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输出</a:t>
            </a:r>
            <a:endParaRPr lang="zh-CN" sz="1425" b="1" spc="150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38" name="圆角矩形 837"/>
          <p:cNvSpPr/>
          <p:nvPr/>
        </p:nvSpPr>
        <p:spPr>
          <a:xfrm>
            <a:off x="7505700" y="1762125"/>
            <a:ext cx="2857500" cy="590550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sp>
        <p:nvSpPr>
          <p:cNvPr id="839" name="文本框 838" descr="{&quot;isTemplate&quot;:true,&quot;type&quot;:&quot;text&quot;}"/>
          <p:cNvSpPr txBox="1"/>
          <p:nvPr/>
        </p:nvSpPr>
        <p:spPr>
          <a:xfrm>
            <a:off x="7677150" y="1895475"/>
            <a:ext cx="2514600" cy="3238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500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确认来源与引用是否支持</a:t>
            </a:r>
            <a:endParaRPr lang="zh-CN" sz="1500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40" name="圆角矩形 839"/>
          <p:cNvSpPr/>
          <p:nvPr/>
        </p:nvSpPr>
        <p:spPr>
          <a:xfrm>
            <a:off x="7505700" y="2466975"/>
            <a:ext cx="2857500" cy="590550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sp>
        <p:nvSpPr>
          <p:cNvPr id="841" name="文本框 840" descr="{&quot;isTemplate&quot;:true,&quot;type&quot;:&quot;text&quot;}"/>
          <p:cNvSpPr txBox="1"/>
          <p:nvPr/>
        </p:nvSpPr>
        <p:spPr>
          <a:xfrm>
            <a:off x="7677150" y="2600325"/>
            <a:ext cx="2514600" cy="3238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500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判断过敏、安全与法规风险</a:t>
            </a:r>
            <a:endParaRPr lang="zh-CN" sz="1500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42" name="圆角矩形 841"/>
          <p:cNvSpPr/>
          <p:nvPr/>
        </p:nvSpPr>
        <p:spPr>
          <a:xfrm>
            <a:off x="7505700" y="3171825"/>
            <a:ext cx="2857500" cy="590550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sp>
        <p:nvSpPr>
          <p:cNvPr id="843" name="文本框 842" descr="{&quot;isTemplate&quot;:true,&quot;type&quot;:&quot;text&quot;}"/>
          <p:cNvSpPr txBox="1"/>
          <p:nvPr/>
        </p:nvSpPr>
        <p:spPr>
          <a:xfrm>
            <a:off x="7677150" y="3305175"/>
            <a:ext cx="2514600" cy="3238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500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形成验证计划与研究任务</a:t>
            </a:r>
            <a:endParaRPr lang="zh-CN" sz="1500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45" name="圆角矩形 844"/>
          <p:cNvSpPr/>
          <p:nvPr/>
        </p:nvSpPr>
        <p:spPr>
          <a:xfrm>
            <a:off x="609600" y="4762500"/>
            <a:ext cx="10972800" cy="895350"/>
          </a:xfrm>
          <a:prstGeom prst="roundRect">
            <a:avLst>
              <a:gd name="adj" fmla="val 12766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pic>
        <p:nvPicPr>
          <p:cNvPr id="846" name="图片 845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7250" y="4953000"/>
            <a:ext cx="190500" cy="190500"/>
          </a:xfrm>
          <a:prstGeom prst="rect">
            <a:avLst/>
          </a:prstGeom>
        </p:spPr>
      </p:pic>
      <p:sp>
        <p:nvSpPr>
          <p:cNvPr id="847" name="文本框 846" descr="{&quot;isTemplate&quot;:true,&quot;type&quot;:&quot;text&quot;}"/>
          <p:cNvSpPr txBox="1"/>
          <p:nvPr/>
        </p:nvSpPr>
        <p:spPr>
          <a:xfrm>
            <a:off x="1143000" y="4933950"/>
            <a:ext cx="464820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AI </a:t>
            </a: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输出统一标记</a:t>
            </a:r>
            <a:r>
              <a:rPr lang="en-US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 model_predicted</a:t>
            </a: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，保存前必须人工复核</a:t>
            </a:r>
            <a:endParaRPr lang="zh-CN" sz="142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48" name="图片 847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53150" y="4953000"/>
            <a:ext cx="190500" cy="190500"/>
          </a:xfrm>
          <a:prstGeom prst="rect">
            <a:avLst/>
          </a:prstGeom>
        </p:spPr>
      </p:pic>
      <p:sp>
        <p:nvSpPr>
          <p:cNvPr id="849" name="文本框 848" descr="{&quot;isTemplate&quot;:true,&quot;type&quot;:&quot;text&quot;}"/>
          <p:cNvSpPr txBox="1"/>
          <p:nvPr/>
        </p:nvSpPr>
        <p:spPr>
          <a:xfrm>
            <a:off x="6438900" y="4933950"/>
            <a:ext cx="2657475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引用</a:t>
            </a:r>
            <a:r>
              <a:rPr lang="en-US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 ID </a:t>
            </a: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匹配不代表原文支持结论</a:t>
            </a:r>
            <a:endParaRPr lang="zh-CN" sz="142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50" name="图片 849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7250" y="5286375"/>
            <a:ext cx="190500" cy="190500"/>
          </a:xfrm>
          <a:prstGeom prst="rect">
            <a:avLst/>
          </a:prstGeom>
        </p:spPr>
      </p:pic>
      <p:sp>
        <p:nvSpPr>
          <p:cNvPr id="851" name="文本框 850" descr="{&quot;isTemplate&quot;:true,&quot;type&quot;:&quot;text&quot;}"/>
          <p:cNvSpPr txBox="1"/>
          <p:nvPr/>
        </p:nvSpPr>
        <p:spPr>
          <a:xfrm>
            <a:off x="1143000" y="5267325"/>
            <a:ext cx="295275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AI </a:t>
            </a: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不替代实验、法规审查与专业判断</a:t>
            </a:r>
            <a:endParaRPr lang="zh-CN" sz="142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52" name="图片 851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53150" y="5286375"/>
            <a:ext cx="190500" cy="190500"/>
          </a:xfrm>
          <a:prstGeom prst="rect">
            <a:avLst/>
          </a:prstGeom>
        </p:spPr>
      </p:pic>
      <p:sp>
        <p:nvSpPr>
          <p:cNvPr id="853" name="文本框 852" descr="{&quot;isTemplate&quot;:true,&quot;type&quot;:&quot;text&quot;}"/>
          <p:cNvSpPr txBox="1"/>
          <p:nvPr/>
        </p:nvSpPr>
        <p:spPr>
          <a:xfrm>
            <a:off x="6438900" y="5267325"/>
            <a:ext cx="289560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当前系统不提供独立互联网文献检索</a:t>
            </a:r>
            <a:endParaRPr lang="zh-CN" sz="142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54" name="文本框 853" descr="{&quot;isTemplate&quot;:true,&quot;type&quot;:&quot;text&quot;}"/>
          <p:cNvSpPr txBox="1"/>
          <p:nvPr/>
        </p:nvSpPr>
        <p:spPr>
          <a:xfrm>
            <a:off x="11277600" y="6544945"/>
            <a:ext cx="381000" cy="17970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75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 09</a:t>
            </a:r>
            <a:endParaRPr lang="en-US" sz="1125" spc="75">
              <a:solidFill>
                <a:srgbClr val="8FA3A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" name="" descr="&lt;Slide notes={`这页回答一个评委常问的问题：平台最终交付什么。答案不是一段聊天记录，而是一份结构化研发档案。左边六项能力全部已实现：账号与项目保存、只读或可编辑的角色权限、操作审计、多轮项目对话、保存带版本检查的并发控制，以及Word报告导出。右上截图是协作授权界面，项目所有者可以给已注册账号授予只读或编辑权限。右下是导出的Word报告目录：课题概览、候选成分、资料库、验证与研发计划、AI待验证建议——报告里的候选项和AI建议都标注为待核实。`} style={{ background: '#F7FAFC', width: 1280, height: 720, position: 'relative', overflow: 'hidden' }}&gt;&#10;    &lt;Box style={{ position: 'absolute', left: 64, top: 52, width: 40, height: 5, background: '#FF684F', borderRadius: 2 }} /&gt;&#10;    &lt;Text style={{ position: 'absolute', left: 64, top: 66, fontSize: 44, fontWeight: 'bold', color: '#0B4265' }}&gt;输出是结构化研发档案，不是一段聊天记录&lt;/Text&gt;&#10;    &lt;Box style={{ position: 'absolute', left: 64, top: 152, width: 560, flexDirection: 'row', flexWrap: 'wrap', gap: 16 }}&gt;&#10;        {[&#10;            { i: 'user', t: '账号与项目保存', d: '按账号隔离，保存 / 重新打开 / JSON 备份' },&#10;            { i: 'shield', t: '角色权限', d: '超级管理员 / 管理员 / 普通用户三级' },&#10;            { i: 'clipboard', t: '操作审计', d: '权限变更使目标用户旧会话失效' },&#10;            { i: 'comment', t: '多轮项目对话', d: '连续追问 · 停止请求 · 失败重发' },&#10;            { i: 'check-circle', t: '版本与并发', d: '保存带版本检查，避免覆盖他人修改' },&#10;            { i: 'file-text', t: 'Word 报告导出', d: '候选项与 AI 建议均标注待核实' },&#10;        ].map((c, i) =&gt; (&#10;            &lt;Box key={i} style={{ width: 272, flexDirection: 'column', gap: 8, background: '#FFFFFF', border: '1px solid #DFEAEF', borderRadius: 10, padding: '14px 16px 14px 16px' }}&gt;&#10;                &lt;Box style={{ flexDirection: 'row', alignItems: 'center', gap: 10 }}&gt;&#10;                    &lt;FAIcon name={c.i} style={{ fill: '#11959C', width: 22, height: 22 }} /&gt;&#10;                    &lt;Text style={{ fontSize: 21, fontWeight: 'bold', color: '#0B4265' }}&gt;{c.t}&lt;/Text&gt;&#10;                &lt;/Box&gt;&#10;                &lt;Text style={{ fontSize: 17, color: '#5F7581', lineHeight: 1.4 }}&gt;{c.d}&lt;/Text&gt;&#10;            &lt;/Box&gt;&#10;        ))}&#10;    &lt;/Box&gt;&#10;    &lt;Box style={{ position: 'absolute', left: 664, top: 152, width: 552, height: 345, borderRadius: 12, overflow: 'hidden', border: '1px solid #DFEAEF', boxShadow: '0 10px 26px rgba(11,66,101,0.14)' }}&gt;&#10;        &lt;Image src=&quot;assets/screens/08_sharing.png&quot; style={{ width: 552, height: 345, objectFit: 'cover' }} /&gt;&#10;    &lt;/Box&gt;&#10;    &lt;Text style={{ position: 'absolute', left: 664, top: 506, fontSize: 16, color: '#8FA3AD' }}&gt;协作权限：项目所有者向已注册账号授予只读 / 可编辑权限&lt;/Text&gt;&#10;    &lt;Box style={{ position: 'absolute', left: 664, top: 540, width: 552, background: '#0B4265', borderRadius: 10, padding: '14px 20px 14px 20px', flexDirection: 'column', gap: 6 }}&gt;&#10;        &lt;Text style={{ fontSize: 18, fontWeight: 'bold', color: '#FFFFFF' }}&gt;导出 Word 研发报告目录（真实结构）&lt;/Text&gt;&#10;        &lt;Text style={{ fontSize: 17, color: '#CFE8EA', lineHeight: 1.5 }}&gt;课题概览 / 候选成分 / 资料库 / 验证与研发计划 / AI 待验证建议&lt;/Text&gt;&#10;    &lt;/Box&gt;&#10;    &lt;Text style={{ position: 'absolute', right: 56, bottom: 14, fontSize: 15, color: '#8FA3AD', letterSpacing: 1 }}&gt;MarineMind 海洋智研 · 10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</p:spPr>
        <p:txBody>
          <a:bodyPr/>
          <a:p/>
        </p:txBody>
      </p:sp>
      <p:sp>
        <p:nvSpPr>
          <p:cNvPr id="16" name="圆角矩形 15"/>
          <p:cNvSpPr/>
          <p:nvPr/>
        </p:nvSpPr>
        <p:spPr>
          <a:xfrm>
            <a:off x="609600" y="495300"/>
            <a:ext cx="381000" cy="47625"/>
          </a:xfrm>
          <a:prstGeom prst="roundRect">
            <a:avLst>
              <a:gd name="adj" fmla="val 40000"/>
            </a:avLst>
          </a:prstGeom>
          <a:solidFill>
            <a:srgbClr val="FF684F"/>
          </a:solidFill>
        </p:spPr>
        <p:txBody>
          <a:bodyPr/>
          <a:p/>
        </p:txBody>
      </p:sp>
      <p:sp>
        <p:nvSpPr>
          <p:cNvPr id="17" name="文本框 16" descr="{&quot;isTemplate&quot;:true,&quot;type&quot;:&quot;text&quot;}"/>
          <p:cNvSpPr txBox="1"/>
          <p:nvPr/>
        </p:nvSpPr>
        <p:spPr>
          <a:xfrm>
            <a:off x="609600" y="628650"/>
            <a:ext cx="7962900" cy="5048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3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输出结构化研发档案</a:t>
            </a:r>
            <a:endParaRPr lang="zh-CN" sz="330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609600" y="1447800"/>
            <a:ext cx="2590800" cy="11430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000" y="1600200"/>
            <a:ext cx="209550" cy="209550"/>
          </a:xfrm>
          <a:prstGeom prst="rect">
            <a:avLst/>
          </a:prstGeom>
        </p:spPr>
      </p:pic>
      <p:sp>
        <p:nvSpPr>
          <p:cNvPr id="20" name="文本框 19" descr="{&quot;isTemplate&quot;:true,&quot;type&quot;:&quot;text&quot;}"/>
          <p:cNvSpPr txBox="1"/>
          <p:nvPr/>
        </p:nvSpPr>
        <p:spPr>
          <a:xfrm>
            <a:off x="1066800" y="1581150"/>
            <a:ext cx="1400175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账号与项目保存</a:t>
            </a:r>
            <a:endParaRPr lang="zh-CN" sz="1575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 descr="{&quot;isTemplate&quot;:true,&quot;type&quot;:&quot;text&quot;}"/>
          <p:cNvSpPr txBox="1"/>
          <p:nvPr/>
        </p:nvSpPr>
        <p:spPr>
          <a:xfrm>
            <a:off x="762000" y="1905000"/>
            <a:ext cx="2286000" cy="5524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40000"/>
              </a:lnSpc>
            </a:pPr>
            <a:r>
              <a:rPr lang="zh-CN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按账号隔离，保存</a:t>
            </a:r>
            <a:r>
              <a:rPr lang="en-US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 / </a:t>
            </a:r>
            <a:r>
              <a:rPr lang="zh-CN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重新打开</a:t>
            </a:r>
            <a:r>
              <a:rPr lang="en-US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 / JSON </a:t>
            </a:r>
            <a:r>
              <a:rPr lang="zh-CN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备份</a:t>
            </a:r>
            <a:endParaRPr lang="zh-CN" sz="127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3352800" y="1447800"/>
            <a:ext cx="2590800" cy="11430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05200" y="1600200"/>
            <a:ext cx="209550" cy="209550"/>
          </a:xfrm>
          <a:prstGeom prst="rect">
            <a:avLst/>
          </a:prstGeom>
        </p:spPr>
      </p:pic>
      <p:sp>
        <p:nvSpPr>
          <p:cNvPr id="24" name="文本框 23" descr="{&quot;isTemplate&quot;:true,&quot;type&quot;:&quot;text&quot;}"/>
          <p:cNvSpPr txBox="1"/>
          <p:nvPr/>
        </p:nvSpPr>
        <p:spPr>
          <a:xfrm>
            <a:off x="3810000" y="1581150"/>
            <a:ext cx="800100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角色权限</a:t>
            </a:r>
            <a:endParaRPr lang="zh-CN" sz="1575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 descr="{&quot;isTemplate&quot;:true,&quot;type&quot;:&quot;text&quot;}"/>
          <p:cNvSpPr txBox="1"/>
          <p:nvPr/>
        </p:nvSpPr>
        <p:spPr>
          <a:xfrm>
            <a:off x="3505200" y="1905000"/>
            <a:ext cx="2286000" cy="5524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40000"/>
              </a:lnSpc>
            </a:pPr>
            <a:r>
              <a:rPr lang="zh-CN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超级管理员</a:t>
            </a:r>
            <a:r>
              <a:rPr lang="en-US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 / </a:t>
            </a:r>
            <a:r>
              <a:rPr lang="zh-CN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管理员</a:t>
            </a:r>
            <a:r>
              <a:rPr lang="en-US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 / </a:t>
            </a:r>
            <a:r>
              <a:rPr lang="zh-CN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普通用户三级</a:t>
            </a:r>
            <a:endParaRPr lang="zh-CN" sz="127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609600" y="2743200"/>
            <a:ext cx="2590800" cy="866775"/>
          </a:xfrm>
          <a:prstGeom prst="roundRect">
            <a:avLst>
              <a:gd name="adj" fmla="val 10989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2000" y="2895600"/>
            <a:ext cx="209550" cy="209550"/>
          </a:xfrm>
          <a:prstGeom prst="rect">
            <a:avLst/>
          </a:prstGeom>
        </p:spPr>
      </p:pic>
      <p:sp>
        <p:nvSpPr>
          <p:cNvPr id="28" name="文本框 27" descr="{&quot;isTemplate&quot;:true,&quot;type&quot;:&quot;text&quot;}"/>
          <p:cNvSpPr txBox="1"/>
          <p:nvPr/>
        </p:nvSpPr>
        <p:spPr>
          <a:xfrm>
            <a:off x="1066800" y="2876550"/>
            <a:ext cx="800100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操作审计</a:t>
            </a:r>
            <a:endParaRPr lang="zh-CN" sz="1575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 descr="{&quot;isTemplate&quot;:true,&quot;type&quot;:&quot;text&quot;}"/>
          <p:cNvSpPr txBox="1"/>
          <p:nvPr/>
        </p:nvSpPr>
        <p:spPr>
          <a:xfrm>
            <a:off x="762000" y="3200400"/>
            <a:ext cx="2286000" cy="2762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权限变更使目标用户旧会话失效</a:t>
            </a:r>
            <a:endParaRPr lang="zh-CN" sz="127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3352800" y="2743200"/>
            <a:ext cx="2590800" cy="866775"/>
          </a:xfrm>
          <a:prstGeom prst="roundRect">
            <a:avLst>
              <a:gd name="adj" fmla="val 10989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05200" y="2895600"/>
            <a:ext cx="209550" cy="209550"/>
          </a:xfrm>
          <a:prstGeom prst="rect">
            <a:avLst/>
          </a:prstGeom>
        </p:spPr>
      </p:pic>
      <p:sp>
        <p:nvSpPr>
          <p:cNvPr id="32" name="文本框 31" descr="{&quot;isTemplate&quot;:true,&quot;type&quot;:&quot;text&quot;}"/>
          <p:cNvSpPr txBox="1"/>
          <p:nvPr/>
        </p:nvSpPr>
        <p:spPr>
          <a:xfrm>
            <a:off x="3810000" y="2876550"/>
            <a:ext cx="1200150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多轮项目对话</a:t>
            </a:r>
            <a:endParaRPr lang="zh-CN" sz="1575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 descr="{&quot;isTemplate&quot;:true,&quot;type&quot;:&quot;text&quot;}"/>
          <p:cNvSpPr txBox="1"/>
          <p:nvPr/>
        </p:nvSpPr>
        <p:spPr>
          <a:xfrm>
            <a:off x="3505200" y="3200400"/>
            <a:ext cx="2286000" cy="2762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连续追问</a:t>
            </a:r>
            <a:r>
              <a:rPr lang="en-US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停止请求</a:t>
            </a:r>
            <a:r>
              <a:rPr lang="en-US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失败重发</a:t>
            </a:r>
            <a:endParaRPr lang="zh-CN" sz="127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609600" y="3762375"/>
            <a:ext cx="2590800" cy="11430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2000" y="3914775"/>
            <a:ext cx="209550" cy="209550"/>
          </a:xfrm>
          <a:prstGeom prst="rect">
            <a:avLst/>
          </a:prstGeom>
        </p:spPr>
      </p:pic>
      <p:sp>
        <p:nvSpPr>
          <p:cNvPr id="36" name="文本框 35" descr="{&quot;isTemplate&quot;:true,&quot;type&quot;:&quot;text&quot;}"/>
          <p:cNvSpPr txBox="1"/>
          <p:nvPr/>
        </p:nvSpPr>
        <p:spPr>
          <a:xfrm>
            <a:off x="1066800" y="3895725"/>
            <a:ext cx="1000125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版本与并发</a:t>
            </a:r>
            <a:endParaRPr lang="zh-CN" sz="1575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 descr="{&quot;isTemplate&quot;:true,&quot;type&quot;:&quot;text&quot;}"/>
          <p:cNvSpPr txBox="1"/>
          <p:nvPr/>
        </p:nvSpPr>
        <p:spPr>
          <a:xfrm>
            <a:off x="762000" y="4219575"/>
            <a:ext cx="2286000" cy="5524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40000"/>
              </a:lnSpc>
            </a:pPr>
            <a:r>
              <a:rPr lang="zh-CN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保存带版本检查，避免覆盖他人修改</a:t>
            </a:r>
            <a:endParaRPr lang="zh-CN" sz="127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3352800" y="3762375"/>
            <a:ext cx="2590800" cy="114300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505200" y="3914775"/>
            <a:ext cx="209550" cy="209550"/>
          </a:xfrm>
          <a:prstGeom prst="rect">
            <a:avLst/>
          </a:prstGeom>
        </p:spPr>
      </p:pic>
      <p:sp>
        <p:nvSpPr>
          <p:cNvPr id="40" name="文本框 39" descr="{&quot;isTemplate&quot;:true,&quot;type&quot;:&quot;text&quot;}"/>
          <p:cNvSpPr txBox="1"/>
          <p:nvPr/>
        </p:nvSpPr>
        <p:spPr>
          <a:xfrm>
            <a:off x="3810000" y="3895725"/>
            <a:ext cx="1419225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Word </a:t>
            </a:r>
            <a:r>
              <a:rPr lang="zh-CN" sz="157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报告导出</a:t>
            </a:r>
            <a:endParaRPr lang="zh-CN" sz="1575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 descr="{&quot;isTemplate&quot;:true,&quot;type&quot;:&quot;text&quot;}"/>
          <p:cNvSpPr txBox="1"/>
          <p:nvPr/>
        </p:nvSpPr>
        <p:spPr>
          <a:xfrm>
            <a:off x="3505200" y="4219575"/>
            <a:ext cx="2286000" cy="2762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候选项与</a:t>
            </a:r>
            <a:r>
              <a:rPr lang="en-US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 AI </a:t>
            </a:r>
            <a:r>
              <a:rPr lang="zh-CN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建议均标注待核实</a:t>
            </a:r>
            <a:endParaRPr lang="zh-CN" sz="127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6324600" y="1447800"/>
            <a:ext cx="5257800" cy="3286125"/>
          </a:xfrm>
          <a:prstGeom prst="roundRect">
            <a:avLst>
              <a:gd name="adj" fmla="val 3478"/>
            </a:avLst>
          </a:prstGeom>
          <a:ln w="12700">
            <a:solidFill>
              <a:srgbClr val="DFEAEF"/>
            </a:solidFill>
            <a:prstDash val="solid"/>
          </a:ln>
          <a:effectLst>
            <a:outerShdw blurRad="247650" dist="95250" dir="5400000">
              <a:srgbClr val="0B4265">
                <a:alpha val="14000"/>
              </a:srgbClr>
            </a:outerShdw>
          </a:effectLst>
        </p:spPr>
        <p:txBody>
          <a:bodyPr/>
          <a:p/>
        </p:txBody>
      </p:sp>
      <p:pic>
        <p:nvPicPr>
          <p:cNvPr id="43" name="图片 4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24600" y="1447800"/>
            <a:ext cx="5257800" cy="3286125"/>
          </a:xfrm>
          <a:custGeom>
            <a:avLst/>
            <a:gdLst/>
            <a:ahLst/>
            <a:cxnLst/>
            <a:pathLst>
              <a:path w="552" h="345">
                <a:moveTo>
                  <a:pt x="540" y="0"/>
                </a:moveTo>
                <a:cubicBezTo>
                  <a:pt x="547" y="0"/>
                  <a:pt x="552" y="5"/>
                  <a:pt x="552" y="12"/>
                </a:cubicBezTo>
                <a:lnTo>
                  <a:pt x="552" y="333"/>
                </a:lnTo>
                <a:cubicBezTo>
                  <a:pt x="552" y="340"/>
                  <a:pt x="547" y="345"/>
                  <a:pt x="540" y="345"/>
                </a:cubicBezTo>
                <a:lnTo>
                  <a:pt x="12" y="345"/>
                </a:lnTo>
                <a:cubicBezTo>
                  <a:pt x="5" y="345"/>
                  <a:pt x="0" y="340"/>
                  <a:pt x="0" y="333"/>
                </a:cubicBezTo>
                <a:lnTo>
                  <a:pt x="0" y="12"/>
                </a:lnTo>
                <a:cubicBezTo>
                  <a:pt x="0" y="5"/>
                  <a:pt x="5" y="0"/>
                  <a:pt x="12" y="0"/>
                </a:cubicBezTo>
                <a:lnTo>
                  <a:pt x="540" y="0"/>
                </a:lnTo>
                <a:close/>
              </a:path>
            </a:pathLst>
          </a:custGeom>
        </p:spPr>
      </p:pic>
      <p:sp>
        <p:nvSpPr>
          <p:cNvPr id="45" name="圆角矩形 44"/>
          <p:cNvSpPr/>
          <p:nvPr/>
        </p:nvSpPr>
        <p:spPr>
          <a:xfrm>
            <a:off x="6324600" y="5143500"/>
            <a:ext cx="5257800" cy="828675"/>
          </a:xfrm>
          <a:prstGeom prst="roundRect">
            <a:avLst>
              <a:gd name="adj" fmla="val 11494"/>
            </a:avLst>
          </a:prstGeom>
          <a:solidFill>
            <a:srgbClr val="0B4265"/>
          </a:solidFill>
        </p:spPr>
        <p:txBody>
          <a:bodyPr/>
          <a:p/>
        </p:txBody>
      </p:sp>
      <p:sp>
        <p:nvSpPr>
          <p:cNvPr id="46" name="文本框 45" descr="{&quot;isTemplate&quot;:true,&quot;type&quot;:&quot;text&quot;}"/>
          <p:cNvSpPr txBox="1"/>
          <p:nvPr/>
        </p:nvSpPr>
        <p:spPr>
          <a:xfrm>
            <a:off x="6515100" y="5276850"/>
            <a:ext cx="48768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导出</a:t>
            </a:r>
            <a:r>
              <a:rPr lang="en-US"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Word </a:t>
            </a:r>
            <a:r>
              <a:rPr lang="zh-CN"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研发报告目录（真实结构）</a:t>
            </a:r>
            <a:endParaRPr lang="zh-CN"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文本框 46" descr="{&quot;isTemplate&quot;:true,&quot;type&quot;:&quot;text&quot;}"/>
          <p:cNvSpPr txBox="1"/>
          <p:nvPr/>
        </p:nvSpPr>
        <p:spPr>
          <a:xfrm>
            <a:off x="6515100" y="5543550"/>
            <a:ext cx="4876800" cy="2952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275">
                <a:solidFill>
                  <a:srgbClr val="CFE8EA"/>
                </a:solidFill>
                <a:latin typeface="微软雅黑" panose="020B0503020204020204" charset="-122"/>
                <a:ea typeface="微软雅黑" panose="020B0503020204020204" charset="-122"/>
              </a:rPr>
              <a:t>课题概览</a:t>
            </a:r>
            <a:r>
              <a:rPr lang="en-US" sz="1275">
                <a:solidFill>
                  <a:srgbClr val="CFE8EA"/>
                </a:solidFill>
                <a:latin typeface="微软雅黑" panose="020B0503020204020204" charset="-122"/>
                <a:ea typeface="微软雅黑" panose="020B0503020204020204" charset="-122"/>
              </a:rPr>
              <a:t> / </a:t>
            </a:r>
            <a:r>
              <a:rPr lang="zh-CN" sz="1275">
                <a:solidFill>
                  <a:srgbClr val="CFE8EA"/>
                </a:solidFill>
                <a:latin typeface="微软雅黑" panose="020B0503020204020204" charset="-122"/>
                <a:ea typeface="微软雅黑" panose="020B0503020204020204" charset="-122"/>
              </a:rPr>
              <a:t>候选成分</a:t>
            </a:r>
            <a:r>
              <a:rPr lang="en-US" sz="1275">
                <a:solidFill>
                  <a:srgbClr val="CFE8EA"/>
                </a:solidFill>
                <a:latin typeface="微软雅黑" panose="020B0503020204020204" charset="-122"/>
                <a:ea typeface="微软雅黑" panose="020B0503020204020204" charset="-122"/>
              </a:rPr>
              <a:t> / </a:t>
            </a:r>
            <a:r>
              <a:rPr lang="zh-CN" sz="1275">
                <a:solidFill>
                  <a:srgbClr val="CFE8EA"/>
                </a:solidFill>
                <a:latin typeface="微软雅黑" panose="020B0503020204020204" charset="-122"/>
                <a:ea typeface="微软雅黑" panose="020B0503020204020204" charset="-122"/>
              </a:rPr>
              <a:t>资料库</a:t>
            </a:r>
            <a:r>
              <a:rPr lang="en-US" sz="1275">
                <a:solidFill>
                  <a:srgbClr val="CFE8EA"/>
                </a:solidFill>
                <a:latin typeface="微软雅黑" panose="020B0503020204020204" charset="-122"/>
                <a:ea typeface="微软雅黑" panose="020B0503020204020204" charset="-122"/>
              </a:rPr>
              <a:t> / </a:t>
            </a:r>
            <a:r>
              <a:rPr lang="zh-CN" sz="1275">
                <a:solidFill>
                  <a:srgbClr val="CFE8EA"/>
                </a:solidFill>
                <a:latin typeface="微软雅黑" panose="020B0503020204020204" charset="-122"/>
                <a:ea typeface="微软雅黑" panose="020B0503020204020204" charset="-122"/>
              </a:rPr>
              <a:t>验证与研发计划</a:t>
            </a:r>
            <a:r>
              <a:rPr lang="en-US" sz="1275">
                <a:solidFill>
                  <a:srgbClr val="CFE8EA"/>
                </a:solidFill>
                <a:latin typeface="微软雅黑" panose="020B0503020204020204" charset="-122"/>
                <a:ea typeface="微软雅黑" panose="020B0503020204020204" charset="-122"/>
              </a:rPr>
              <a:t> / AI </a:t>
            </a:r>
            <a:r>
              <a:rPr lang="zh-CN" sz="1275">
                <a:solidFill>
                  <a:srgbClr val="CFE8EA"/>
                </a:solidFill>
                <a:latin typeface="微软雅黑" panose="020B0503020204020204" charset="-122"/>
                <a:ea typeface="微软雅黑" panose="020B0503020204020204" charset="-122"/>
              </a:rPr>
              <a:t>待验证建议</a:t>
            </a:r>
            <a:endParaRPr lang="zh-CN" sz="1275">
              <a:solidFill>
                <a:srgbClr val="CFE8E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文本框 47" descr="{&quot;isTemplate&quot;:true,&quot;type&quot;:&quot;text&quot;}"/>
          <p:cNvSpPr txBox="1"/>
          <p:nvPr/>
        </p:nvSpPr>
        <p:spPr>
          <a:xfrm>
            <a:off x="11184890" y="6515100"/>
            <a:ext cx="47371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75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 10</a:t>
            </a:r>
            <a:endParaRPr lang="en-US" sz="1125" spc="75">
              <a:solidFill>
                <a:srgbClr val="8FA3A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 descr="&lt;Slide notes={`技术架构是经典的前后端分离，每个组件都在仓库里能找到。前端Vue3加TypeScript和Vite；后端Node.js加Fastify；数据层当前原型用SQLite，管理项目、资料、会话和审计记录，这是刻意的轻量选择，机构级数据库属于规划能力。安全上有五件实事：HttpOnly会话、密码安全散列、三级角色权限、CSRF与来源校验、操作审计。AI密钥只放在后端代理，不下发前端。底部是真实数据流：浏览器请求、后端鉴权、业务数据存储、模型调用、结构化结果返回。`} style={{ background: '#F7FAFC', width: 1280, height: 720, position: 'relative', overflow: 'hidden' }}&gt;&#10;    &lt;Box style={{ position: 'absolute', left: 64, top: 52, width: 40, height: 5, background: '#FF684F', borderRadius: 2 }} /&gt;&#10;    &lt;Text style={{ position: 'absolute', left: 64, top: 66, fontSize: 44, fontWeight: 'bold', color: '#0B4265' }}&gt;前后端分离的五层架构与真实数据流&lt;/Text&gt;&#10;    {[&#10;        { t: '用户层', c: ['学生', '教师', '研发团队', '科普机构'], tag: '' },&#10;        { t: '前端应用层', c: ['Vue 3', 'TypeScript', 'Vite', '单页研发工作台'], tag: '' },&#10;        { t: '后端服务层', c: ['Node.js', 'Fastify', '业务接口', 'AI 代理（密钥不下发前端）'], tag: '' },&#10;        { t: '数据层', c: ['SQLite（当前原型）', '项目 / 资料 / 会话 / 审计记录', 'JSON 备份与导入'], tag: '' },&#10;        { t: '安全与模型服务', c: ['HttpOnly 会话', '密码安全散列', '角色权限', 'CSRF 与来源校验', '操作审计', '模型服务'], tag: '机构级部署为规划能力' },&#10;    ].map((l, i) =&gt; (&#10;        &lt;Box key={i} style={{ position: 'absolute', left: 64, top: 150 + i * 84, width: 1152, flexDirection: 'row', alignItems: 'center', background: i === 4 ? 'rgba(255,104,79,0.06)' : '#FFFFFF', border: '1px solid #DFEAEF', borderRadius: 10, height: 72 }}&gt;&#10;            &lt;Box style={{ width: 168, paddingLeft: 22 }}&gt;&#10;                &lt;Text style={{ fontSize: 21, fontWeight: 'bold', color: '#0B4265' }}&gt;{l.t}&lt;/Text&gt;&#10;            &lt;/Box&gt;&#10;            &lt;Box style={{ flexDirection: 'row', gap: 10, flexWrap: 'wrap', alignItems: 'center', width: 780 }}&gt;&#10;                {l.c.map((c, j) =&gt; (&#10;                    &lt;Box key={j} style={{ background: 'rgba(17,149,156,0.09)', borderRadius: 6, padding: '5px 12px 5px 12px' }}&gt;&#10;                        &lt;Text style={{ fontSize: 18, color: '#1B2B35' }}&gt;{c}&lt;/Text&gt;&#10;                    &lt;/Box&gt;&#10;                ))}&#10;            &lt;/Box&gt;&#10;            {l.tag ? (&#10;                &lt;Box style={{ background: '#FF684F', borderRadius: 6, padding: '4px 10px 4px 10px', marginRight: 16 }}&gt;&#10;                    &lt;Text style={{ fontSize: 15, fontWeight: 'bold', color: '#FFFFFF' }}&gt;{l.tag}&lt;/Text&gt;&#10;                &lt;/Box&gt;&#10;            ) : null}&#10;        &lt;/Box&gt;&#10;    ))}&#10;    &lt;Box style={{ position: 'absolute', left: 64, top: 586, width: 1152, flexDirection: 'row', alignItems: 'center', gap: 8 }}&gt;&#10;        &lt;Text style={{ fontSize: 17, color: '#5F7581', width: 90 }}&gt;真实数据流&lt;/Text&gt;&#10;        {['浏览器请求', '后端鉴权', '业务数据存储', '模型调用', '结构化结果返回'].map((s, i) =&gt; (&#10;            &lt;Box key={i} style={{ flexDirection: 'row', alignItems: 'center', gap: 8 }}&gt;&#10;                &lt;Box style={{ background: '#0B4265', borderRadius: 6, padding: '6px 14px 6px 14px' }}&gt;&#10;                    &lt;Text style={{ fontSize: 17, color: '#FFFFFF' }}&gt;{s}&lt;/Text&gt;&#10;                &lt;/Box&gt;&#10;                {i &lt; 4 &amp;&amp; &lt;FAIcon name='arrow-right' style={{ fill: '#11959C', width: 18, height: 18 }} /&gt;}&#10;            &lt;/Box&gt;&#10;        ))}&#10;    &lt;/Box&gt;&#10;    &lt;Text style={{ position: 'absolute', right: 56, bottom: 14, fontSize: 15, color: '#8FA3AD', letterSpacing: 1 }}&gt;MarineMind 海洋智研 · 11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矩形 4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</p:spPr>
        <p:txBody>
          <a:bodyPr/>
          <a:p/>
        </p:txBody>
      </p:sp>
      <p:sp>
        <p:nvSpPr>
          <p:cNvPr id="51" name="圆角矩形 50"/>
          <p:cNvSpPr/>
          <p:nvPr/>
        </p:nvSpPr>
        <p:spPr>
          <a:xfrm>
            <a:off x="609600" y="495300"/>
            <a:ext cx="381000" cy="47625"/>
          </a:xfrm>
          <a:prstGeom prst="roundRect">
            <a:avLst>
              <a:gd name="adj" fmla="val 40000"/>
            </a:avLst>
          </a:prstGeom>
          <a:solidFill>
            <a:srgbClr val="FF684F"/>
          </a:solidFill>
        </p:spPr>
        <p:txBody>
          <a:bodyPr/>
          <a:p/>
        </p:txBody>
      </p:sp>
      <p:sp>
        <p:nvSpPr>
          <p:cNvPr id="52" name="文本框 51" descr="{&quot;isTemplate&quot;:true,&quot;type&quot;:&quot;text&quot;}"/>
          <p:cNvSpPr txBox="1"/>
          <p:nvPr/>
        </p:nvSpPr>
        <p:spPr>
          <a:xfrm>
            <a:off x="609600" y="628650"/>
            <a:ext cx="6705600" cy="5048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3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前后端分离的五层架构与真实数据流</a:t>
            </a:r>
            <a:endParaRPr lang="zh-CN" sz="330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圆角矩形 52"/>
          <p:cNvSpPr/>
          <p:nvPr/>
        </p:nvSpPr>
        <p:spPr>
          <a:xfrm>
            <a:off x="609600" y="1428750"/>
            <a:ext cx="10972800" cy="68580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sp>
        <p:nvSpPr>
          <p:cNvPr id="54" name="文本框 53" descr="{&quot;isTemplate&quot;:true,&quot;type&quot;:&quot;text&quot;}"/>
          <p:cNvSpPr txBox="1"/>
          <p:nvPr/>
        </p:nvSpPr>
        <p:spPr>
          <a:xfrm>
            <a:off x="819150" y="1647825"/>
            <a:ext cx="1390650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用户层</a:t>
            </a:r>
            <a:endParaRPr lang="zh-CN" sz="1575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圆角矩形 54"/>
          <p:cNvSpPr/>
          <p:nvPr/>
        </p:nvSpPr>
        <p:spPr>
          <a:xfrm>
            <a:off x="2209800" y="1619250"/>
            <a:ext cx="571500" cy="304800"/>
          </a:xfrm>
          <a:prstGeom prst="roundRect">
            <a:avLst>
              <a:gd name="adj" fmla="val 18750"/>
            </a:avLst>
          </a:prstGeom>
          <a:solidFill>
            <a:srgbClr val="11959C">
              <a:alpha val="9000"/>
            </a:srgbClr>
          </a:solidFill>
        </p:spPr>
        <p:txBody>
          <a:bodyPr/>
          <a:p/>
        </p:txBody>
      </p:sp>
      <p:sp>
        <p:nvSpPr>
          <p:cNvPr id="56" name="文本框 55" descr="{&quot;isTemplate&quot;:true,&quot;type&quot;:&quot;text&quot;}"/>
          <p:cNvSpPr txBox="1"/>
          <p:nvPr/>
        </p:nvSpPr>
        <p:spPr>
          <a:xfrm>
            <a:off x="2324100" y="1666875"/>
            <a:ext cx="3429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学生</a:t>
            </a:r>
            <a:endParaRPr lang="zh-CN" sz="1350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2876550" y="1619250"/>
            <a:ext cx="571500" cy="304800"/>
          </a:xfrm>
          <a:prstGeom prst="roundRect">
            <a:avLst>
              <a:gd name="adj" fmla="val 18750"/>
            </a:avLst>
          </a:prstGeom>
          <a:solidFill>
            <a:srgbClr val="11959C">
              <a:alpha val="9000"/>
            </a:srgbClr>
          </a:solidFill>
        </p:spPr>
        <p:txBody>
          <a:bodyPr/>
          <a:p/>
        </p:txBody>
      </p:sp>
      <p:sp>
        <p:nvSpPr>
          <p:cNvPr id="58" name="文本框 57" descr="{&quot;isTemplate&quot;:true,&quot;type&quot;:&quot;text&quot;}"/>
          <p:cNvSpPr txBox="1"/>
          <p:nvPr/>
        </p:nvSpPr>
        <p:spPr>
          <a:xfrm>
            <a:off x="2990850" y="1666875"/>
            <a:ext cx="3429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教师</a:t>
            </a:r>
            <a:endParaRPr lang="zh-CN" sz="1350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圆角矩形 58"/>
          <p:cNvSpPr/>
          <p:nvPr/>
        </p:nvSpPr>
        <p:spPr>
          <a:xfrm>
            <a:off x="3543300" y="1619250"/>
            <a:ext cx="914400" cy="304800"/>
          </a:xfrm>
          <a:prstGeom prst="roundRect">
            <a:avLst>
              <a:gd name="adj" fmla="val 18750"/>
            </a:avLst>
          </a:prstGeom>
          <a:solidFill>
            <a:srgbClr val="11959C">
              <a:alpha val="9000"/>
            </a:srgbClr>
          </a:solidFill>
        </p:spPr>
        <p:txBody>
          <a:bodyPr/>
          <a:p/>
        </p:txBody>
      </p:sp>
      <p:sp>
        <p:nvSpPr>
          <p:cNvPr id="60" name="文本框 59" descr="{&quot;isTemplate&quot;:true,&quot;type&quot;:&quot;text&quot;}"/>
          <p:cNvSpPr txBox="1"/>
          <p:nvPr/>
        </p:nvSpPr>
        <p:spPr>
          <a:xfrm>
            <a:off x="3657600" y="1666875"/>
            <a:ext cx="6858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研发团队</a:t>
            </a:r>
            <a:endParaRPr lang="zh-CN" sz="1350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圆角矩形 60"/>
          <p:cNvSpPr/>
          <p:nvPr/>
        </p:nvSpPr>
        <p:spPr>
          <a:xfrm>
            <a:off x="4552950" y="1619250"/>
            <a:ext cx="914400" cy="304800"/>
          </a:xfrm>
          <a:prstGeom prst="roundRect">
            <a:avLst>
              <a:gd name="adj" fmla="val 18750"/>
            </a:avLst>
          </a:prstGeom>
          <a:solidFill>
            <a:srgbClr val="11959C">
              <a:alpha val="9000"/>
            </a:srgbClr>
          </a:solidFill>
        </p:spPr>
        <p:txBody>
          <a:bodyPr/>
          <a:p/>
        </p:txBody>
      </p:sp>
      <p:sp>
        <p:nvSpPr>
          <p:cNvPr id="62" name="文本框 61" descr="{&quot;isTemplate&quot;:true,&quot;type&quot;:&quot;text&quot;}"/>
          <p:cNvSpPr txBox="1"/>
          <p:nvPr/>
        </p:nvSpPr>
        <p:spPr>
          <a:xfrm>
            <a:off x="4667250" y="1666875"/>
            <a:ext cx="6858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科普机构</a:t>
            </a:r>
            <a:endParaRPr lang="zh-CN" sz="1350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" name="圆角矩形 62"/>
          <p:cNvSpPr/>
          <p:nvPr/>
        </p:nvSpPr>
        <p:spPr>
          <a:xfrm>
            <a:off x="609600" y="2228850"/>
            <a:ext cx="10972800" cy="68580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sp>
        <p:nvSpPr>
          <p:cNvPr id="64" name="文本框 63" descr="{&quot;isTemplate&quot;:true,&quot;type&quot;:&quot;text&quot;}"/>
          <p:cNvSpPr txBox="1"/>
          <p:nvPr/>
        </p:nvSpPr>
        <p:spPr>
          <a:xfrm>
            <a:off x="819150" y="2447925"/>
            <a:ext cx="1390650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前端应用层</a:t>
            </a:r>
            <a:endParaRPr lang="zh-CN" sz="1575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圆角矩形 64"/>
          <p:cNvSpPr/>
          <p:nvPr/>
        </p:nvSpPr>
        <p:spPr>
          <a:xfrm>
            <a:off x="2209800" y="2419350"/>
            <a:ext cx="695325" cy="304800"/>
          </a:xfrm>
          <a:prstGeom prst="roundRect">
            <a:avLst>
              <a:gd name="adj" fmla="val 18750"/>
            </a:avLst>
          </a:prstGeom>
          <a:solidFill>
            <a:srgbClr val="11959C">
              <a:alpha val="9000"/>
            </a:srgbClr>
          </a:solidFill>
        </p:spPr>
        <p:txBody>
          <a:bodyPr/>
          <a:p/>
        </p:txBody>
      </p:sp>
      <p:sp>
        <p:nvSpPr>
          <p:cNvPr id="66" name="文本框 65" descr="{&quot;isTemplate&quot;:true,&quot;type&quot;:&quot;text&quot;}"/>
          <p:cNvSpPr txBox="1"/>
          <p:nvPr/>
        </p:nvSpPr>
        <p:spPr>
          <a:xfrm>
            <a:off x="2324100" y="2466975"/>
            <a:ext cx="466725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Vue 3</a:t>
            </a:r>
            <a:endParaRPr lang="en-US" sz="1350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7" name="圆角矩形 66"/>
          <p:cNvSpPr/>
          <p:nvPr/>
        </p:nvSpPr>
        <p:spPr>
          <a:xfrm>
            <a:off x="3000375" y="2419350"/>
            <a:ext cx="1085850" cy="304800"/>
          </a:xfrm>
          <a:prstGeom prst="roundRect">
            <a:avLst>
              <a:gd name="adj" fmla="val 18750"/>
            </a:avLst>
          </a:prstGeom>
          <a:solidFill>
            <a:srgbClr val="11959C">
              <a:alpha val="9000"/>
            </a:srgbClr>
          </a:solidFill>
        </p:spPr>
        <p:txBody>
          <a:bodyPr/>
          <a:p/>
        </p:txBody>
      </p:sp>
      <p:sp>
        <p:nvSpPr>
          <p:cNvPr id="68" name="文本框 67" descr="{&quot;isTemplate&quot;:true,&quot;type&quot;:&quot;text&quot;}"/>
          <p:cNvSpPr txBox="1"/>
          <p:nvPr/>
        </p:nvSpPr>
        <p:spPr>
          <a:xfrm>
            <a:off x="3114675" y="2466975"/>
            <a:ext cx="85725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TypeScript</a:t>
            </a:r>
            <a:endParaRPr lang="en-US" sz="1350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9" name="圆角矩形 68"/>
          <p:cNvSpPr/>
          <p:nvPr/>
        </p:nvSpPr>
        <p:spPr>
          <a:xfrm>
            <a:off x="4181475" y="2419350"/>
            <a:ext cx="552450" cy="304800"/>
          </a:xfrm>
          <a:prstGeom prst="roundRect">
            <a:avLst>
              <a:gd name="adj" fmla="val 18750"/>
            </a:avLst>
          </a:prstGeom>
          <a:solidFill>
            <a:srgbClr val="11959C">
              <a:alpha val="9000"/>
            </a:srgbClr>
          </a:solidFill>
        </p:spPr>
        <p:txBody>
          <a:bodyPr/>
          <a:p/>
        </p:txBody>
      </p:sp>
      <p:sp>
        <p:nvSpPr>
          <p:cNvPr id="70" name="文本框 69" descr="{&quot;isTemplate&quot;:true,&quot;type&quot;:&quot;text&quot;}"/>
          <p:cNvSpPr txBox="1"/>
          <p:nvPr/>
        </p:nvSpPr>
        <p:spPr>
          <a:xfrm>
            <a:off x="4295775" y="2466975"/>
            <a:ext cx="32385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Vite</a:t>
            </a:r>
            <a:endParaRPr lang="en-US" sz="1350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" name="圆角矩形 70"/>
          <p:cNvSpPr/>
          <p:nvPr/>
        </p:nvSpPr>
        <p:spPr>
          <a:xfrm>
            <a:off x="4829175" y="2419350"/>
            <a:ext cx="1428750" cy="304800"/>
          </a:xfrm>
          <a:prstGeom prst="roundRect">
            <a:avLst>
              <a:gd name="adj" fmla="val 18750"/>
            </a:avLst>
          </a:prstGeom>
          <a:solidFill>
            <a:srgbClr val="11959C">
              <a:alpha val="9000"/>
            </a:srgbClr>
          </a:solidFill>
        </p:spPr>
        <p:txBody>
          <a:bodyPr/>
          <a:p/>
        </p:txBody>
      </p:sp>
      <p:sp>
        <p:nvSpPr>
          <p:cNvPr id="72" name="文本框 71" descr="{&quot;isTemplate&quot;:true,&quot;type&quot;:&quot;text&quot;}"/>
          <p:cNvSpPr txBox="1"/>
          <p:nvPr/>
        </p:nvSpPr>
        <p:spPr>
          <a:xfrm>
            <a:off x="4943475" y="2466975"/>
            <a:ext cx="120015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单页研发工作台</a:t>
            </a:r>
            <a:endParaRPr lang="zh-CN" sz="1350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3" name="圆角矩形 72"/>
          <p:cNvSpPr/>
          <p:nvPr/>
        </p:nvSpPr>
        <p:spPr>
          <a:xfrm>
            <a:off x="609600" y="3028950"/>
            <a:ext cx="10972800" cy="68580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sp>
        <p:nvSpPr>
          <p:cNvPr id="74" name="文本框 73" descr="{&quot;isTemplate&quot;:true,&quot;type&quot;:&quot;text&quot;}"/>
          <p:cNvSpPr txBox="1"/>
          <p:nvPr/>
        </p:nvSpPr>
        <p:spPr>
          <a:xfrm>
            <a:off x="819150" y="3248025"/>
            <a:ext cx="1390650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后端服务层</a:t>
            </a:r>
            <a:endParaRPr lang="zh-CN" sz="1575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5" name="圆角矩形 74"/>
          <p:cNvSpPr/>
          <p:nvPr/>
        </p:nvSpPr>
        <p:spPr>
          <a:xfrm>
            <a:off x="2209800" y="3219450"/>
            <a:ext cx="857250" cy="304800"/>
          </a:xfrm>
          <a:prstGeom prst="roundRect">
            <a:avLst>
              <a:gd name="adj" fmla="val 18750"/>
            </a:avLst>
          </a:prstGeom>
          <a:solidFill>
            <a:srgbClr val="11959C">
              <a:alpha val="9000"/>
            </a:srgbClr>
          </a:solidFill>
        </p:spPr>
        <p:txBody>
          <a:bodyPr/>
          <a:p/>
        </p:txBody>
      </p:sp>
      <p:sp>
        <p:nvSpPr>
          <p:cNvPr id="76" name="文本框 75" descr="{&quot;isTemplate&quot;:true,&quot;type&quot;:&quot;text&quot;}"/>
          <p:cNvSpPr txBox="1"/>
          <p:nvPr/>
        </p:nvSpPr>
        <p:spPr>
          <a:xfrm>
            <a:off x="2324100" y="3267075"/>
            <a:ext cx="62865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Node.js</a:t>
            </a:r>
            <a:endParaRPr lang="en-US" sz="1350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7" name="圆角矩形 76"/>
          <p:cNvSpPr/>
          <p:nvPr/>
        </p:nvSpPr>
        <p:spPr>
          <a:xfrm>
            <a:off x="3162300" y="3219450"/>
            <a:ext cx="752475" cy="304800"/>
          </a:xfrm>
          <a:prstGeom prst="roundRect">
            <a:avLst>
              <a:gd name="adj" fmla="val 18750"/>
            </a:avLst>
          </a:prstGeom>
          <a:solidFill>
            <a:srgbClr val="11959C">
              <a:alpha val="9000"/>
            </a:srgbClr>
          </a:solidFill>
        </p:spPr>
        <p:txBody>
          <a:bodyPr/>
          <a:p/>
        </p:txBody>
      </p:sp>
      <p:sp>
        <p:nvSpPr>
          <p:cNvPr id="78" name="文本框 77" descr="{&quot;isTemplate&quot;:true,&quot;type&quot;:&quot;text&quot;}"/>
          <p:cNvSpPr txBox="1"/>
          <p:nvPr/>
        </p:nvSpPr>
        <p:spPr>
          <a:xfrm>
            <a:off x="3276600" y="3267075"/>
            <a:ext cx="523875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Fastify</a:t>
            </a:r>
            <a:endParaRPr lang="en-US" sz="1350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9" name="圆角矩形 78"/>
          <p:cNvSpPr/>
          <p:nvPr/>
        </p:nvSpPr>
        <p:spPr>
          <a:xfrm>
            <a:off x="4010025" y="3219450"/>
            <a:ext cx="914400" cy="304800"/>
          </a:xfrm>
          <a:prstGeom prst="roundRect">
            <a:avLst>
              <a:gd name="adj" fmla="val 18750"/>
            </a:avLst>
          </a:prstGeom>
          <a:solidFill>
            <a:srgbClr val="11959C">
              <a:alpha val="9000"/>
            </a:srgbClr>
          </a:solidFill>
        </p:spPr>
        <p:txBody>
          <a:bodyPr/>
          <a:p/>
        </p:txBody>
      </p:sp>
      <p:sp>
        <p:nvSpPr>
          <p:cNvPr id="80" name="文本框 79" descr="{&quot;isTemplate&quot;:true,&quot;type&quot;:&quot;text&quot;}"/>
          <p:cNvSpPr txBox="1"/>
          <p:nvPr/>
        </p:nvSpPr>
        <p:spPr>
          <a:xfrm>
            <a:off x="4124325" y="3267075"/>
            <a:ext cx="6858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业务接口</a:t>
            </a:r>
            <a:endParaRPr lang="zh-CN" sz="1350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1" name="圆角矩形 80"/>
          <p:cNvSpPr/>
          <p:nvPr/>
        </p:nvSpPr>
        <p:spPr>
          <a:xfrm>
            <a:off x="5019675" y="3219450"/>
            <a:ext cx="2343150" cy="304800"/>
          </a:xfrm>
          <a:prstGeom prst="roundRect">
            <a:avLst>
              <a:gd name="adj" fmla="val 18750"/>
            </a:avLst>
          </a:prstGeom>
          <a:solidFill>
            <a:srgbClr val="11959C">
              <a:alpha val="9000"/>
            </a:srgbClr>
          </a:solidFill>
        </p:spPr>
        <p:txBody>
          <a:bodyPr/>
          <a:p/>
        </p:txBody>
      </p:sp>
      <p:sp>
        <p:nvSpPr>
          <p:cNvPr id="82" name="文本框 81" descr="{&quot;isTemplate&quot;:true,&quot;type&quot;:&quot;text&quot;}"/>
          <p:cNvSpPr txBox="1"/>
          <p:nvPr/>
        </p:nvSpPr>
        <p:spPr>
          <a:xfrm>
            <a:off x="5133975" y="3267075"/>
            <a:ext cx="211455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AI </a:t>
            </a:r>
            <a:r>
              <a:rPr lang="zh-CN" sz="135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代理（密钥不下发前端）</a:t>
            </a:r>
            <a:endParaRPr lang="zh-CN" sz="1350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3" name="圆角矩形 82"/>
          <p:cNvSpPr/>
          <p:nvPr/>
        </p:nvSpPr>
        <p:spPr>
          <a:xfrm>
            <a:off x="609600" y="3829050"/>
            <a:ext cx="10972800" cy="685800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sp>
        <p:nvSpPr>
          <p:cNvPr id="84" name="文本框 83" descr="{&quot;isTemplate&quot;:true,&quot;type&quot;:&quot;text&quot;}"/>
          <p:cNvSpPr txBox="1"/>
          <p:nvPr/>
        </p:nvSpPr>
        <p:spPr>
          <a:xfrm>
            <a:off x="819150" y="4048125"/>
            <a:ext cx="1390650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数据层</a:t>
            </a:r>
            <a:endParaRPr lang="zh-CN" sz="1575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5" name="圆角矩形 84"/>
          <p:cNvSpPr/>
          <p:nvPr/>
        </p:nvSpPr>
        <p:spPr>
          <a:xfrm>
            <a:off x="2209800" y="4019550"/>
            <a:ext cx="1790700" cy="304800"/>
          </a:xfrm>
          <a:prstGeom prst="roundRect">
            <a:avLst>
              <a:gd name="adj" fmla="val 18750"/>
            </a:avLst>
          </a:prstGeom>
          <a:solidFill>
            <a:srgbClr val="11959C">
              <a:alpha val="9000"/>
            </a:srgbClr>
          </a:solidFill>
        </p:spPr>
        <p:txBody>
          <a:bodyPr/>
          <a:p/>
        </p:txBody>
      </p:sp>
      <p:sp>
        <p:nvSpPr>
          <p:cNvPr id="86" name="文本框 85" descr="{&quot;isTemplate&quot;:true,&quot;type&quot;:&quot;text&quot;}"/>
          <p:cNvSpPr txBox="1"/>
          <p:nvPr/>
        </p:nvSpPr>
        <p:spPr>
          <a:xfrm>
            <a:off x="2324100" y="4067175"/>
            <a:ext cx="15621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SQLite</a:t>
            </a:r>
            <a:r>
              <a:rPr lang="zh-CN" sz="135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（当前原型）</a:t>
            </a:r>
            <a:endParaRPr lang="zh-CN" sz="1350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7" name="圆角矩形 86"/>
          <p:cNvSpPr/>
          <p:nvPr/>
        </p:nvSpPr>
        <p:spPr>
          <a:xfrm>
            <a:off x="4095750" y="4019550"/>
            <a:ext cx="2476500" cy="304800"/>
          </a:xfrm>
          <a:prstGeom prst="roundRect">
            <a:avLst>
              <a:gd name="adj" fmla="val 18750"/>
            </a:avLst>
          </a:prstGeom>
          <a:solidFill>
            <a:srgbClr val="11959C">
              <a:alpha val="9000"/>
            </a:srgbClr>
          </a:solidFill>
        </p:spPr>
        <p:txBody>
          <a:bodyPr/>
          <a:p/>
        </p:txBody>
      </p:sp>
      <p:sp>
        <p:nvSpPr>
          <p:cNvPr id="88" name="文本框 87" descr="{&quot;isTemplate&quot;:true,&quot;type&quot;:&quot;text&quot;}"/>
          <p:cNvSpPr txBox="1"/>
          <p:nvPr/>
        </p:nvSpPr>
        <p:spPr>
          <a:xfrm>
            <a:off x="4210050" y="4067175"/>
            <a:ext cx="22479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项目</a:t>
            </a:r>
            <a:r>
              <a:rPr lang="en-US" sz="135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 / </a:t>
            </a:r>
            <a:r>
              <a:rPr lang="zh-CN" sz="135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资料</a:t>
            </a:r>
            <a:r>
              <a:rPr lang="en-US" sz="135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 / </a:t>
            </a:r>
            <a:r>
              <a:rPr lang="zh-CN" sz="135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会话</a:t>
            </a:r>
            <a:r>
              <a:rPr lang="en-US" sz="135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 / </a:t>
            </a:r>
            <a:r>
              <a:rPr lang="zh-CN" sz="135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审计记录</a:t>
            </a:r>
            <a:endParaRPr lang="zh-CN" sz="1350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9" name="圆角矩形 88"/>
          <p:cNvSpPr/>
          <p:nvPr/>
        </p:nvSpPr>
        <p:spPr>
          <a:xfrm>
            <a:off x="6667500" y="4019550"/>
            <a:ext cx="1590675" cy="304800"/>
          </a:xfrm>
          <a:prstGeom prst="roundRect">
            <a:avLst>
              <a:gd name="adj" fmla="val 18750"/>
            </a:avLst>
          </a:prstGeom>
          <a:solidFill>
            <a:srgbClr val="11959C">
              <a:alpha val="9000"/>
            </a:srgbClr>
          </a:solidFill>
        </p:spPr>
        <p:txBody>
          <a:bodyPr/>
          <a:p/>
        </p:txBody>
      </p:sp>
      <p:sp>
        <p:nvSpPr>
          <p:cNvPr id="90" name="文本框 89" descr="{&quot;isTemplate&quot;:true,&quot;type&quot;:&quot;text&quot;}"/>
          <p:cNvSpPr txBox="1"/>
          <p:nvPr/>
        </p:nvSpPr>
        <p:spPr>
          <a:xfrm>
            <a:off x="6781800" y="4067175"/>
            <a:ext cx="1362075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JSON </a:t>
            </a:r>
            <a:r>
              <a:rPr lang="zh-CN" sz="135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备份与导入</a:t>
            </a:r>
            <a:endParaRPr lang="zh-CN" sz="1350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1" name="圆角矩形 90"/>
          <p:cNvSpPr/>
          <p:nvPr/>
        </p:nvSpPr>
        <p:spPr>
          <a:xfrm>
            <a:off x="609600" y="4629150"/>
            <a:ext cx="10972800" cy="685800"/>
          </a:xfrm>
          <a:prstGeom prst="roundRect">
            <a:avLst>
              <a:gd name="adj" fmla="val 13889"/>
            </a:avLst>
          </a:prstGeom>
          <a:solidFill>
            <a:srgbClr val="FF684F">
              <a:alpha val="6000"/>
            </a:srgbClr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sp>
        <p:nvSpPr>
          <p:cNvPr id="92" name="文本框 91" descr="{&quot;isTemplate&quot;:true,&quot;type&quot;:&quot;text&quot;}"/>
          <p:cNvSpPr txBox="1"/>
          <p:nvPr/>
        </p:nvSpPr>
        <p:spPr>
          <a:xfrm>
            <a:off x="819150" y="4733925"/>
            <a:ext cx="1390650" cy="4857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安全与模型服务</a:t>
            </a:r>
            <a:endParaRPr lang="zh-CN" sz="1575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3" name="圆角矩形 92"/>
          <p:cNvSpPr/>
          <p:nvPr/>
        </p:nvSpPr>
        <p:spPr>
          <a:xfrm>
            <a:off x="2209800" y="4819650"/>
            <a:ext cx="1381125" cy="304800"/>
          </a:xfrm>
          <a:prstGeom prst="roundRect">
            <a:avLst>
              <a:gd name="adj" fmla="val 18750"/>
            </a:avLst>
          </a:prstGeom>
          <a:solidFill>
            <a:srgbClr val="11959C">
              <a:alpha val="9000"/>
            </a:srgbClr>
          </a:solidFill>
        </p:spPr>
        <p:txBody>
          <a:bodyPr/>
          <a:p/>
        </p:txBody>
      </p:sp>
      <p:sp>
        <p:nvSpPr>
          <p:cNvPr id="94" name="文本框 93" descr="{&quot;isTemplate&quot;:true,&quot;type&quot;:&quot;text&quot;}"/>
          <p:cNvSpPr txBox="1"/>
          <p:nvPr/>
        </p:nvSpPr>
        <p:spPr>
          <a:xfrm>
            <a:off x="2324100" y="4867275"/>
            <a:ext cx="1152525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HttpOnly </a:t>
            </a:r>
            <a:r>
              <a:rPr lang="zh-CN" sz="135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会话</a:t>
            </a:r>
            <a:endParaRPr lang="zh-CN" sz="1350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5" name="圆角矩形 94"/>
          <p:cNvSpPr/>
          <p:nvPr/>
        </p:nvSpPr>
        <p:spPr>
          <a:xfrm>
            <a:off x="3686175" y="4819650"/>
            <a:ext cx="1257300" cy="304800"/>
          </a:xfrm>
          <a:prstGeom prst="roundRect">
            <a:avLst>
              <a:gd name="adj" fmla="val 18750"/>
            </a:avLst>
          </a:prstGeom>
          <a:solidFill>
            <a:srgbClr val="11959C">
              <a:alpha val="9000"/>
            </a:srgbClr>
          </a:solidFill>
        </p:spPr>
        <p:txBody>
          <a:bodyPr/>
          <a:p/>
        </p:txBody>
      </p:sp>
      <p:sp>
        <p:nvSpPr>
          <p:cNvPr id="96" name="文本框 95" descr="{&quot;isTemplate&quot;:true,&quot;type&quot;:&quot;text&quot;}"/>
          <p:cNvSpPr txBox="1"/>
          <p:nvPr/>
        </p:nvSpPr>
        <p:spPr>
          <a:xfrm>
            <a:off x="3800475" y="4867275"/>
            <a:ext cx="10287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密码安全散列</a:t>
            </a:r>
            <a:endParaRPr lang="zh-CN" sz="1350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7" name="圆角矩形 96"/>
          <p:cNvSpPr/>
          <p:nvPr/>
        </p:nvSpPr>
        <p:spPr>
          <a:xfrm>
            <a:off x="5038725" y="4819650"/>
            <a:ext cx="914400" cy="304800"/>
          </a:xfrm>
          <a:prstGeom prst="roundRect">
            <a:avLst>
              <a:gd name="adj" fmla="val 18750"/>
            </a:avLst>
          </a:prstGeom>
          <a:solidFill>
            <a:srgbClr val="11959C">
              <a:alpha val="9000"/>
            </a:srgbClr>
          </a:solidFill>
        </p:spPr>
        <p:txBody>
          <a:bodyPr/>
          <a:p/>
        </p:txBody>
      </p:sp>
      <p:sp>
        <p:nvSpPr>
          <p:cNvPr id="98" name="文本框 97" descr="{&quot;isTemplate&quot;:true,&quot;type&quot;:&quot;text&quot;}"/>
          <p:cNvSpPr txBox="1"/>
          <p:nvPr/>
        </p:nvSpPr>
        <p:spPr>
          <a:xfrm>
            <a:off x="5153025" y="4867275"/>
            <a:ext cx="6858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角色权限</a:t>
            </a:r>
            <a:endParaRPr lang="zh-CN" sz="1350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9" name="圆角矩形 98"/>
          <p:cNvSpPr/>
          <p:nvPr/>
        </p:nvSpPr>
        <p:spPr>
          <a:xfrm>
            <a:off x="6048375" y="4819650"/>
            <a:ext cx="1562100" cy="304800"/>
          </a:xfrm>
          <a:prstGeom prst="roundRect">
            <a:avLst>
              <a:gd name="adj" fmla="val 18750"/>
            </a:avLst>
          </a:prstGeom>
          <a:solidFill>
            <a:srgbClr val="11959C">
              <a:alpha val="9000"/>
            </a:srgbClr>
          </a:solidFill>
        </p:spPr>
        <p:txBody>
          <a:bodyPr/>
          <a:p/>
        </p:txBody>
      </p:sp>
      <p:sp>
        <p:nvSpPr>
          <p:cNvPr id="100" name="文本框 99" descr="{&quot;isTemplate&quot;:true,&quot;type&quot;:&quot;text&quot;}"/>
          <p:cNvSpPr txBox="1"/>
          <p:nvPr/>
        </p:nvSpPr>
        <p:spPr>
          <a:xfrm>
            <a:off x="6162675" y="4867275"/>
            <a:ext cx="13335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CSRF </a:t>
            </a:r>
            <a:r>
              <a:rPr lang="zh-CN" sz="135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与来源校验</a:t>
            </a:r>
            <a:endParaRPr lang="zh-CN" sz="1350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1" name="圆角矩形 100"/>
          <p:cNvSpPr/>
          <p:nvPr/>
        </p:nvSpPr>
        <p:spPr>
          <a:xfrm>
            <a:off x="7705725" y="4819650"/>
            <a:ext cx="914400" cy="304800"/>
          </a:xfrm>
          <a:prstGeom prst="roundRect">
            <a:avLst>
              <a:gd name="adj" fmla="val 18750"/>
            </a:avLst>
          </a:prstGeom>
          <a:solidFill>
            <a:srgbClr val="11959C">
              <a:alpha val="9000"/>
            </a:srgbClr>
          </a:solidFill>
        </p:spPr>
        <p:txBody>
          <a:bodyPr/>
          <a:p/>
        </p:txBody>
      </p:sp>
      <p:sp>
        <p:nvSpPr>
          <p:cNvPr id="102" name="文本框 101" descr="{&quot;isTemplate&quot;:true,&quot;type&quot;:&quot;text&quot;}"/>
          <p:cNvSpPr txBox="1"/>
          <p:nvPr/>
        </p:nvSpPr>
        <p:spPr>
          <a:xfrm>
            <a:off x="7820025" y="4867275"/>
            <a:ext cx="6858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操作审计</a:t>
            </a:r>
            <a:endParaRPr lang="zh-CN" sz="1350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3" name="圆角矩形 102"/>
          <p:cNvSpPr/>
          <p:nvPr/>
        </p:nvSpPr>
        <p:spPr>
          <a:xfrm>
            <a:off x="8715375" y="4819650"/>
            <a:ext cx="914400" cy="304800"/>
          </a:xfrm>
          <a:prstGeom prst="roundRect">
            <a:avLst>
              <a:gd name="adj" fmla="val 18750"/>
            </a:avLst>
          </a:prstGeom>
          <a:solidFill>
            <a:srgbClr val="11959C">
              <a:alpha val="9000"/>
            </a:srgbClr>
          </a:solidFill>
        </p:spPr>
        <p:txBody>
          <a:bodyPr/>
          <a:p/>
        </p:txBody>
      </p:sp>
      <p:sp>
        <p:nvSpPr>
          <p:cNvPr id="104" name="文本框 103" descr="{&quot;isTemplate&quot;:true,&quot;type&quot;:&quot;text&quot;}"/>
          <p:cNvSpPr txBox="1"/>
          <p:nvPr/>
        </p:nvSpPr>
        <p:spPr>
          <a:xfrm>
            <a:off x="8829675" y="4867275"/>
            <a:ext cx="6858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模型服务</a:t>
            </a:r>
            <a:endParaRPr lang="zh-CN" sz="1350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5" name="圆角矩形 104"/>
          <p:cNvSpPr/>
          <p:nvPr/>
        </p:nvSpPr>
        <p:spPr>
          <a:xfrm>
            <a:off x="9639300" y="4848225"/>
            <a:ext cx="1619250" cy="247650"/>
          </a:xfrm>
          <a:prstGeom prst="roundRect">
            <a:avLst>
              <a:gd name="adj" fmla="val 23077"/>
            </a:avLst>
          </a:prstGeom>
          <a:solidFill>
            <a:srgbClr val="FF684F"/>
          </a:solidFill>
        </p:spPr>
        <p:txBody>
          <a:bodyPr/>
          <a:p/>
        </p:txBody>
      </p:sp>
      <p:sp>
        <p:nvSpPr>
          <p:cNvPr id="106" name="文本框 105" descr="{&quot;isTemplate&quot;:true,&quot;type&quot;:&quot;text&quot;}"/>
          <p:cNvSpPr txBox="1"/>
          <p:nvPr/>
        </p:nvSpPr>
        <p:spPr>
          <a:xfrm>
            <a:off x="9734550" y="4886325"/>
            <a:ext cx="142875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机构级部署为规划能力</a:t>
            </a:r>
            <a:endParaRPr lang="zh-CN" sz="11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7" name="文本框 106" descr="{&quot;isTemplate&quot;:true,&quot;type&quot;:&quot;text&quot;}"/>
          <p:cNvSpPr txBox="1"/>
          <p:nvPr/>
        </p:nvSpPr>
        <p:spPr>
          <a:xfrm>
            <a:off x="609600" y="5638800"/>
            <a:ext cx="85725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真实数据流</a:t>
            </a:r>
            <a:endParaRPr lang="zh-CN" sz="127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8" name="圆角矩形 107"/>
          <p:cNvSpPr/>
          <p:nvPr/>
        </p:nvSpPr>
        <p:spPr>
          <a:xfrm>
            <a:off x="1543050" y="5581650"/>
            <a:ext cx="1076325" cy="314325"/>
          </a:xfrm>
          <a:prstGeom prst="roundRect">
            <a:avLst>
              <a:gd name="adj" fmla="val 18182"/>
            </a:avLst>
          </a:prstGeom>
          <a:solidFill>
            <a:srgbClr val="0B4265"/>
          </a:solidFill>
        </p:spPr>
        <p:txBody>
          <a:bodyPr/>
          <a:p/>
        </p:txBody>
      </p:sp>
      <p:sp>
        <p:nvSpPr>
          <p:cNvPr id="109" name="文本框 108" descr="{&quot;isTemplate&quot;:true,&quot;type&quot;:&quot;text&quot;}"/>
          <p:cNvSpPr txBox="1"/>
          <p:nvPr/>
        </p:nvSpPr>
        <p:spPr>
          <a:xfrm>
            <a:off x="1676400" y="5638800"/>
            <a:ext cx="809625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浏览器请求</a:t>
            </a:r>
            <a:endParaRPr lang="zh-CN" sz="1275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0" name="图片 109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95575" y="5657850"/>
            <a:ext cx="171450" cy="171450"/>
          </a:xfrm>
          <a:prstGeom prst="rect">
            <a:avLst/>
          </a:prstGeom>
        </p:spPr>
      </p:pic>
      <p:sp>
        <p:nvSpPr>
          <p:cNvPr id="111" name="圆角矩形 110"/>
          <p:cNvSpPr/>
          <p:nvPr/>
        </p:nvSpPr>
        <p:spPr>
          <a:xfrm>
            <a:off x="2943225" y="5581650"/>
            <a:ext cx="914400" cy="314325"/>
          </a:xfrm>
          <a:prstGeom prst="roundRect">
            <a:avLst>
              <a:gd name="adj" fmla="val 18182"/>
            </a:avLst>
          </a:prstGeom>
          <a:solidFill>
            <a:srgbClr val="0B4265"/>
          </a:solidFill>
        </p:spPr>
        <p:txBody>
          <a:bodyPr/>
          <a:p/>
        </p:txBody>
      </p:sp>
      <p:sp>
        <p:nvSpPr>
          <p:cNvPr id="112" name="文本框 111" descr="{&quot;isTemplate&quot;:true,&quot;type&quot;:&quot;text&quot;}"/>
          <p:cNvSpPr txBox="1"/>
          <p:nvPr/>
        </p:nvSpPr>
        <p:spPr>
          <a:xfrm>
            <a:off x="3076575" y="5638800"/>
            <a:ext cx="64770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后端鉴权</a:t>
            </a:r>
            <a:endParaRPr lang="zh-CN" sz="1275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3" name="图片 112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33825" y="5657850"/>
            <a:ext cx="171450" cy="171450"/>
          </a:xfrm>
          <a:prstGeom prst="rect">
            <a:avLst/>
          </a:prstGeom>
        </p:spPr>
      </p:pic>
      <p:sp>
        <p:nvSpPr>
          <p:cNvPr id="114" name="圆角矩形 113"/>
          <p:cNvSpPr/>
          <p:nvPr/>
        </p:nvSpPr>
        <p:spPr>
          <a:xfrm>
            <a:off x="4181475" y="5581650"/>
            <a:ext cx="1238250" cy="314325"/>
          </a:xfrm>
          <a:prstGeom prst="roundRect">
            <a:avLst>
              <a:gd name="adj" fmla="val 18182"/>
            </a:avLst>
          </a:prstGeom>
          <a:solidFill>
            <a:srgbClr val="0B4265"/>
          </a:solidFill>
        </p:spPr>
        <p:txBody>
          <a:bodyPr/>
          <a:p/>
        </p:txBody>
      </p:sp>
      <p:sp>
        <p:nvSpPr>
          <p:cNvPr id="115" name="文本框 114" descr="{&quot;isTemplate&quot;:true,&quot;type&quot;:&quot;text&quot;}"/>
          <p:cNvSpPr txBox="1"/>
          <p:nvPr/>
        </p:nvSpPr>
        <p:spPr>
          <a:xfrm>
            <a:off x="4314825" y="5638800"/>
            <a:ext cx="97155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业务数据存储</a:t>
            </a:r>
            <a:endParaRPr lang="zh-CN" sz="1275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6" name="图片 115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95925" y="5657850"/>
            <a:ext cx="171450" cy="171450"/>
          </a:xfrm>
          <a:prstGeom prst="rect">
            <a:avLst/>
          </a:prstGeom>
        </p:spPr>
      </p:pic>
      <p:sp>
        <p:nvSpPr>
          <p:cNvPr id="117" name="圆角矩形 116"/>
          <p:cNvSpPr/>
          <p:nvPr/>
        </p:nvSpPr>
        <p:spPr>
          <a:xfrm>
            <a:off x="5743575" y="5581650"/>
            <a:ext cx="914400" cy="314325"/>
          </a:xfrm>
          <a:prstGeom prst="roundRect">
            <a:avLst>
              <a:gd name="adj" fmla="val 18182"/>
            </a:avLst>
          </a:prstGeom>
          <a:solidFill>
            <a:srgbClr val="0B4265"/>
          </a:solidFill>
        </p:spPr>
        <p:txBody>
          <a:bodyPr/>
          <a:p/>
        </p:txBody>
      </p:sp>
      <p:sp>
        <p:nvSpPr>
          <p:cNvPr id="118" name="文本框 117" descr="{&quot;isTemplate&quot;:true,&quot;type&quot;:&quot;text&quot;}"/>
          <p:cNvSpPr txBox="1"/>
          <p:nvPr/>
        </p:nvSpPr>
        <p:spPr>
          <a:xfrm>
            <a:off x="5876925" y="5638800"/>
            <a:ext cx="64770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模型调用</a:t>
            </a:r>
            <a:endParaRPr lang="zh-CN" sz="1275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9" name="图片 118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34175" y="5657850"/>
            <a:ext cx="171450" cy="171450"/>
          </a:xfrm>
          <a:prstGeom prst="rect">
            <a:avLst/>
          </a:prstGeom>
        </p:spPr>
      </p:pic>
      <p:sp>
        <p:nvSpPr>
          <p:cNvPr id="120" name="圆角矩形 119"/>
          <p:cNvSpPr/>
          <p:nvPr/>
        </p:nvSpPr>
        <p:spPr>
          <a:xfrm>
            <a:off x="6981825" y="5581650"/>
            <a:ext cx="1400175" cy="314325"/>
          </a:xfrm>
          <a:prstGeom prst="roundRect">
            <a:avLst>
              <a:gd name="adj" fmla="val 18182"/>
            </a:avLst>
          </a:prstGeom>
          <a:solidFill>
            <a:srgbClr val="0B4265"/>
          </a:solidFill>
        </p:spPr>
        <p:txBody>
          <a:bodyPr/>
          <a:p/>
        </p:txBody>
      </p:sp>
      <p:sp>
        <p:nvSpPr>
          <p:cNvPr id="121" name="文本框 120" descr="{&quot;isTemplate&quot;:true,&quot;type&quot;:&quot;text&quot;}"/>
          <p:cNvSpPr txBox="1"/>
          <p:nvPr/>
        </p:nvSpPr>
        <p:spPr>
          <a:xfrm>
            <a:off x="7115175" y="5638800"/>
            <a:ext cx="1133475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结构化结果返回</a:t>
            </a:r>
            <a:endParaRPr lang="zh-CN" sz="1275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2" name="文本框 121" descr="{&quot;isTemplate&quot;:true,&quot;type&quot;:&quot;text&quot;}"/>
          <p:cNvSpPr txBox="1"/>
          <p:nvPr/>
        </p:nvSpPr>
        <p:spPr>
          <a:xfrm>
            <a:off x="11334750" y="6524625"/>
            <a:ext cx="32385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75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 11</a:t>
            </a:r>
            <a:endParaRPr lang="en-US" sz="1125" spc="75">
              <a:solidFill>
                <a:srgbClr val="8FA3A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3" name="" descr="&lt;Slide notes={`四项创新都不是单点功能，而是机制。第一，知识与项目联动：过去学完资料和做研发是两张皮，现在百科选中的原料直接进入候选成分。第二，证据状态管理：来源、笔记、AI预测和待验证结论分四类状态，生成内容不会混进科研证据。第三，条件化规则：重量、份量、人数、配料、过敏条件被结构化表达，科普页可以按条件重算。第四，AI与人工复核协同：AI只提出待验证方向，来源确认和风险判断必须由人完成。每项机制都对应页面上的传统问题、处理方式和实际价值。`} style={{ background: '#F7FAFC', width: 1280, height: 720, position: 'relative', overflow: 'hidden' }}&gt;&#10;    &lt;Box style={{ position: 'absolute', left: 64, top: 52, width: 40, height: 5, background: '#FF684F', borderRadius: 2 }} /&gt;&#10;    &lt;Text style={{ position: 'absolute', left: 64, top: 66, fontSize: 44, fontWeight: 'bold', color: '#0B4265' }}&gt;四项机制，解决研发过程留痕问题&lt;/Text&gt;&#10;    &lt;Box style={{ position: 'absolute', left: 64, top: 148, width: 1152, flexDirection: 'row' }}&gt;&#10;        &lt;Text style={{ fontSize: 18, color: '#8FA3AD', width: 320 }}&gt;传统方式的问题&lt;/Text&gt;&#10;        &lt;Text style={{ fontSize: 18, color: '#8FA3AD', width: 480 }}&gt;MarineMind 的处理方式&lt;/Text&gt;&#10;        &lt;Text style={{ fontSize: 18, color: '#8FA3AD' }}&gt;实际产生的价值&lt;/Text&gt;&#10;    &lt;/Box&gt;&#10;    {[&#10;        { n: '01', t: '知识与项目联动机制', p: '学资料和做研发分属两套工具，知识到行动要人工搬运', h: '百科选中的原料一键进入候选成分，资料与项目记录进入同一流程', v: '知识学习直接转化为研发动作' },&#10;        { n: '02', t: '证据状态管理机制', p: '来源、笔记、生成内容和结论混在一个文档里', h: '区分资料来源、研究笔记、AI 预测与待验证结论四类状态', v: '生成内容不会被当成科研证据' },&#10;        { n: '03', t: '海洋食品条件化规则', p: '重量口径、份量和烹饪条件靠文字描述，无法复算', h: '重量、人数、配料、过敏条件结构化表达，按条件重算结果', v: '科普与估算口径统一、可核对' },&#10;        { n: '04', t: 'AI 与人工复核协同机制', p: 'AI 输出被直接复制进报告，无法追溯', h: 'AI 只提出待验证方向，输出标记 model_predicted 并留存模型与版本', v: 'AI 建议全程可审计、可撤销' },&#10;    ].map((r, i) =&gt; (&#10;        &lt;Box key={i} style={{ position: 'absolute', left: 64, top: 184 + i * 122, width: 1152, flexDirection: 'row', alignItems: 'flex-start', paddingTop: 14, borderTop: i === 0 ? '2px solid #0B4265' : '1px solid #E3EDF1' }}&gt;&#10;            &lt;Box style={{ flexDirection: 'row', gap: 12, width: 320, alignItems: 'flex-start' }}&gt;&#10;                &lt;Text style={{ fontSize: 24, fontWeight: 'bold', color: '#FF684F' }}&gt;{r.n}&lt;/Text&gt;&#10;                &lt;Box style={{ flexDirection: 'column', gap: 4, width: 260 }}&gt;&#10;                    &lt;Text style={{ fontSize: 21, fontWeight: 'bold', color: '#1B2B35' }}&gt;{r.t}&lt;/Text&gt;&#10;                    &lt;Text style={{ fontSize: 17, color: '#8A5A44', lineHeight: 1.35 }}&gt;{r.p}&lt;/Text&gt;&#10;                &lt;/Box&gt;&#10;            &lt;/Box&gt;&#10;            &lt;Text style={{ fontSize: 19, color: '#33454F', width: 480, lineHeight: 1.4, paddingRight: 20 }}&gt;{r.h}&lt;/Text&gt;&#10;            &lt;Box style={{ flexDirection: 'row', alignItems: 'center', gap: 8, width: 330 }}&gt;&#10;                &lt;Box style={{ width: 4, height: 40, background: '#11959C', borderRadius: 2 }} /&gt;&#10;                &lt;Text style={{ fontSize: 19, fontWeight: 'bold', color: '#0E7A80', lineHeight: 1.35 }}&gt;{r.v}&lt;/Text&gt;&#10;            &lt;/Box&gt;&#10;        &lt;/Box&gt;&#10;    ))}&#10;    &lt;Text style={{ position: 'absolute', right: 56, bottom: 14, fontSize: 15, color: '#8FA3AD', letterSpacing: 1 }}&gt;MarineMind 海洋智研 · 12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矩形 1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</p:spPr>
        <p:txBody>
          <a:bodyPr/>
          <a:p/>
        </p:txBody>
      </p:sp>
      <p:sp>
        <p:nvSpPr>
          <p:cNvPr id="125" name="圆角矩形 124"/>
          <p:cNvSpPr/>
          <p:nvPr/>
        </p:nvSpPr>
        <p:spPr>
          <a:xfrm>
            <a:off x="609600" y="495300"/>
            <a:ext cx="381000" cy="47625"/>
          </a:xfrm>
          <a:prstGeom prst="roundRect">
            <a:avLst>
              <a:gd name="adj" fmla="val 40000"/>
            </a:avLst>
          </a:prstGeom>
          <a:solidFill>
            <a:srgbClr val="FF684F"/>
          </a:solidFill>
        </p:spPr>
        <p:txBody>
          <a:bodyPr/>
          <a:p/>
        </p:txBody>
      </p:sp>
      <p:sp>
        <p:nvSpPr>
          <p:cNvPr id="126" name="文本框 125" descr="{&quot;isTemplate&quot;:true,&quot;type&quot;:&quot;text&quot;}"/>
          <p:cNvSpPr txBox="1"/>
          <p:nvPr/>
        </p:nvSpPr>
        <p:spPr>
          <a:xfrm>
            <a:off x="609600" y="628650"/>
            <a:ext cx="6286500" cy="5048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3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四项机制，解决研发过程留痕问题</a:t>
            </a:r>
            <a:endParaRPr lang="zh-CN" sz="330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7" name="文本框 126" descr="{&quot;isTemplate&quot;:true,&quot;type&quot;:&quot;text&quot;}"/>
          <p:cNvSpPr txBox="1"/>
          <p:nvPr/>
        </p:nvSpPr>
        <p:spPr>
          <a:xfrm>
            <a:off x="609600" y="1409700"/>
            <a:ext cx="30480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传统方式的问题</a:t>
            </a:r>
            <a:endParaRPr lang="zh-CN" sz="1350">
              <a:solidFill>
                <a:srgbClr val="8FA3A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8" name="文本框 127" descr="{&quot;isTemplate&quot;:true,&quot;type&quot;:&quot;text&quot;}"/>
          <p:cNvSpPr txBox="1"/>
          <p:nvPr/>
        </p:nvSpPr>
        <p:spPr>
          <a:xfrm>
            <a:off x="3657600" y="1409700"/>
            <a:ext cx="4572000" cy="209550"/>
          </a:xfrm>
          <a:prstGeom prst="rect">
            <a:avLst/>
          </a:prstGeom>
        </p:spPr>
        <p:txBody>
          <a:bodyPr wrap="none" lIns="0" tIns="0" rIns="0" bIns="0"/>
          <a:p>
            <a:pPr algn="l">
              <a:lnSpc>
                <a:spcPct val="100000"/>
              </a:lnSpc>
            </a:pPr>
            <a:r>
              <a:rPr lang="zh-CN" altLang="en-US" sz="1350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蔚蓝智膳</a:t>
            </a:r>
            <a:r>
              <a:rPr lang="zh-CN" sz="1350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的处理方式</a:t>
            </a:r>
            <a:endParaRPr lang="zh-CN" sz="1350">
              <a:solidFill>
                <a:srgbClr val="8FA3A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9" name="文本框 128" descr="{&quot;isTemplate&quot;:true,&quot;type&quot;:&quot;text&quot;}"/>
          <p:cNvSpPr txBox="1"/>
          <p:nvPr/>
        </p:nvSpPr>
        <p:spPr>
          <a:xfrm>
            <a:off x="8229600" y="1409700"/>
            <a:ext cx="120015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实际产生的价值</a:t>
            </a:r>
            <a:endParaRPr lang="zh-CN" sz="1350">
              <a:solidFill>
                <a:srgbClr val="8FA3A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0" name="任意多边形 129"/>
          <p:cNvSpPr/>
          <p:nvPr/>
        </p:nvSpPr>
        <p:spPr>
          <a:xfrm>
            <a:off x="609600" y="1752600"/>
            <a:ext cx="10972800" cy="990600"/>
          </a:xfrm>
          <a:custGeom>
            <a:avLst/>
            <a:gdLst/>
            <a:ahLst/>
            <a:cxnLst/>
            <a:pathLst>
              <a:path w="1152" h="104">
                <a:moveTo>
                  <a:pt x="0" y="0"/>
                </a:moveTo>
                <a:lnTo>
                  <a:pt x="1152" y="0"/>
                </a:lnTo>
                <a:lnTo>
                  <a:pt x="1152" y="2"/>
                </a:lnTo>
                <a:lnTo>
                  <a:pt x="0" y="2"/>
                </a:lnTo>
                <a:close/>
              </a:path>
            </a:pathLst>
          </a:custGeom>
          <a:solidFill>
            <a:srgbClr val="0B4265"/>
          </a:solidFill>
        </p:spPr>
        <p:txBody>
          <a:bodyPr/>
          <a:p/>
        </p:txBody>
      </p:sp>
      <p:sp>
        <p:nvSpPr>
          <p:cNvPr id="131" name="文本框 130" descr="{&quot;isTemplate&quot;:true,&quot;type&quot;:&quot;text&quot;}"/>
          <p:cNvSpPr txBox="1"/>
          <p:nvPr/>
        </p:nvSpPr>
        <p:spPr>
          <a:xfrm>
            <a:off x="609600" y="1905000"/>
            <a:ext cx="285750" cy="2762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FF684F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sz="1800" b="1">
              <a:solidFill>
                <a:srgbClr val="FF68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2" name="文本框 131" descr="{&quot;isTemplate&quot;:true,&quot;type&quot;:&quot;text&quot;}"/>
          <p:cNvSpPr txBox="1"/>
          <p:nvPr/>
        </p:nvSpPr>
        <p:spPr>
          <a:xfrm>
            <a:off x="1009650" y="1905000"/>
            <a:ext cx="2476500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知识与项目联动机制</a:t>
            </a:r>
            <a:endParaRPr lang="zh-CN" sz="1575" b="1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3" name="文本框 132" descr="{&quot;isTemplate&quot;:true,&quot;type&quot;:&quot;text&quot;}"/>
          <p:cNvSpPr txBox="1"/>
          <p:nvPr/>
        </p:nvSpPr>
        <p:spPr>
          <a:xfrm>
            <a:off x="1009650" y="2190750"/>
            <a:ext cx="2476500" cy="5334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35000"/>
              </a:lnSpc>
            </a:pPr>
            <a:r>
              <a:rPr lang="zh-CN" sz="1275">
                <a:solidFill>
                  <a:srgbClr val="8A5A44"/>
                </a:solidFill>
                <a:latin typeface="微软雅黑" panose="020B0503020204020204" charset="-122"/>
                <a:ea typeface="微软雅黑" panose="020B0503020204020204" charset="-122"/>
              </a:rPr>
              <a:t>学资料和做研发分属两套工具，知识到行动要人工搬运</a:t>
            </a:r>
            <a:endParaRPr lang="zh-CN" sz="1275">
              <a:solidFill>
                <a:srgbClr val="8A5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4" name="文本框 133" descr="{&quot;isTemplate&quot;:true,&quot;type&quot;:&quot;text&quot;}"/>
          <p:cNvSpPr txBox="1"/>
          <p:nvPr/>
        </p:nvSpPr>
        <p:spPr>
          <a:xfrm>
            <a:off x="3657600" y="1905000"/>
            <a:ext cx="4572000" cy="609600"/>
          </a:xfrm>
          <a:prstGeom prst="rect">
            <a:avLst/>
          </a:prstGeom>
        </p:spPr>
        <p:txBody>
          <a:bodyPr wrap="square" lIns="0" tIns="0" rIns="142875" bIns="0">
            <a:normAutofit/>
          </a:bodyPr>
          <a:p>
            <a:pPr>
              <a:lnSpc>
                <a:spcPct val="140000"/>
              </a:lnSpc>
            </a:pP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百科选中的原料一键进入候选成分，资料与项目记录进入同一流程</a:t>
            </a:r>
            <a:endParaRPr lang="zh-CN" sz="142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5" name="圆角矩形 134"/>
          <p:cNvSpPr/>
          <p:nvPr/>
        </p:nvSpPr>
        <p:spPr>
          <a:xfrm>
            <a:off x="8229600" y="1905000"/>
            <a:ext cx="38100" cy="381000"/>
          </a:xfrm>
          <a:prstGeom prst="roundRect">
            <a:avLst>
              <a:gd name="adj" fmla="val 50000"/>
            </a:avLst>
          </a:prstGeom>
          <a:solidFill>
            <a:srgbClr val="11959C"/>
          </a:solidFill>
        </p:spPr>
        <p:txBody>
          <a:bodyPr/>
          <a:p/>
        </p:txBody>
      </p:sp>
      <p:sp>
        <p:nvSpPr>
          <p:cNvPr id="136" name="文本框 135" descr="{&quot;isTemplate&quot;:true,&quot;type&quot;:&quot;text&quot;}"/>
          <p:cNvSpPr txBox="1"/>
          <p:nvPr/>
        </p:nvSpPr>
        <p:spPr>
          <a:xfrm>
            <a:off x="8343900" y="1952625"/>
            <a:ext cx="2352675" cy="2952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zh-CN" sz="1425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知识学习直接转化为研发动作</a:t>
            </a:r>
            <a:endParaRPr lang="zh-CN" sz="1425" b="1">
              <a:solidFill>
                <a:srgbClr val="0E7A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7" name="任意多边形 136"/>
          <p:cNvSpPr/>
          <p:nvPr/>
        </p:nvSpPr>
        <p:spPr>
          <a:xfrm>
            <a:off x="609600" y="2914650"/>
            <a:ext cx="10972800" cy="971550"/>
          </a:xfrm>
          <a:custGeom>
            <a:avLst/>
            <a:gdLst/>
            <a:ahLst/>
            <a:cxnLst/>
            <a:pathLst>
              <a:path w="1152" h="102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DF1"/>
          </a:solidFill>
        </p:spPr>
        <p:txBody>
          <a:bodyPr/>
          <a:p/>
        </p:txBody>
      </p:sp>
      <p:sp>
        <p:nvSpPr>
          <p:cNvPr id="138" name="文本框 137" descr="{&quot;isTemplate&quot;:true,&quot;type&quot;:&quot;text&quot;}"/>
          <p:cNvSpPr txBox="1"/>
          <p:nvPr/>
        </p:nvSpPr>
        <p:spPr>
          <a:xfrm>
            <a:off x="609600" y="3057525"/>
            <a:ext cx="285750" cy="2762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FF684F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sz="1800" b="1">
              <a:solidFill>
                <a:srgbClr val="FF68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9" name="文本框 138" descr="{&quot;isTemplate&quot;:true,&quot;type&quot;:&quot;text&quot;}"/>
          <p:cNvSpPr txBox="1"/>
          <p:nvPr/>
        </p:nvSpPr>
        <p:spPr>
          <a:xfrm>
            <a:off x="1009650" y="3057525"/>
            <a:ext cx="2476500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证据状态管理机制</a:t>
            </a:r>
            <a:endParaRPr lang="zh-CN" sz="1575" b="1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0" name="文本框 139" descr="{&quot;isTemplate&quot;:true,&quot;type&quot;:&quot;text&quot;}"/>
          <p:cNvSpPr txBox="1"/>
          <p:nvPr/>
        </p:nvSpPr>
        <p:spPr>
          <a:xfrm>
            <a:off x="1009650" y="3343275"/>
            <a:ext cx="2476500" cy="5334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35000"/>
              </a:lnSpc>
            </a:pPr>
            <a:r>
              <a:rPr lang="zh-CN" sz="1275">
                <a:solidFill>
                  <a:srgbClr val="8A5A44"/>
                </a:solidFill>
                <a:latin typeface="微软雅黑" panose="020B0503020204020204" charset="-122"/>
                <a:ea typeface="微软雅黑" panose="020B0503020204020204" charset="-122"/>
              </a:rPr>
              <a:t>来源、笔记、生成内容和结论混在一个文档里</a:t>
            </a:r>
            <a:endParaRPr lang="zh-CN" sz="1275">
              <a:solidFill>
                <a:srgbClr val="8A5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1" name="文本框 140" descr="{&quot;isTemplate&quot;:true,&quot;type&quot;:&quot;text&quot;}"/>
          <p:cNvSpPr txBox="1"/>
          <p:nvPr/>
        </p:nvSpPr>
        <p:spPr>
          <a:xfrm>
            <a:off x="3657600" y="3057525"/>
            <a:ext cx="4572000" cy="609600"/>
          </a:xfrm>
          <a:prstGeom prst="rect">
            <a:avLst/>
          </a:prstGeom>
        </p:spPr>
        <p:txBody>
          <a:bodyPr wrap="square" lIns="0" tIns="0" rIns="142875" bIns="0">
            <a:normAutofit/>
          </a:bodyPr>
          <a:p>
            <a:pPr>
              <a:lnSpc>
                <a:spcPct val="140000"/>
              </a:lnSpc>
            </a:pP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区分资料来源、研究笔记、</a:t>
            </a:r>
            <a:r>
              <a:rPr lang="en-US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AI </a:t>
            </a: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预测与待验证结论四类状态</a:t>
            </a:r>
            <a:endParaRPr lang="zh-CN" sz="142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2" name="圆角矩形 141"/>
          <p:cNvSpPr/>
          <p:nvPr/>
        </p:nvSpPr>
        <p:spPr>
          <a:xfrm>
            <a:off x="8229600" y="3057525"/>
            <a:ext cx="38100" cy="381000"/>
          </a:xfrm>
          <a:prstGeom prst="roundRect">
            <a:avLst>
              <a:gd name="adj" fmla="val 50000"/>
            </a:avLst>
          </a:prstGeom>
          <a:solidFill>
            <a:srgbClr val="11959C"/>
          </a:solidFill>
        </p:spPr>
        <p:txBody>
          <a:bodyPr/>
          <a:p/>
        </p:txBody>
      </p:sp>
      <p:sp>
        <p:nvSpPr>
          <p:cNvPr id="143" name="文本框 142" descr="{&quot;isTemplate&quot;:true,&quot;type&quot;:&quot;text&quot;}"/>
          <p:cNvSpPr txBox="1"/>
          <p:nvPr/>
        </p:nvSpPr>
        <p:spPr>
          <a:xfrm>
            <a:off x="8343900" y="3105150"/>
            <a:ext cx="2352675" cy="2952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zh-CN" sz="1425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生成内容不会被当成科研证据</a:t>
            </a:r>
            <a:endParaRPr lang="zh-CN" sz="1425" b="1">
              <a:solidFill>
                <a:srgbClr val="0E7A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4" name="任意多边形 143"/>
          <p:cNvSpPr/>
          <p:nvPr/>
        </p:nvSpPr>
        <p:spPr>
          <a:xfrm>
            <a:off x="609600" y="4076700"/>
            <a:ext cx="10972800" cy="971550"/>
          </a:xfrm>
          <a:custGeom>
            <a:avLst/>
            <a:gdLst/>
            <a:ahLst/>
            <a:cxnLst/>
            <a:pathLst>
              <a:path w="1152" h="102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DF1"/>
          </a:solidFill>
        </p:spPr>
        <p:txBody>
          <a:bodyPr/>
          <a:p/>
        </p:txBody>
      </p:sp>
      <p:sp>
        <p:nvSpPr>
          <p:cNvPr id="145" name="文本框 144" descr="{&quot;isTemplate&quot;:true,&quot;type&quot;:&quot;text&quot;}"/>
          <p:cNvSpPr txBox="1"/>
          <p:nvPr/>
        </p:nvSpPr>
        <p:spPr>
          <a:xfrm>
            <a:off x="609600" y="4219575"/>
            <a:ext cx="285750" cy="2762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FF684F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sz="1800" b="1">
              <a:solidFill>
                <a:srgbClr val="FF68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6" name="文本框 145" descr="{&quot;isTemplate&quot;:true,&quot;type&quot;:&quot;text&quot;}"/>
          <p:cNvSpPr txBox="1"/>
          <p:nvPr/>
        </p:nvSpPr>
        <p:spPr>
          <a:xfrm>
            <a:off x="1009650" y="4219575"/>
            <a:ext cx="2476500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海洋食品条件化规则</a:t>
            </a:r>
            <a:endParaRPr lang="zh-CN" sz="1575" b="1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7" name="文本框 146" descr="{&quot;isTemplate&quot;:true,&quot;type&quot;:&quot;text&quot;}"/>
          <p:cNvSpPr txBox="1"/>
          <p:nvPr/>
        </p:nvSpPr>
        <p:spPr>
          <a:xfrm>
            <a:off x="1009650" y="4505325"/>
            <a:ext cx="2476500" cy="5334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35000"/>
              </a:lnSpc>
            </a:pPr>
            <a:r>
              <a:rPr lang="zh-CN" sz="1275">
                <a:solidFill>
                  <a:srgbClr val="8A5A44"/>
                </a:solidFill>
                <a:latin typeface="微软雅黑" panose="020B0503020204020204" charset="-122"/>
                <a:ea typeface="微软雅黑" panose="020B0503020204020204" charset="-122"/>
              </a:rPr>
              <a:t>重量口径、份量和烹饪条件靠文字描述，无法复算</a:t>
            </a:r>
            <a:endParaRPr lang="zh-CN" sz="1275">
              <a:solidFill>
                <a:srgbClr val="8A5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8" name="文本框 147" descr="{&quot;isTemplate&quot;:true,&quot;type&quot;:&quot;text&quot;}"/>
          <p:cNvSpPr txBox="1"/>
          <p:nvPr/>
        </p:nvSpPr>
        <p:spPr>
          <a:xfrm>
            <a:off x="3657600" y="4219575"/>
            <a:ext cx="4572000" cy="609600"/>
          </a:xfrm>
          <a:prstGeom prst="rect">
            <a:avLst/>
          </a:prstGeom>
        </p:spPr>
        <p:txBody>
          <a:bodyPr wrap="square" lIns="0" tIns="0" rIns="142875" bIns="0">
            <a:normAutofit/>
          </a:bodyPr>
          <a:p>
            <a:pPr>
              <a:lnSpc>
                <a:spcPct val="140000"/>
              </a:lnSpc>
            </a:pP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重量、人数、配料、过敏条件结构化表达，按条件重算结果</a:t>
            </a:r>
            <a:endParaRPr lang="zh-CN" sz="142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9" name="圆角矩形 148"/>
          <p:cNvSpPr/>
          <p:nvPr/>
        </p:nvSpPr>
        <p:spPr>
          <a:xfrm>
            <a:off x="8229600" y="4219575"/>
            <a:ext cx="38100" cy="381000"/>
          </a:xfrm>
          <a:prstGeom prst="roundRect">
            <a:avLst>
              <a:gd name="adj" fmla="val 50000"/>
            </a:avLst>
          </a:prstGeom>
          <a:solidFill>
            <a:srgbClr val="11959C"/>
          </a:solidFill>
        </p:spPr>
        <p:txBody>
          <a:bodyPr/>
          <a:p/>
        </p:txBody>
      </p:sp>
      <p:sp>
        <p:nvSpPr>
          <p:cNvPr id="150" name="文本框 149" descr="{&quot;isTemplate&quot;:true,&quot;type&quot;:&quot;text&quot;}"/>
          <p:cNvSpPr txBox="1"/>
          <p:nvPr/>
        </p:nvSpPr>
        <p:spPr>
          <a:xfrm>
            <a:off x="8343900" y="4267200"/>
            <a:ext cx="2352675" cy="2952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zh-CN" sz="1425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科普与估算口径统一、可核对</a:t>
            </a:r>
            <a:endParaRPr lang="zh-CN" sz="1425" b="1">
              <a:solidFill>
                <a:srgbClr val="0E7A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1" name="任意多边形 150"/>
          <p:cNvSpPr/>
          <p:nvPr/>
        </p:nvSpPr>
        <p:spPr>
          <a:xfrm>
            <a:off x="609600" y="5238750"/>
            <a:ext cx="10972800" cy="971550"/>
          </a:xfrm>
          <a:custGeom>
            <a:avLst/>
            <a:gdLst/>
            <a:ahLst/>
            <a:cxnLst/>
            <a:pathLst>
              <a:path w="1152" h="102">
                <a:moveTo>
                  <a:pt x="0" y="0"/>
                </a:moveTo>
                <a:lnTo>
                  <a:pt x="1152" y="0"/>
                </a:lnTo>
                <a:lnTo>
                  <a:pt x="1152" y="1"/>
                </a:lnTo>
                <a:lnTo>
                  <a:pt x="0" y="1"/>
                </a:lnTo>
                <a:close/>
              </a:path>
            </a:pathLst>
          </a:custGeom>
          <a:solidFill>
            <a:srgbClr val="E3EDF1"/>
          </a:solidFill>
        </p:spPr>
        <p:txBody>
          <a:bodyPr/>
          <a:p/>
        </p:txBody>
      </p:sp>
      <p:sp>
        <p:nvSpPr>
          <p:cNvPr id="152" name="文本框 151" descr="{&quot;isTemplate&quot;:true,&quot;type&quot;:&quot;text&quot;}"/>
          <p:cNvSpPr txBox="1"/>
          <p:nvPr/>
        </p:nvSpPr>
        <p:spPr>
          <a:xfrm>
            <a:off x="609600" y="5381625"/>
            <a:ext cx="285750" cy="2762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FF684F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US" sz="1800" b="1">
              <a:solidFill>
                <a:srgbClr val="FF68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3" name="文本框 152" descr="{&quot;isTemplate&quot;:true,&quot;type&quot;:&quot;text&quot;}"/>
          <p:cNvSpPr txBox="1"/>
          <p:nvPr/>
        </p:nvSpPr>
        <p:spPr>
          <a:xfrm>
            <a:off x="1009650" y="5381625"/>
            <a:ext cx="2476500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75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AI </a:t>
            </a:r>
            <a:r>
              <a:rPr lang="zh-CN" sz="1575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与人工复核协同机制</a:t>
            </a:r>
            <a:endParaRPr lang="zh-CN" sz="1575" b="1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4" name="文本框 153" descr="{&quot;isTemplate&quot;:true,&quot;type&quot;:&quot;text&quot;}"/>
          <p:cNvSpPr txBox="1"/>
          <p:nvPr/>
        </p:nvSpPr>
        <p:spPr>
          <a:xfrm>
            <a:off x="1009650" y="5667375"/>
            <a:ext cx="2476500" cy="5334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35000"/>
              </a:lnSpc>
            </a:pPr>
            <a:r>
              <a:rPr lang="en-US" sz="1275">
                <a:solidFill>
                  <a:srgbClr val="8A5A44"/>
                </a:solidFill>
                <a:latin typeface="微软雅黑" panose="020B0503020204020204" charset="-122"/>
                <a:ea typeface="微软雅黑" panose="020B0503020204020204" charset="-122"/>
              </a:rPr>
              <a:t>AI </a:t>
            </a:r>
            <a:r>
              <a:rPr lang="zh-CN" sz="1275">
                <a:solidFill>
                  <a:srgbClr val="8A5A44"/>
                </a:solidFill>
                <a:latin typeface="微软雅黑" panose="020B0503020204020204" charset="-122"/>
                <a:ea typeface="微软雅黑" panose="020B0503020204020204" charset="-122"/>
              </a:rPr>
              <a:t>输出被直接复制进报告，无法追溯</a:t>
            </a:r>
            <a:endParaRPr lang="zh-CN" sz="1275">
              <a:solidFill>
                <a:srgbClr val="8A5A4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5" name="文本框 154" descr="{&quot;isTemplate&quot;:true,&quot;type&quot;:&quot;text&quot;}"/>
          <p:cNvSpPr txBox="1"/>
          <p:nvPr/>
        </p:nvSpPr>
        <p:spPr>
          <a:xfrm>
            <a:off x="3657600" y="5381625"/>
            <a:ext cx="4572000" cy="609600"/>
          </a:xfrm>
          <a:prstGeom prst="rect">
            <a:avLst/>
          </a:prstGeom>
        </p:spPr>
        <p:txBody>
          <a:bodyPr wrap="square" lIns="0" tIns="0" rIns="142875" bIns="0">
            <a:normAutofit/>
          </a:bodyPr>
          <a:p>
            <a:pPr>
              <a:lnSpc>
                <a:spcPct val="140000"/>
              </a:lnSpc>
            </a:pPr>
            <a:r>
              <a:rPr lang="en-US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AI </a:t>
            </a: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只提出待验证方向，输出标记</a:t>
            </a:r>
            <a:r>
              <a:rPr lang="en-US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 model_predicted </a:t>
            </a: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并留存模型与版本</a:t>
            </a:r>
            <a:endParaRPr lang="zh-CN" sz="142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6" name="圆角矩形 155"/>
          <p:cNvSpPr/>
          <p:nvPr/>
        </p:nvSpPr>
        <p:spPr>
          <a:xfrm>
            <a:off x="8229600" y="5381625"/>
            <a:ext cx="38100" cy="381000"/>
          </a:xfrm>
          <a:prstGeom prst="roundRect">
            <a:avLst>
              <a:gd name="adj" fmla="val 50000"/>
            </a:avLst>
          </a:prstGeom>
          <a:solidFill>
            <a:srgbClr val="11959C"/>
          </a:solidFill>
        </p:spPr>
        <p:txBody>
          <a:bodyPr/>
          <a:p/>
        </p:txBody>
      </p:sp>
      <p:sp>
        <p:nvSpPr>
          <p:cNvPr id="157" name="文本框 156" descr="{&quot;isTemplate&quot;:true,&quot;type&quot;:&quot;text&quot;}"/>
          <p:cNvSpPr txBox="1"/>
          <p:nvPr/>
        </p:nvSpPr>
        <p:spPr>
          <a:xfrm>
            <a:off x="8343900" y="5429250"/>
            <a:ext cx="2247900" cy="2952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en-US" sz="1425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AI </a:t>
            </a:r>
            <a:r>
              <a:rPr lang="zh-CN" sz="1425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建议全程可审计、可撤销</a:t>
            </a:r>
            <a:endParaRPr lang="zh-CN" sz="1425" b="1">
              <a:solidFill>
                <a:srgbClr val="0E7A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8" name="文本框 157" descr="{&quot;isTemplate&quot;:true,&quot;type&quot;:&quot;text&quot;}"/>
          <p:cNvSpPr txBox="1"/>
          <p:nvPr/>
        </p:nvSpPr>
        <p:spPr>
          <a:xfrm>
            <a:off x="11277600" y="6515100"/>
            <a:ext cx="3810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75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12</a:t>
            </a:r>
            <a:endParaRPr lang="en-US" sz="1125" spc="75">
              <a:solidFill>
                <a:srgbClr val="8FA3A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9" name="" descr="&lt;Slide notes={`这页证明项目不是概念稿。当前版本v0.3.0，仓库已在GitHub开源。已实现的部分包括：注册登录与HttpOnly会话、四阶段研发工作台、海洋食品百科与健康科普、AI研发建议、协作授权、操作审计、JSON备份导入和Word报告导出，全部有真实截图和后端验收记录。正在完善的是邮箱验证和实时多人编辑。下一阶段规划是机构级部署、课程模板和行业数据接入。要说清楚的是：我们没有用户数、没有代码量指标、没有奖项，也不虚构这些数字。`} style={{ background: '#F7FAFC', width: 1280, height: 720, position: 'relative', overflow: 'hidden' }}&gt;&#10;    &lt;Box style={{ position: 'absolute', left: 64, top: 52, width: 40, height: 5, background: '#FF684F', borderRadius: 2 }} /&gt;&#10;    &lt;Text style={{ position: 'absolute', left: 64, top: 66, fontSize: 44, fontWeight: 'bold', color: '#0B4265' }}&gt;v0.3.0：可运行原型，而非概念稿&lt;/Text&gt;&#10;    &lt;Box style={{ position: 'absolute', left: 64, top: 150, width: 600, flexDirection: 'column', gap: 16 }}&gt;&#10;        {[&#10;            { c: '#11959C', t: '已实现', d: ['注册登录 · HttpOnly 会话 · 三级角色权限', '四阶段研发工作台 · 版本检查 · JSON 备份', '海洋食品百科 · 健康科普（规则计算）', 'AI 研发建议 · 多轮助手 · Word 报告导出', '协作授权 · 操作审计 · 后端验收记录'] },&#10;            { c: '#E8A13C', t: '正在完善', d: ['邮箱验证与密码找回', '实时多人协同编辑体验'] },&#10;            { c: '#8FA3AD', t: '下一阶段规划', d: ['机构级部署与私有化交付', '课程模板与授权数据来源接入'] },&#10;        ].map((g, i) =&gt; (&#10;            &lt;Box key={i} style={{ flexDirection: 'column', gap: 6 }}&gt;&#10;                &lt;Box style={{ flexDirection: 'row', alignItems: 'center', gap: 10 }}&gt;&#10;                    &lt;Box style={{ width: 12, height: 12, borderRadius: 6, background: g.c }} /&gt;&#10;                    &lt;Text style={{ fontSize: 22, fontWeight: 'bold', color: '#1B2B35' }}&gt;{g.t}&lt;/Text&gt;&#10;                &lt;/Box&gt;&#10;                {g.d.map((d, j) =&gt; (&#10;                    &lt;Text key={j} style={{ fontSize: 19, color: '#5F7581', lineHeight: 1.4, paddingLeft: 22 }}&gt;· {d}&lt;/Text&gt;&#10;                ))}&#10;            &lt;/Box&gt;&#10;        ))}&#10;    &lt;/Box&gt;&#10;    &lt;Box style={{ position: 'absolute', left: 704, top: 150, width: 512, height: 320, borderRadius: 12, overflow: 'hidden', border: '1px solid #DFEAEF', boxShadow: '0 10px 26px rgba(11,66,101,0.14)' }}&gt;&#10;        &lt;Image src=&quot;assets/screens/12_admin.png&quot; style={{ width: 512, height: 320, objectFit: 'cover' }} /&gt;&#10;    &lt;/Box&gt;&#10;    &lt;Text style={{ position: 'absolute', left: 704, top: 478, fontSize: 16, color: '#8FA3AD' }}&gt;真实运行：用户管理 · 角色与账号由服务端统一管理&lt;/Text&gt;&#10;    &lt;Box style={{ position: 'absolute', left: 704, top: 514, width: 512, flexDirection: 'row', flexWrap: 'wrap', gap: 8 }}&gt;&#10;        {['Vue 3', 'TypeScript', 'Vite', 'Node.js', 'Fastify', 'SQLite', 'DeepSeek 兼容接口', 'docx 导出', 'GitHub 开源仓库'].map((t, i) =&gt; (&#10;            &lt;Box key={i} style={{ background: '#FFFFFF', border: '1px solid #DFEAEF', borderRadius: 6, padding: '5px 12px 5px 12px' }}&gt;&#10;                &lt;Text style={{ fontSize: 16, color: '#1B2B35' }}&gt;{t}&lt;/Text&gt;&#10;            &lt;/Box&gt;&#10;        ))}&#10;    &lt;/Box&gt;&#10;    &lt;Text style={{ position: 'absolute', left: 64, top: 646, fontSize: 16, color: '#8FA3AD' }}&gt;未虚构用户数、代码量、测试覆盖率或奖项；以上能力均有运行截图与验收记录支撑。&lt;/Text&gt;&#10;    &lt;Text style={{ position: 'absolute', right: 56, bottom: 14, fontSize: 15, color: '#8FA3AD', letterSpacing: 1 }}&gt;MarineMind 海洋智研 · 13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矩形 15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</p:spPr>
        <p:txBody>
          <a:bodyPr/>
          <a:p/>
        </p:txBody>
      </p:sp>
      <p:sp>
        <p:nvSpPr>
          <p:cNvPr id="161" name="圆角矩形 160"/>
          <p:cNvSpPr/>
          <p:nvPr/>
        </p:nvSpPr>
        <p:spPr>
          <a:xfrm>
            <a:off x="609600" y="495300"/>
            <a:ext cx="381000" cy="47625"/>
          </a:xfrm>
          <a:prstGeom prst="roundRect">
            <a:avLst>
              <a:gd name="adj" fmla="val 40000"/>
            </a:avLst>
          </a:prstGeom>
          <a:solidFill>
            <a:srgbClr val="FF684F"/>
          </a:solidFill>
        </p:spPr>
        <p:txBody>
          <a:bodyPr/>
          <a:p/>
        </p:txBody>
      </p:sp>
      <p:sp>
        <p:nvSpPr>
          <p:cNvPr id="162" name="文本框 161" descr="{&quot;isTemplate&quot;:true,&quot;type&quot;:&quot;text&quot;}"/>
          <p:cNvSpPr txBox="1"/>
          <p:nvPr/>
        </p:nvSpPr>
        <p:spPr>
          <a:xfrm>
            <a:off x="609600" y="628650"/>
            <a:ext cx="6286500" cy="5048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3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可运行原型，而非概念稿</a:t>
            </a:r>
            <a:endParaRPr lang="zh-CN" sz="330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3" name="圆角矩形 162"/>
          <p:cNvSpPr/>
          <p:nvPr/>
        </p:nvSpPr>
        <p:spPr>
          <a:xfrm>
            <a:off x="609600" y="150495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11959C"/>
          </a:solidFill>
        </p:spPr>
        <p:txBody>
          <a:bodyPr/>
          <a:p/>
        </p:txBody>
      </p:sp>
      <p:sp>
        <p:nvSpPr>
          <p:cNvPr id="164" name="文本框 163" descr="{&quot;isTemplate&quot;:true,&quot;type&quot;:&quot;text&quot;}"/>
          <p:cNvSpPr txBox="1"/>
          <p:nvPr/>
        </p:nvSpPr>
        <p:spPr>
          <a:xfrm>
            <a:off x="819150" y="1428750"/>
            <a:ext cx="62865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已实现</a:t>
            </a:r>
            <a:endParaRPr lang="zh-CN" sz="1650" b="1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5" name="文本框 164" descr="{&quot;isTemplate&quot;:true,&quot;type&quot;:&quot;text&quot;}"/>
          <p:cNvSpPr txBox="1"/>
          <p:nvPr/>
        </p:nvSpPr>
        <p:spPr>
          <a:xfrm>
            <a:off x="609600" y="1743075"/>
            <a:ext cx="5715000" cy="304800"/>
          </a:xfrm>
          <a:prstGeom prst="rect">
            <a:avLst/>
          </a:prstGeom>
        </p:spPr>
        <p:txBody>
          <a:bodyPr wrap="none" lIns="157163" tIns="0" rIns="0" bIns="0"/>
          <a:p>
            <a:pPr>
              <a:lnSpc>
                <a:spcPct val="140000"/>
              </a:lnSpc>
            </a:pPr>
            <a:r>
              <a:rPr lang="en-US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· </a:t>
            </a:r>
            <a:r>
              <a:rPr lang="zh-CN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注册登录</a:t>
            </a:r>
            <a:r>
              <a:rPr lang="en-US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 · HttpOnly </a:t>
            </a:r>
            <a:r>
              <a:rPr lang="zh-CN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会话</a:t>
            </a:r>
            <a:r>
              <a:rPr lang="en-US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三级角色权限</a:t>
            </a:r>
            <a:endParaRPr lang="zh-CN" sz="142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6" name="文本框 165" descr="{&quot;isTemplate&quot;:true,&quot;type&quot;:&quot;text&quot;}"/>
          <p:cNvSpPr txBox="1"/>
          <p:nvPr/>
        </p:nvSpPr>
        <p:spPr>
          <a:xfrm>
            <a:off x="609600" y="2105025"/>
            <a:ext cx="5715000" cy="304800"/>
          </a:xfrm>
          <a:prstGeom prst="rect">
            <a:avLst/>
          </a:prstGeom>
        </p:spPr>
        <p:txBody>
          <a:bodyPr wrap="none" lIns="157163" tIns="0" rIns="0" bIns="0"/>
          <a:p>
            <a:pPr>
              <a:lnSpc>
                <a:spcPct val="140000"/>
              </a:lnSpc>
            </a:pPr>
            <a:r>
              <a:rPr lang="en-US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· </a:t>
            </a:r>
            <a:r>
              <a:rPr lang="zh-CN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四阶段研发工作台</a:t>
            </a:r>
            <a:r>
              <a:rPr lang="en-US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版本检查</a:t>
            </a:r>
            <a:r>
              <a:rPr lang="en-US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 · JSON </a:t>
            </a:r>
            <a:r>
              <a:rPr lang="zh-CN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备份</a:t>
            </a:r>
            <a:endParaRPr lang="zh-CN" sz="142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7" name="文本框 166" descr="{&quot;isTemplate&quot;:true,&quot;type&quot;:&quot;text&quot;}"/>
          <p:cNvSpPr txBox="1"/>
          <p:nvPr/>
        </p:nvSpPr>
        <p:spPr>
          <a:xfrm>
            <a:off x="609600" y="2466975"/>
            <a:ext cx="5715000" cy="304800"/>
          </a:xfrm>
          <a:prstGeom prst="rect">
            <a:avLst/>
          </a:prstGeom>
        </p:spPr>
        <p:txBody>
          <a:bodyPr wrap="none" lIns="157163" tIns="0" rIns="0" bIns="0"/>
          <a:p>
            <a:pPr>
              <a:lnSpc>
                <a:spcPct val="140000"/>
              </a:lnSpc>
            </a:pPr>
            <a:r>
              <a:rPr lang="en-US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· </a:t>
            </a:r>
            <a:r>
              <a:rPr lang="zh-CN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海洋食品百科</a:t>
            </a:r>
            <a:r>
              <a:rPr lang="en-US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健康科普（规则计算）</a:t>
            </a:r>
            <a:endParaRPr lang="zh-CN" sz="142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8" name="文本框 167" descr="{&quot;isTemplate&quot;:true,&quot;type&quot;:&quot;text&quot;}"/>
          <p:cNvSpPr txBox="1"/>
          <p:nvPr/>
        </p:nvSpPr>
        <p:spPr>
          <a:xfrm>
            <a:off x="609600" y="2828925"/>
            <a:ext cx="5715000" cy="304800"/>
          </a:xfrm>
          <a:prstGeom prst="rect">
            <a:avLst/>
          </a:prstGeom>
        </p:spPr>
        <p:txBody>
          <a:bodyPr wrap="none" lIns="157163" tIns="0" rIns="0" bIns="0"/>
          <a:p>
            <a:pPr>
              <a:lnSpc>
                <a:spcPct val="140000"/>
              </a:lnSpc>
            </a:pPr>
            <a:r>
              <a:rPr lang="en-US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· </a:t>
            </a:r>
            <a:r>
              <a:rPr lang="en-US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AI </a:t>
            </a:r>
            <a:r>
              <a:rPr lang="zh-CN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研发建议</a:t>
            </a:r>
            <a:r>
              <a:rPr lang="en-US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多轮助手</a:t>
            </a:r>
            <a:r>
              <a:rPr lang="en-US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 · Word </a:t>
            </a:r>
            <a:r>
              <a:rPr lang="zh-CN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报告导出</a:t>
            </a:r>
            <a:endParaRPr lang="zh-CN" sz="142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9" name="文本框 168" descr="{&quot;isTemplate&quot;:true,&quot;type&quot;:&quot;text&quot;}"/>
          <p:cNvSpPr txBox="1"/>
          <p:nvPr/>
        </p:nvSpPr>
        <p:spPr>
          <a:xfrm>
            <a:off x="609600" y="3190875"/>
            <a:ext cx="5715000" cy="304800"/>
          </a:xfrm>
          <a:prstGeom prst="rect">
            <a:avLst/>
          </a:prstGeom>
        </p:spPr>
        <p:txBody>
          <a:bodyPr wrap="none" lIns="157163" tIns="0" rIns="0" bIns="0"/>
          <a:p>
            <a:pPr>
              <a:lnSpc>
                <a:spcPct val="140000"/>
              </a:lnSpc>
            </a:pPr>
            <a:r>
              <a:rPr lang="en-US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· </a:t>
            </a:r>
            <a:r>
              <a:rPr lang="zh-CN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协作授权</a:t>
            </a:r>
            <a:r>
              <a:rPr lang="en-US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操作审计</a:t>
            </a:r>
            <a:r>
              <a:rPr lang="en-US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后端验收记录</a:t>
            </a:r>
            <a:endParaRPr lang="zh-CN" sz="142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0" name="圆角矩形 169"/>
          <p:cNvSpPr/>
          <p:nvPr/>
        </p:nvSpPr>
        <p:spPr>
          <a:xfrm>
            <a:off x="609600" y="3724275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E8A13C"/>
          </a:solidFill>
        </p:spPr>
        <p:txBody>
          <a:bodyPr/>
          <a:p/>
        </p:txBody>
      </p:sp>
      <p:sp>
        <p:nvSpPr>
          <p:cNvPr id="171" name="文本框 170" descr="{&quot;isTemplate&quot;:true,&quot;type&quot;:&quot;text&quot;}"/>
          <p:cNvSpPr txBox="1"/>
          <p:nvPr/>
        </p:nvSpPr>
        <p:spPr>
          <a:xfrm>
            <a:off x="819150" y="3648075"/>
            <a:ext cx="83820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正在完善</a:t>
            </a:r>
            <a:endParaRPr lang="zh-CN" sz="1650" b="1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2" name="文本框 171" descr="{&quot;isTemplate&quot;:true,&quot;type&quot;:&quot;text&quot;}"/>
          <p:cNvSpPr txBox="1"/>
          <p:nvPr/>
        </p:nvSpPr>
        <p:spPr>
          <a:xfrm>
            <a:off x="609600" y="3962400"/>
            <a:ext cx="5715000" cy="304800"/>
          </a:xfrm>
          <a:prstGeom prst="rect">
            <a:avLst/>
          </a:prstGeom>
        </p:spPr>
        <p:txBody>
          <a:bodyPr wrap="none" lIns="157163" tIns="0" rIns="0" bIns="0"/>
          <a:p>
            <a:pPr>
              <a:lnSpc>
                <a:spcPct val="140000"/>
              </a:lnSpc>
            </a:pPr>
            <a:r>
              <a:rPr lang="en-US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· </a:t>
            </a:r>
            <a:r>
              <a:rPr lang="zh-CN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邮箱验证与密码找回</a:t>
            </a:r>
            <a:endParaRPr lang="zh-CN" sz="142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3" name="文本框 172" descr="{&quot;isTemplate&quot;:true,&quot;type&quot;:&quot;text&quot;}"/>
          <p:cNvSpPr txBox="1"/>
          <p:nvPr/>
        </p:nvSpPr>
        <p:spPr>
          <a:xfrm>
            <a:off x="609600" y="4324350"/>
            <a:ext cx="5715000" cy="304800"/>
          </a:xfrm>
          <a:prstGeom prst="rect">
            <a:avLst/>
          </a:prstGeom>
        </p:spPr>
        <p:txBody>
          <a:bodyPr wrap="none" lIns="157163" tIns="0" rIns="0" bIns="0"/>
          <a:p>
            <a:pPr>
              <a:lnSpc>
                <a:spcPct val="140000"/>
              </a:lnSpc>
            </a:pPr>
            <a:r>
              <a:rPr lang="en-US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· </a:t>
            </a:r>
            <a:r>
              <a:rPr lang="zh-CN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实时多人协同编辑体验</a:t>
            </a:r>
            <a:endParaRPr lang="zh-CN" sz="142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4" name="圆角矩形 173"/>
          <p:cNvSpPr/>
          <p:nvPr/>
        </p:nvSpPr>
        <p:spPr>
          <a:xfrm>
            <a:off x="609600" y="485775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8FA3AD"/>
          </a:solidFill>
        </p:spPr>
        <p:txBody>
          <a:bodyPr/>
          <a:p/>
        </p:txBody>
      </p:sp>
      <p:sp>
        <p:nvSpPr>
          <p:cNvPr id="175" name="文本框 174" descr="{&quot;isTemplate&quot;:true,&quot;type&quot;:&quot;text&quot;}"/>
          <p:cNvSpPr txBox="1"/>
          <p:nvPr/>
        </p:nvSpPr>
        <p:spPr>
          <a:xfrm>
            <a:off x="819150" y="4781550"/>
            <a:ext cx="1257300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下一阶段规划</a:t>
            </a:r>
            <a:endParaRPr lang="zh-CN" sz="1650" b="1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6" name="文本框 175" descr="{&quot;isTemplate&quot;:true,&quot;type&quot;:&quot;text&quot;}"/>
          <p:cNvSpPr txBox="1"/>
          <p:nvPr/>
        </p:nvSpPr>
        <p:spPr>
          <a:xfrm>
            <a:off x="609600" y="5095875"/>
            <a:ext cx="5715000" cy="304800"/>
          </a:xfrm>
          <a:prstGeom prst="rect">
            <a:avLst/>
          </a:prstGeom>
        </p:spPr>
        <p:txBody>
          <a:bodyPr wrap="none" lIns="157163" tIns="0" rIns="0" bIns="0"/>
          <a:p>
            <a:pPr>
              <a:lnSpc>
                <a:spcPct val="140000"/>
              </a:lnSpc>
            </a:pPr>
            <a:r>
              <a:rPr lang="en-US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· </a:t>
            </a:r>
            <a:r>
              <a:rPr lang="zh-CN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机构级部署与私有化交付</a:t>
            </a:r>
            <a:endParaRPr lang="zh-CN" sz="142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7" name="文本框 176" descr="{&quot;isTemplate&quot;:true,&quot;type&quot;:&quot;text&quot;}"/>
          <p:cNvSpPr txBox="1"/>
          <p:nvPr/>
        </p:nvSpPr>
        <p:spPr>
          <a:xfrm>
            <a:off x="609600" y="5457825"/>
            <a:ext cx="5715000" cy="304800"/>
          </a:xfrm>
          <a:prstGeom prst="rect">
            <a:avLst/>
          </a:prstGeom>
        </p:spPr>
        <p:txBody>
          <a:bodyPr wrap="none" lIns="157163" tIns="0" rIns="0" bIns="0"/>
          <a:p>
            <a:pPr>
              <a:lnSpc>
                <a:spcPct val="140000"/>
              </a:lnSpc>
            </a:pPr>
            <a:r>
              <a:rPr lang="en-US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· </a:t>
            </a:r>
            <a:r>
              <a:rPr lang="zh-CN" sz="14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课程模板与授权数据来源接入</a:t>
            </a:r>
            <a:endParaRPr lang="zh-CN" sz="142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8" name="圆角矩形 177"/>
          <p:cNvSpPr/>
          <p:nvPr/>
        </p:nvSpPr>
        <p:spPr>
          <a:xfrm>
            <a:off x="6705600" y="1428750"/>
            <a:ext cx="4876800" cy="3048000"/>
          </a:xfrm>
          <a:prstGeom prst="roundRect">
            <a:avLst>
              <a:gd name="adj" fmla="val 3750"/>
            </a:avLst>
          </a:prstGeom>
          <a:ln w="12700">
            <a:solidFill>
              <a:srgbClr val="DFEAEF"/>
            </a:solidFill>
            <a:prstDash val="solid"/>
          </a:ln>
          <a:effectLst>
            <a:outerShdw blurRad="247650" dist="95250" dir="5400000">
              <a:srgbClr val="0B4265">
                <a:alpha val="14000"/>
              </a:srgbClr>
            </a:outerShdw>
          </a:effectLst>
        </p:spPr>
        <p:txBody>
          <a:bodyPr/>
          <a:p/>
        </p:txBody>
      </p:sp>
      <p:pic>
        <p:nvPicPr>
          <p:cNvPr id="179" name="图片 1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600" y="1428750"/>
            <a:ext cx="4876800" cy="3048000"/>
          </a:xfrm>
          <a:custGeom>
            <a:avLst/>
            <a:gdLst/>
            <a:ahLst/>
            <a:cxnLst/>
            <a:pathLst>
              <a:path w="512" h="320">
                <a:moveTo>
                  <a:pt x="500" y="0"/>
                </a:moveTo>
                <a:cubicBezTo>
                  <a:pt x="507" y="0"/>
                  <a:pt x="512" y="5"/>
                  <a:pt x="512" y="12"/>
                </a:cubicBezTo>
                <a:lnTo>
                  <a:pt x="512" y="308"/>
                </a:lnTo>
                <a:cubicBezTo>
                  <a:pt x="512" y="315"/>
                  <a:pt x="507" y="320"/>
                  <a:pt x="500" y="320"/>
                </a:cubicBezTo>
                <a:lnTo>
                  <a:pt x="12" y="320"/>
                </a:lnTo>
                <a:cubicBezTo>
                  <a:pt x="5" y="320"/>
                  <a:pt x="0" y="315"/>
                  <a:pt x="0" y="308"/>
                </a:cubicBezTo>
                <a:lnTo>
                  <a:pt x="0" y="12"/>
                </a:lnTo>
                <a:cubicBezTo>
                  <a:pt x="0" y="5"/>
                  <a:pt x="5" y="0"/>
                  <a:pt x="12" y="0"/>
                </a:cubicBezTo>
                <a:lnTo>
                  <a:pt x="500" y="0"/>
                </a:lnTo>
                <a:close/>
              </a:path>
            </a:pathLst>
          </a:custGeom>
        </p:spPr>
      </p:pic>
      <p:sp>
        <p:nvSpPr>
          <p:cNvPr id="180" name="文本框 179" descr="{&quot;isTemplate&quot;:true,&quot;type&quot;:&quot;text&quot;}"/>
          <p:cNvSpPr txBox="1"/>
          <p:nvPr/>
        </p:nvSpPr>
        <p:spPr>
          <a:xfrm>
            <a:off x="6705600" y="4552950"/>
            <a:ext cx="3486150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真实运行：用户管理</a:t>
            </a:r>
            <a:r>
              <a:rPr lang="en-US" sz="1200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200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角色与账号由服务端统一管理</a:t>
            </a:r>
            <a:endParaRPr lang="zh-CN" sz="1200">
              <a:solidFill>
                <a:srgbClr val="8FA3A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1" name="圆角矩形 180"/>
          <p:cNvSpPr/>
          <p:nvPr/>
        </p:nvSpPr>
        <p:spPr>
          <a:xfrm>
            <a:off x="6705600" y="4895850"/>
            <a:ext cx="647700" cy="28575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sp>
        <p:nvSpPr>
          <p:cNvPr id="182" name="文本框 181" descr="{&quot;isTemplate&quot;:true,&quot;type&quot;:&quot;text&quot;}"/>
          <p:cNvSpPr txBox="1"/>
          <p:nvPr/>
        </p:nvSpPr>
        <p:spPr>
          <a:xfrm>
            <a:off x="6819900" y="4943475"/>
            <a:ext cx="419100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Vue 3</a:t>
            </a:r>
            <a:endParaRPr lang="en-US" sz="1200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3" name="圆角矩形 182"/>
          <p:cNvSpPr/>
          <p:nvPr/>
        </p:nvSpPr>
        <p:spPr>
          <a:xfrm>
            <a:off x="7429500" y="4895850"/>
            <a:ext cx="990600" cy="28575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sp>
        <p:nvSpPr>
          <p:cNvPr id="184" name="文本框 183" descr="{&quot;isTemplate&quot;:true,&quot;type&quot;:&quot;text&quot;}"/>
          <p:cNvSpPr txBox="1"/>
          <p:nvPr/>
        </p:nvSpPr>
        <p:spPr>
          <a:xfrm>
            <a:off x="7543800" y="4943475"/>
            <a:ext cx="762000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TypeScript</a:t>
            </a:r>
            <a:endParaRPr lang="en-US" sz="1200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5" name="圆角矩形 184"/>
          <p:cNvSpPr/>
          <p:nvPr/>
        </p:nvSpPr>
        <p:spPr>
          <a:xfrm>
            <a:off x="8496300" y="4895850"/>
            <a:ext cx="514350" cy="28575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sp>
        <p:nvSpPr>
          <p:cNvPr id="186" name="文本框 185" descr="{&quot;isTemplate&quot;:true,&quot;type&quot;:&quot;text&quot;}"/>
          <p:cNvSpPr txBox="1"/>
          <p:nvPr/>
        </p:nvSpPr>
        <p:spPr>
          <a:xfrm>
            <a:off x="8610600" y="4943475"/>
            <a:ext cx="285750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Vite</a:t>
            </a:r>
            <a:endParaRPr lang="en-US" sz="1200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7" name="圆角矩形 186"/>
          <p:cNvSpPr/>
          <p:nvPr/>
        </p:nvSpPr>
        <p:spPr>
          <a:xfrm>
            <a:off x="9086850" y="4895850"/>
            <a:ext cx="790575" cy="28575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sp>
        <p:nvSpPr>
          <p:cNvPr id="188" name="文本框 187" descr="{&quot;isTemplate&quot;:true,&quot;type&quot;:&quot;text&quot;}"/>
          <p:cNvSpPr txBox="1"/>
          <p:nvPr/>
        </p:nvSpPr>
        <p:spPr>
          <a:xfrm>
            <a:off x="9201150" y="4943475"/>
            <a:ext cx="561975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Node.js</a:t>
            </a:r>
            <a:endParaRPr lang="en-US" sz="1200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9" name="圆角矩形 188"/>
          <p:cNvSpPr/>
          <p:nvPr/>
        </p:nvSpPr>
        <p:spPr>
          <a:xfrm>
            <a:off x="9953625" y="4895850"/>
            <a:ext cx="695325" cy="28575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sp>
        <p:nvSpPr>
          <p:cNvPr id="190" name="文本框 189" descr="{&quot;isTemplate&quot;:true,&quot;type&quot;:&quot;text&quot;}"/>
          <p:cNvSpPr txBox="1"/>
          <p:nvPr/>
        </p:nvSpPr>
        <p:spPr>
          <a:xfrm>
            <a:off x="10067925" y="4943475"/>
            <a:ext cx="466725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Fastify</a:t>
            </a:r>
            <a:endParaRPr lang="en-US" sz="1200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1" name="圆角矩形 190"/>
          <p:cNvSpPr/>
          <p:nvPr/>
        </p:nvSpPr>
        <p:spPr>
          <a:xfrm>
            <a:off x="10725150" y="4895850"/>
            <a:ext cx="704850" cy="28575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sp>
        <p:nvSpPr>
          <p:cNvPr id="192" name="文本框 191" descr="{&quot;isTemplate&quot;:true,&quot;type&quot;:&quot;text&quot;}"/>
          <p:cNvSpPr txBox="1"/>
          <p:nvPr/>
        </p:nvSpPr>
        <p:spPr>
          <a:xfrm>
            <a:off x="10839450" y="4943475"/>
            <a:ext cx="476250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SQLite</a:t>
            </a:r>
            <a:endParaRPr lang="en-US" sz="1200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3" name="圆角矩形 192"/>
          <p:cNvSpPr/>
          <p:nvPr/>
        </p:nvSpPr>
        <p:spPr>
          <a:xfrm>
            <a:off x="6705600" y="5257800"/>
            <a:ext cx="1619250" cy="28575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sp>
        <p:nvSpPr>
          <p:cNvPr id="194" name="文本框 193" descr="{&quot;isTemplate&quot;:true,&quot;type&quot;:&quot;text&quot;}"/>
          <p:cNvSpPr txBox="1"/>
          <p:nvPr/>
        </p:nvSpPr>
        <p:spPr>
          <a:xfrm>
            <a:off x="6819900" y="5305425"/>
            <a:ext cx="1390650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DeepSeek </a:t>
            </a:r>
            <a:r>
              <a:rPr lang="zh-CN" sz="120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兼容接口</a:t>
            </a:r>
            <a:endParaRPr lang="zh-CN" sz="1200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5" name="圆角矩形 194"/>
          <p:cNvSpPr/>
          <p:nvPr/>
        </p:nvSpPr>
        <p:spPr>
          <a:xfrm>
            <a:off x="8401050" y="5257800"/>
            <a:ext cx="933450" cy="28575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sp>
        <p:nvSpPr>
          <p:cNvPr id="196" name="文本框 195" descr="{&quot;isTemplate&quot;:true,&quot;type&quot;:&quot;text&quot;}"/>
          <p:cNvSpPr txBox="1"/>
          <p:nvPr/>
        </p:nvSpPr>
        <p:spPr>
          <a:xfrm>
            <a:off x="8515350" y="5305425"/>
            <a:ext cx="704850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docx </a:t>
            </a:r>
            <a:r>
              <a:rPr lang="zh-CN" sz="1200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导出</a:t>
            </a:r>
            <a:endParaRPr lang="zh-CN" sz="1200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0" name="文本框 199" descr="{&quot;isTemplate&quot;:true,&quot;type&quot;:&quot;text&quot;}"/>
          <p:cNvSpPr txBox="1"/>
          <p:nvPr/>
        </p:nvSpPr>
        <p:spPr>
          <a:xfrm>
            <a:off x="11238865" y="6467475"/>
            <a:ext cx="419735" cy="2571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75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 13</a:t>
            </a:r>
            <a:endParaRPr lang="en-US" sz="1125" spc="75">
              <a:solidFill>
                <a:srgbClr val="8FA3A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 descr="&lt;Slide notes={`四类场景共用同一套研发记录，不需要重复录入。高校课程里，学生从选题到研究方案全程在平台内完成；创新创业竞赛里，团队用同一个项目管理资料、AI分析和答辩报告；科研团队早期研究记录候选对象、证据缺口和验证任务；食品研发概念阶段整理原料、产品概念和待验证问题。每个场景我们都写清楚了使用者、任务和平台输出——这也是后面试点指标设计的依据：不同场景的成功标准不同，课程看完成率，竞赛看报告产出。`} style={{ background: '#F7FAFC', width: 1280, height: 720, position: 'relative', overflow: 'hidden' }}&gt;&#10;    &lt;Box style={{ position: 'absolute', left: 64, top: 52, width: 40, height: 5, background: '#FF684F', borderRadius: 2 }} /&gt;&#10;    &lt;Text style={{ position: 'absolute', left: 64, top: 66, fontSize: 44, fontWeight: 'bold', color: '#0B4265' }}&gt;四类场景，共用同一套研发记录&lt;/Text&gt;&#10;    {[&#10;        { n: '场景一', t: '高校课程', u: '使用者：学生 / 课程小组', k: '任务：完成选题、资料整理到研究方案', o: '平台输出：结构化项目 + 过程留痕' },&#10;        { n: '场景二', t: '创新创业竞赛', u: '使用者：参赛团队', k: '任务：统一管理资料、AI 分析与答辩报告', o: '平台输出：可导出的研发档案' },&#10;        { n: '场景三', t: '科研团队早期研究', u: '使用者：研究生 / 课题组', k: '任务：记录候选对象、证据缺口与验证任务', o: '平台输出：证据状态清单' },&#10;        { n: '场景四', t: '食品研发概念阶段', u: '使用者：研发人员', k: '任务：整理原料、产品概念与待验证问题', o: '平台输出：概念与验证计划' },&#10;    ].map((s, i) =&gt; (&#10;        &lt;Box key={i} style={{ position: 'absolute', left: 64 + i * 294, top: 152, width: 270, flexDirection: 'column', gap: 10, borderTop: i === 3 ? '4px solid #FF684F' : '4px solid #11959C', paddingTop: 16 }}&gt;&#10;            &lt;Text style={{ fontSize: 17, color: '#8FA3AD', letterSpacing: 2 }}&gt;{s.n}&lt;/Text&gt;&#10;            &lt;Text style={{ fontSize: 26, fontWeight: 'bold', color: '#0B4265' }}&gt;{s.t}&lt;/Text&gt;&#10;            &lt;Text style={{ fontSize: 19, color: '#33454F', lineHeight: 1.45 }}&gt;{s.u}&lt;/Text&gt;&#10;            &lt;Text style={{ fontSize: 19, color: '#33454F', lineHeight: 1.45 }}&gt;{s.k}&lt;/Text&gt;&#10;            &lt;Box style={{ background: 'rgba(17,149,156,0.08)', borderRadius: 8, padding: '10px 12px 10px 12px' }}&gt;&#10;                &lt;Text style={{ fontSize: 18, color: '#0E7A80', fontWeight: 'bold', lineHeight: 1.4 }}&gt;{s.o}&lt;/Text&gt;&#10;            &lt;/Box&gt;&#10;        &lt;/Box&gt;&#10;    ))}&#10;    &lt;Box style={{ position: 'absolute', left: 64, top: 556, width: 1152, flexDirection: 'row', alignItems: 'center', gap: 14, background: '#FFFFFF', border: '1px solid #DFEAEF', borderRadius: 10, padding: '16px 22px 16px 22px' }}&gt;&#10;        &lt;FAIcon name='info-circle' style={{ fill: '#11959C', width: 24, height: 24 }} /&gt;&#10;        &lt;Text style={{ fontSize: 19, color: '#33454F', lineHeight: 1.4 }}&gt;场景一、二属于首期校园试点范围；场景三、四属于规划拓展方向，当前无真实研发机构用户。&lt;/Text&gt;&#10;    &lt;/Box&gt;&#10;    &lt;Text style={{ position: 'absolute', right: 56, bottom: 14, fontSize: 15, color: '#8FA3AD', letterSpacing: 1 }}&gt;MarineMind 海洋智研 · 14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矩形 20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</p:spPr>
        <p:txBody>
          <a:bodyPr/>
          <a:p/>
        </p:txBody>
      </p:sp>
      <p:sp>
        <p:nvSpPr>
          <p:cNvPr id="203" name="圆角矩形 202"/>
          <p:cNvSpPr/>
          <p:nvPr/>
        </p:nvSpPr>
        <p:spPr>
          <a:xfrm>
            <a:off x="609600" y="495300"/>
            <a:ext cx="381000" cy="47625"/>
          </a:xfrm>
          <a:prstGeom prst="roundRect">
            <a:avLst>
              <a:gd name="adj" fmla="val 40000"/>
            </a:avLst>
          </a:prstGeom>
          <a:solidFill>
            <a:srgbClr val="FF684F"/>
          </a:solidFill>
        </p:spPr>
        <p:txBody>
          <a:bodyPr/>
          <a:p/>
        </p:txBody>
      </p:sp>
      <p:sp>
        <p:nvSpPr>
          <p:cNvPr id="204" name="文本框 203" descr="{&quot;isTemplate&quot;:true,&quot;type&quot;:&quot;text&quot;}"/>
          <p:cNvSpPr txBox="1"/>
          <p:nvPr/>
        </p:nvSpPr>
        <p:spPr>
          <a:xfrm>
            <a:off x="609600" y="628650"/>
            <a:ext cx="5867400" cy="5048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3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四类场景，共用同一套研发记录</a:t>
            </a:r>
            <a:endParaRPr lang="zh-CN" sz="330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5" name="任意多边形 204"/>
          <p:cNvSpPr/>
          <p:nvPr/>
        </p:nvSpPr>
        <p:spPr>
          <a:xfrm>
            <a:off x="609600" y="1447800"/>
            <a:ext cx="2571750" cy="2847975"/>
          </a:xfrm>
          <a:custGeom>
            <a:avLst/>
            <a:gdLst/>
            <a:ahLst/>
            <a:cxnLst/>
            <a:pathLst>
              <a:path w="270" h="299">
                <a:moveTo>
                  <a:pt x="0" y="0"/>
                </a:moveTo>
                <a:lnTo>
                  <a:pt x="270" y="0"/>
                </a:lnTo>
                <a:lnTo>
                  <a:pt x="270" y="4"/>
                </a:lnTo>
                <a:lnTo>
                  <a:pt x="0" y="4"/>
                </a:lnTo>
                <a:close/>
              </a:path>
            </a:pathLst>
          </a:custGeom>
          <a:solidFill>
            <a:srgbClr val="11959C"/>
          </a:solidFill>
        </p:spPr>
        <p:txBody>
          <a:bodyPr/>
          <a:p/>
        </p:txBody>
      </p:sp>
      <p:sp>
        <p:nvSpPr>
          <p:cNvPr id="206" name="文本框 205" descr="{&quot;isTemplate&quot;:true,&quot;type&quot;:&quot;text&quot;}"/>
          <p:cNvSpPr txBox="1"/>
          <p:nvPr/>
        </p:nvSpPr>
        <p:spPr>
          <a:xfrm>
            <a:off x="609600" y="1638300"/>
            <a:ext cx="257175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spc="150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场景一</a:t>
            </a:r>
            <a:endParaRPr lang="zh-CN" sz="1275" spc="150">
              <a:solidFill>
                <a:srgbClr val="8FA3A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7" name="文本框 206" descr="{&quot;isTemplate&quot;:true,&quot;type&quot;:&quot;text&quot;}"/>
          <p:cNvSpPr txBox="1"/>
          <p:nvPr/>
        </p:nvSpPr>
        <p:spPr>
          <a:xfrm>
            <a:off x="609600" y="1933575"/>
            <a:ext cx="2571750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高校课程</a:t>
            </a:r>
            <a:endParaRPr lang="zh-CN" sz="195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8" name="文本框 207" descr="{&quot;isTemplate&quot;:true,&quot;type&quot;:&quot;text&quot;}"/>
          <p:cNvSpPr txBox="1"/>
          <p:nvPr/>
        </p:nvSpPr>
        <p:spPr>
          <a:xfrm>
            <a:off x="609600" y="2333625"/>
            <a:ext cx="2571750" cy="3238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使用者：学生</a:t>
            </a:r>
            <a:r>
              <a:rPr lang="en-US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 / </a:t>
            </a: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课程小组</a:t>
            </a:r>
            <a:endParaRPr lang="zh-CN" sz="142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9" name="文本框 208" descr="{&quot;isTemplate&quot;:true,&quot;type&quot;:&quot;text&quot;}"/>
          <p:cNvSpPr txBox="1"/>
          <p:nvPr/>
        </p:nvSpPr>
        <p:spPr>
          <a:xfrm>
            <a:off x="609600" y="2752725"/>
            <a:ext cx="2571750" cy="6381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任务：完成选题、资料整理到研究方案</a:t>
            </a:r>
            <a:endParaRPr lang="zh-CN" sz="142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0" name="圆角矩形 209"/>
          <p:cNvSpPr/>
          <p:nvPr/>
        </p:nvSpPr>
        <p:spPr>
          <a:xfrm>
            <a:off x="609600" y="3486150"/>
            <a:ext cx="2571750" cy="771525"/>
          </a:xfrm>
          <a:prstGeom prst="roundRect">
            <a:avLst>
              <a:gd name="adj" fmla="val 9877"/>
            </a:avLst>
          </a:prstGeom>
          <a:solidFill>
            <a:srgbClr val="11959C">
              <a:alpha val="8000"/>
            </a:srgbClr>
          </a:solidFill>
        </p:spPr>
        <p:txBody>
          <a:bodyPr/>
          <a:p/>
        </p:txBody>
      </p:sp>
      <p:sp>
        <p:nvSpPr>
          <p:cNvPr id="211" name="文本框 210" descr="{&quot;isTemplate&quot;:true,&quot;type&quot;:&quot;text&quot;}"/>
          <p:cNvSpPr txBox="1"/>
          <p:nvPr/>
        </p:nvSpPr>
        <p:spPr>
          <a:xfrm>
            <a:off x="723900" y="3581400"/>
            <a:ext cx="2343150" cy="5810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40000"/>
              </a:lnSpc>
            </a:pPr>
            <a:r>
              <a:rPr lang="zh-CN" sz="1350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平台输出：结构化项目</a:t>
            </a:r>
            <a:r>
              <a:rPr lang="en-US" sz="1350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 + </a:t>
            </a:r>
            <a:r>
              <a:rPr lang="zh-CN" sz="1350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过程留痕</a:t>
            </a:r>
            <a:endParaRPr lang="zh-CN" sz="1350" b="1">
              <a:solidFill>
                <a:srgbClr val="0E7A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2" name="任意多边形 211"/>
          <p:cNvSpPr/>
          <p:nvPr/>
        </p:nvSpPr>
        <p:spPr>
          <a:xfrm>
            <a:off x="3409950" y="1447800"/>
            <a:ext cx="2571750" cy="2562225"/>
          </a:xfrm>
          <a:custGeom>
            <a:avLst/>
            <a:gdLst/>
            <a:ahLst/>
            <a:cxnLst/>
            <a:pathLst>
              <a:path w="270" h="269">
                <a:moveTo>
                  <a:pt x="0" y="0"/>
                </a:moveTo>
                <a:lnTo>
                  <a:pt x="270" y="0"/>
                </a:lnTo>
                <a:lnTo>
                  <a:pt x="270" y="4"/>
                </a:lnTo>
                <a:lnTo>
                  <a:pt x="0" y="4"/>
                </a:lnTo>
                <a:close/>
              </a:path>
            </a:pathLst>
          </a:custGeom>
          <a:solidFill>
            <a:srgbClr val="11959C"/>
          </a:solidFill>
        </p:spPr>
        <p:txBody>
          <a:bodyPr/>
          <a:p/>
        </p:txBody>
      </p:sp>
      <p:sp>
        <p:nvSpPr>
          <p:cNvPr id="213" name="文本框 212" descr="{&quot;isTemplate&quot;:true,&quot;type&quot;:&quot;text&quot;}"/>
          <p:cNvSpPr txBox="1"/>
          <p:nvPr/>
        </p:nvSpPr>
        <p:spPr>
          <a:xfrm>
            <a:off x="3409950" y="1638300"/>
            <a:ext cx="257175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spc="150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场景二</a:t>
            </a:r>
            <a:endParaRPr lang="zh-CN" sz="1275" spc="150">
              <a:solidFill>
                <a:srgbClr val="8FA3A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4" name="文本框 213" descr="{&quot;isTemplate&quot;:true,&quot;type&quot;:&quot;text&quot;}"/>
          <p:cNvSpPr txBox="1"/>
          <p:nvPr/>
        </p:nvSpPr>
        <p:spPr>
          <a:xfrm>
            <a:off x="3409950" y="1933575"/>
            <a:ext cx="2571750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创新创业竞赛</a:t>
            </a:r>
            <a:endParaRPr lang="zh-CN" sz="195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5" name="文本框 214" descr="{&quot;isTemplate&quot;:true,&quot;type&quot;:&quot;text&quot;}"/>
          <p:cNvSpPr txBox="1"/>
          <p:nvPr/>
        </p:nvSpPr>
        <p:spPr>
          <a:xfrm>
            <a:off x="3409950" y="2333625"/>
            <a:ext cx="2571750" cy="3238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使用者：参赛团队</a:t>
            </a:r>
            <a:endParaRPr lang="zh-CN" sz="142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6" name="文本框 215" descr="{&quot;isTemplate&quot;:true,&quot;type&quot;:&quot;text&quot;}"/>
          <p:cNvSpPr txBox="1"/>
          <p:nvPr/>
        </p:nvSpPr>
        <p:spPr>
          <a:xfrm>
            <a:off x="3409950" y="2752725"/>
            <a:ext cx="2571750" cy="6381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任务：统一管理资料、</a:t>
            </a:r>
            <a:r>
              <a:rPr lang="en-US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AI </a:t>
            </a: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分析与答辩报告</a:t>
            </a:r>
            <a:endParaRPr lang="zh-CN" sz="142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7" name="圆角矩形 216"/>
          <p:cNvSpPr/>
          <p:nvPr/>
        </p:nvSpPr>
        <p:spPr>
          <a:xfrm>
            <a:off x="3409950" y="3486150"/>
            <a:ext cx="2571750" cy="485775"/>
          </a:xfrm>
          <a:prstGeom prst="roundRect">
            <a:avLst>
              <a:gd name="adj" fmla="val 15686"/>
            </a:avLst>
          </a:prstGeom>
          <a:solidFill>
            <a:srgbClr val="11959C">
              <a:alpha val="8000"/>
            </a:srgbClr>
          </a:solidFill>
        </p:spPr>
        <p:txBody>
          <a:bodyPr/>
          <a:p/>
        </p:txBody>
      </p:sp>
      <p:sp>
        <p:nvSpPr>
          <p:cNvPr id="218" name="文本框 217" descr="{&quot;isTemplate&quot;:true,&quot;type&quot;:&quot;text&quot;}"/>
          <p:cNvSpPr txBox="1"/>
          <p:nvPr/>
        </p:nvSpPr>
        <p:spPr>
          <a:xfrm>
            <a:off x="3524250" y="3581400"/>
            <a:ext cx="2343150" cy="2952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350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平台输出：可导出的研发档案</a:t>
            </a:r>
            <a:endParaRPr lang="zh-CN" sz="1350" b="1">
              <a:solidFill>
                <a:srgbClr val="0E7A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9" name="任意多边形 218"/>
          <p:cNvSpPr/>
          <p:nvPr/>
        </p:nvSpPr>
        <p:spPr>
          <a:xfrm>
            <a:off x="6210300" y="1447800"/>
            <a:ext cx="2571750" cy="2562225"/>
          </a:xfrm>
          <a:custGeom>
            <a:avLst/>
            <a:gdLst/>
            <a:ahLst/>
            <a:cxnLst/>
            <a:pathLst>
              <a:path w="270" h="269">
                <a:moveTo>
                  <a:pt x="0" y="0"/>
                </a:moveTo>
                <a:lnTo>
                  <a:pt x="270" y="0"/>
                </a:lnTo>
                <a:lnTo>
                  <a:pt x="270" y="4"/>
                </a:lnTo>
                <a:lnTo>
                  <a:pt x="0" y="4"/>
                </a:lnTo>
                <a:close/>
              </a:path>
            </a:pathLst>
          </a:custGeom>
          <a:solidFill>
            <a:srgbClr val="11959C"/>
          </a:solidFill>
        </p:spPr>
        <p:txBody>
          <a:bodyPr/>
          <a:p/>
        </p:txBody>
      </p:sp>
      <p:sp>
        <p:nvSpPr>
          <p:cNvPr id="220" name="文本框 219" descr="{&quot;isTemplate&quot;:true,&quot;type&quot;:&quot;text&quot;}"/>
          <p:cNvSpPr txBox="1"/>
          <p:nvPr/>
        </p:nvSpPr>
        <p:spPr>
          <a:xfrm>
            <a:off x="6210300" y="1638300"/>
            <a:ext cx="257175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spc="150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场景三</a:t>
            </a:r>
            <a:endParaRPr lang="zh-CN" sz="1275" spc="150">
              <a:solidFill>
                <a:srgbClr val="8FA3A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1" name="文本框 220" descr="{&quot;isTemplate&quot;:true,&quot;type&quot;:&quot;text&quot;}"/>
          <p:cNvSpPr txBox="1"/>
          <p:nvPr/>
        </p:nvSpPr>
        <p:spPr>
          <a:xfrm>
            <a:off x="6210300" y="1933575"/>
            <a:ext cx="2571750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科研团队早期研究</a:t>
            </a:r>
            <a:endParaRPr lang="zh-CN" sz="195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2" name="文本框 221" descr="{&quot;isTemplate&quot;:true,&quot;type&quot;:&quot;text&quot;}"/>
          <p:cNvSpPr txBox="1"/>
          <p:nvPr/>
        </p:nvSpPr>
        <p:spPr>
          <a:xfrm>
            <a:off x="6210300" y="2333625"/>
            <a:ext cx="2571750" cy="3238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使用者：研究生</a:t>
            </a:r>
            <a:r>
              <a:rPr lang="en-US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 / </a:t>
            </a: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课题组</a:t>
            </a:r>
            <a:endParaRPr lang="zh-CN" sz="142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3" name="文本框 222" descr="{&quot;isTemplate&quot;:true,&quot;type&quot;:&quot;text&quot;}"/>
          <p:cNvSpPr txBox="1"/>
          <p:nvPr/>
        </p:nvSpPr>
        <p:spPr>
          <a:xfrm>
            <a:off x="6210300" y="2752725"/>
            <a:ext cx="2571750" cy="6381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任务：记录候选对象、证据缺口与验证任务</a:t>
            </a:r>
            <a:endParaRPr lang="zh-CN" sz="142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4" name="圆角矩形 223"/>
          <p:cNvSpPr/>
          <p:nvPr/>
        </p:nvSpPr>
        <p:spPr>
          <a:xfrm>
            <a:off x="6210300" y="3486150"/>
            <a:ext cx="2571750" cy="485775"/>
          </a:xfrm>
          <a:prstGeom prst="roundRect">
            <a:avLst>
              <a:gd name="adj" fmla="val 15686"/>
            </a:avLst>
          </a:prstGeom>
          <a:solidFill>
            <a:srgbClr val="11959C">
              <a:alpha val="8000"/>
            </a:srgbClr>
          </a:solidFill>
        </p:spPr>
        <p:txBody>
          <a:bodyPr/>
          <a:p/>
        </p:txBody>
      </p:sp>
      <p:sp>
        <p:nvSpPr>
          <p:cNvPr id="225" name="文本框 224" descr="{&quot;isTemplate&quot;:true,&quot;type&quot;:&quot;text&quot;}"/>
          <p:cNvSpPr txBox="1"/>
          <p:nvPr/>
        </p:nvSpPr>
        <p:spPr>
          <a:xfrm>
            <a:off x="6324600" y="3581400"/>
            <a:ext cx="2343150" cy="2952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350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平台输出：证据状态清单</a:t>
            </a:r>
            <a:endParaRPr lang="zh-CN" sz="1350" b="1">
              <a:solidFill>
                <a:srgbClr val="0E7A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6" name="任意多边形 225"/>
          <p:cNvSpPr/>
          <p:nvPr/>
        </p:nvSpPr>
        <p:spPr>
          <a:xfrm>
            <a:off x="9010650" y="1447800"/>
            <a:ext cx="2571750" cy="2562225"/>
          </a:xfrm>
          <a:custGeom>
            <a:avLst/>
            <a:gdLst/>
            <a:ahLst/>
            <a:cxnLst/>
            <a:pathLst>
              <a:path w="270" h="269">
                <a:moveTo>
                  <a:pt x="0" y="0"/>
                </a:moveTo>
                <a:lnTo>
                  <a:pt x="270" y="0"/>
                </a:lnTo>
                <a:lnTo>
                  <a:pt x="270" y="4"/>
                </a:lnTo>
                <a:lnTo>
                  <a:pt x="0" y="4"/>
                </a:lnTo>
                <a:close/>
              </a:path>
            </a:pathLst>
          </a:custGeom>
          <a:solidFill>
            <a:srgbClr val="FF684F"/>
          </a:solidFill>
        </p:spPr>
        <p:txBody>
          <a:bodyPr/>
          <a:p/>
        </p:txBody>
      </p:sp>
      <p:sp>
        <p:nvSpPr>
          <p:cNvPr id="227" name="文本框 226" descr="{&quot;isTemplate&quot;:true,&quot;type&quot;:&quot;text&quot;}"/>
          <p:cNvSpPr txBox="1"/>
          <p:nvPr/>
        </p:nvSpPr>
        <p:spPr>
          <a:xfrm>
            <a:off x="9010650" y="1638300"/>
            <a:ext cx="257175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spc="150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场景四</a:t>
            </a:r>
            <a:endParaRPr lang="zh-CN" sz="1275" spc="150">
              <a:solidFill>
                <a:srgbClr val="8FA3A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8" name="文本框 227" descr="{&quot;isTemplate&quot;:true,&quot;type&quot;:&quot;text&quot;}"/>
          <p:cNvSpPr txBox="1"/>
          <p:nvPr/>
        </p:nvSpPr>
        <p:spPr>
          <a:xfrm>
            <a:off x="9010650" y="1933575"/>
            <a:ext cx="2571750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食品研发概念阶段</a:t>
            </a:r>
            <a:endParaRPr lang="zh-CN" sz="195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9" name="文本框 228" descr="{&quot;isTemplate&quot;:true,&quot;type&quot;:&quot;text&quot;}"/>
          <p:cNvSpPr txBox="1"/>
          <p:nvPr/>
        </p:nvSpPr>
        <p:spPr>
          <a:xfrm>
            <a:off x="9010650" y="2333625"/>
            <a:ext cx="2571750" cy="3238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使用者：研发人员</a:t>
            </a:r>
            <a:endParaRPr lang="zh-CN" sz="142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0" name="文本框 229" descr="{&quot;isTemplate&quot;:true,&quot;type&quot;:&quot;text&quot;}"/>
          <p:cNvSpPr txBox="1"/>
          <p:nvPr/>
        </p:nvSpPr>
        <p:spPr>
          <a:xfrm>
            <a:off x="9010650" y="2752725"/>
            <a:ext cx="2571750" cy="6381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45000"/>
              </a:lnSpc>
            </a:pP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任务：整理原料、产品概念与待验证问题</a:t>
            </a:r>
            <a:endParaRPr lang="zh-CN" sz="142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1" name="圆角矩形 230"/>
          <p:cNvSpPr/>
          <p:nvPr/>
        </p:nvSpPr>
        <p:spPr>
          <a:xfrm>
            <a:off x="9010650" y="3486150"/>
            <a:ext cx="2571750" cy="485775"/>
          </a:xfrm>
          <a:prstGeom prst="roundRect">
            <a:avLst>
              <a:gd name="adj" fmla="val 15686"/>
            </a:avLst>
          </a:prstGeom>
          <a:solidFill>
            <a:srgbClr val="11959C">
              <a:alpha val="8000"/>
            </a:srgbClr>
          </a:solidFill>
        </p:spPr>
        <p:txBody>
          <a:bodyPr/>
          <a:p/>
        </p:txBody>
      </p:sp>
      <p:sp>
        <p:nvSpPr>
          <p:cNvPr id="232" name="文本框 231" descr="{&quot;isTemplate&quot;:true,&quot;type&quot;:&quot;text&quot;}"/>
          <p:cNvSpPr txBox="1"/>
          <p:nvPr/>
        </p:nvSpPr>
        <p:spPr>
          <a:xfrm>
            <a:off x="9124950" y="3581400"/>
            <a:ext cx="2343150" cy="2952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350" b="1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平台输出：概念与验证计划</a:t>
            </a:r>
            <a:endParaRPr lang="zh-CN" sz="1350" b="1">
              <a:solidFill>
                <a:srgbClr val="0E7A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3" name="圆角矩形 232"/>
          <p:cNvSpPr/>
          <p:nvPr/>
        </p:nvSpPr>
        <p:spPr>
          <a:xfrm>
            <a:off x="609600" y="5295900"/>
            <a:ext cx="10972800" cy="609600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pic>
        <p:nvPicPr>
          <p:cNvPr id="234" name="图片 233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9150" y="5486400"/>
            <a:ext cx="228600" cy="228600"/>
          </a:xfrm>
          <a:prstGeom prst="rect">
            <a:avLst/>
          </a:prstGeom>
        </p:spPr>
      </p:pic>
      <p:sp>
        <p:nvSpPr>
          <p:cNvPr id="235" name="文本框 234" descr="{&quot;isTemplate&quot;:true,&quot;type&quot;:&quot;text&quot;}"/>
          <p:cNvSpPr txBox="1"/>
          <p:nvPr/>
        </p:nvSpPr>
        <p:spPr>
          <a:xfrm>
            <a:off x="1181100" y="5448300"/>
            <a:ext cx="7600950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场景一、二属于首期校园试点范围；场景三、四属于规划拓展方向，当前无真实研发机构用户。</a:t>
            </a:r>
            <a:endParaRPr lang="zh-CN" sz="142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6" name="文本框 235" descr="{&quot;isTemplate&quot;:true,&quot;type&quot;:&quot;text&quot;}"/>
          <p:cNvSpPr txBox="1"/>
          <p:nvPr/>
        </p:nvSpPr>
        <p:spPr>
          <a:xfrm>
            <a:off x="11277600" y="6524625"/>
            <a:ext cx="38100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75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14</a:t>
            </a:r>
            <a:endParaRPr lang="en-US" sz="1125" spc="75">
              <a:solidFill>
                <a:srgbClr val="8FA3A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7" name="" descr="&lt;Slide notes={`用一个完整案例演示工作流程，全部是系统内DEMO和SAMPLE数据。七个动作：建立课题、选择海洋原料、添加候选对象、保存资料、AI识别证据缺口、制定验证计划、导出报告。下面三张截图分别对应课题概览、候选成分和研发计划里的AI建议——AI指出当前项目资料为空、证据缺口大，建议先完成原料与配方相关方面的概述性梳理，并明确写了无引用任何文献或实验依据。要强调：这个案例只展示工作流程，不代表任何功效、安全性或实验结论。`} style={{ background: '#F7FAFC', width: 1280, height: 720, position: 'relative', overflow: 'hidden' }}&gt;&#10;    &lt;Box style={{ position: 'absolute', left: 64, top: 52, width: 40, height: 5, background: '#FF684F', borderRadius: 2 }} /&gt;&#10;    &lt;Text style={{ position: 'absolute', left: 64, top: 66, fontSize: 44, fontWeight: 'bold', color: '#0B4265' }}&gt;一个海洋食品创意，走完七个动作&lt;/Text&gt;&#10;    &lt;Box style={{ position: 'absolute', left: 800, top: 70, background: '#FF684F', borderRadius: 6, padding: '6px 16px 6px 16px' }}&gt;&#10;        &lt;Text style={{ fontSize: 17, fontWeight: 'bold', color: '#FFFFFF' }}&gt;SAMPLE · 仅演示工作流程&lt;/Text&gt;&#10;    &lt;/Box&gt;&#10;    &lt;Box style={{ position: 'absolute', left: 64, top: 150, width: 1152, flexDirection: 'row', gap: 6, alignItems: 'center' }}&gt;&#10;        {['建立课题', '选择原料', '添加候选', '保存资料', 'AI 识别缺口', '制定验证计划', '导出报告'].map((s, i) =&gt; (&#10;            &lt;Box key={i} style={{ flexDirection: 'row', alignItems: 'center', gap: 6 }}&gt;&#10;                &lt;Box style={{ background: i === 6 ? '#FF684F' : '#0B4265', borderRadius: 8, padding: '8px 12px 8px 12px', flexDirection: 'row', alignItems: 'center', gap: 8 }}&gt;&#10;                    &lt;Text style={{ fontSize: 16, fontWeight: 'bold', color: '#7BC8D0' }}&gt;{String(i + 1).padStart(2, '0')}&lt;/Text&gt;&#10;                    &lt;Text style={{ fontSize: 18, color: '#FFFFFF' }}&gt;{s}&lt;/Text&gt;&#10;                &lt;/Box&gt;&#10;                {i &lt; 6 &amp;&amp; &lt;FAIcon name='chevron-right' style={{ fill: '#11959C', width: 16, height: 16 }} /&gt;}&#10;            &lt;/Box&gt;&#10;        ))}&#10;    &lt;/Box&gt;&#10;    {[&#10;        { img: 'assets/screens/03_step1_overview.png', cap: '① 建立课题 · 填写原料与研发方向' },&#10;        { img: 'assets/screens/05_step3_evidence.png', cap: '② 候选对象与资料库 · 保存来源与笔记' },&#10;        { img: 'assets/screens/06_step4_plan.png', cap: '③ AI 识别证据缺口 · 生成待验证问题' },&#10;    ].map((c, i) =&gt; (&#10;        &lt;Box key={i} style={{ position: 'absolute', left: 64 + i * 398, top: 226, width: 356, flexDirection: 'column', gap: 8 }}&gt;&#10;            &lt;Box style={{ width: 356, height: 222, borderRadius: 10, overflow: 'hidden', border: '1px solid #DFEAEF', boxShadow: '0 8px 20px rgba(11,66,101,0.13)' }}&gt;&#10;                &lt;Image src={c.img} style={{ width: 356, height: 222, objectFit: 'cover' }} /&gt;&#10;            &lt;/Box&gt;&#10;            &lt;Text style={{ fontSize: 17, color: '#33454F' }}&gt;{c.cap}&lt;/Text&gt;&#10;        &lt;/Box&gt;&#10;    ))}&#10;    &lt;Box style={{ position: 'absolute', left: 64, top: 508, width: 1152, background: '#0B4265', borderRadius: 12, padding: '18px 26px 18px 26px', flexDirection: 'row', alignItems: 'center', gap: 20 }}&gt;&#10;        &lt;FAIcon name='file-text' style={{ fill: '#7BC8D0', width: 30, height: 30 }} /&gt;&#10;        &lt;Box style={{ flexDirection: 'column', gap: 4 }}&gt;&#10;            &lt;Text style={{ fontSize: 21, fontWeight: 'bold', color: '#FFFFFF' }}&gt;输出结果：Word 研发报告（真实导出结构）&lt;/Text&gt;&#10;            &lt;Text style={{ fontSize: 18, color: '#CFE8EA', lineHeight: 1.45 }}&gt;课题概览 / 候选成分 / 资料库 / 验证与研发计划 / AI 待验证建议 —— 候选项与 AI 建议均标注为待核实&lt;/Text&gt;&#10;        &lt;/Box&gt;&#10;    &lt;/Box&gt;&#10;    &lt;Text style={{ position: 'absolute', left: 64, top: 622, fontSize: 16, color: '#8A5A44' }}&gt;SAMPLE：仅展示工作流程，不代表功效、安全性或实验结论；案例数据为系统内置演示内容。&lt;/Text&gt;&#10;    &lt;Text style={{ position: 'absolute', right: 56, bottom: 14, fontSize: 15, color: '#8FA3AD', letterSpacing: 1 }}&gt;MarineMind 海洋智研 · 15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矩形 23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</p:spPr>
        <p:txBody>
          <a:bodyPr/>
          <a:p/>
        </p:txBody>
      </p:sp>
      <p:sp>
        <p:nvSpPr>
          <p:cNvPr id="239" name="圆角矩形 238"/>
          <p:cNvSpPr/>
          <p:nvPr/>
        </p:nvSpPr>
        <p:spPr>
          <a:xfrm>
            <a:off x="609600" y="495300"/>
            <a:ext cx="381000" cy="47625"/>
          </a:xfrm>
          <a:prstGeom prst="roundRect">
            <a:avLst>
              <a:gd name="adj" fmla="val 40000"/>
            </a:avLst>
          </a:prstGeom>
          <a:solidFill>
            <a:srgbClr val="FF684F"/>
          </a:solidFill>
        </p:spPr>
        <p:txBody>
          <a:bodyPr/>
          <a:p/>
        </p:txBody>
      </p:sp>
      <p:sp>
        <p:nvSpPr>
          <p:cNvPr id="240" name="文本框 239" descr="{&quot;isTemplate&quot;:true,&quot;type&quot;:&quot;text&quot;}"/>
          <p:cNvSpPr txBox="1"/>
          <p:nvPr/>
        </p:nvSpPr>
        <p:spPr>
          <a:xfrm>
            <a:off x="609600" y="628650"/>
            <a:ext cx="6286500" cy="5048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3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一个海洋食品创意，通过</a:t>
            </a:r>
            <a:r>
              <a:rPr lang="en-US" altLang="zh-CN" sz="33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7</a:t>
            </a:r>
            <a:r>
              <a:rPr lang="zh-CN" altLang="en-US" sz="33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个</a:t>
            </a:r>
            <a:r>
              <a:rPr lang="zh-CN" altLang="en-US" sz="33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流程</a:t>
            </a:r>
            <a:endParaRPr lang="zh-CN" altLang="en-US" sz="330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1" name="圆角矩形 240"/>
          <p:cNvSpPr/>
          <p:nvPr/>
        </p:nvSpPr>
        <p:spPr>
          <a:xfrm>
            <a:off x="7620000" y="666750"/>
            <a:ext cx="2286000" cy="314325"/>
          </a:xfrm>
          <a:prstGeom prst="roundRect">
            <a:avLst>
              <a:gd name="adj" fmla="val 18182"/>
            </a:avLst>
          </a:prstGeom>
          <a:solidFill>
            <a:srgbClr val="FF684F"/>
          </a:solidFill>
        </p:spPr>
        <p:txBody>
          <a:bodyPr/>
          <a:p/>
        </p:txBody>
      </p:sp>
      <p:sp>
        <p:nvSpPr>
          <p:cNvPr id="242" name="文本框 241" descr="{&quot;isTemplate&quot;:true,&quot;type&quot;:&quot;text&quot;}"/>
          <p:cNvSpPr txBox="1"/>
          <p:nvPr/>
        </p:nvSpPr>
        <p:spPr>
          <a:xfrm>
            <a:off x="7772400" y="723900"/>
            <a:ext cx="198120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SAMPLE · </a:t>
            </a:r>
            <a:r>
              <a:rPr lang="zh-CN"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仅演示工作流程</a:t>
            </a:r>
            <a:endParaRPr lang="zh-CN" sz="12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3" name="圆角矩形 242"/>
          <p:cNvSpPr/>
          <p:nvPr/>
        </p:nvSpPr>
        <p:spPr>
          <a:xfrm>
            <a:off x="609600" y="1428750"/>
            <a:ext cx="1181100" cy="361950"/>
          </a:xfrm>
          <a:prstGeom prst="roundRect">
            <a:avLst>
              <a:gd name="adj" fmla="val 21053"/>
            </a:avLst>
          </a:prstGeom>
          <a:solidFill>
            <a:srgbClr val="0B4265"/>
          </a:solidFill>
        </p:spPr>
        <p:txBody>
          <a:bodyPr/>
          <a:p/>
        </p:txBody>
      </p:sp>
      <p:sp>
        <p:nvSpPr>
          <p:cNvPr id="244" name="文本框 243" descr="{&quot;isTemplate&quot;:true,&quot;type&quot;:&quot;text&quot;}"/>
          <p:cNvSpPr txBox="1"/>
          <p:nvPr/>
        </p:nvSpPr>
        <p:spPr>
          <a:xfrm>
            <a:off x="723900" y="1514475"/>
            <a:ext cx="190500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7BC8D0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sz="1200" b="1">
              <a:solidFill>
                <a:srgbClr val="7BC8D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5" name="文本框 244" descr="{&quot;isTemplate&quot;:true,&quot;type&quot;:&quot;text&quot;}"/>
          <p:cNvSpPr txBox="1"/>
          <p:nvPr/>
        </p:nvSpPr>
        <p:spPr>
          <a:xfrm>
            <a:off x="990600" y="1504950"/>
            <a:ext cx="6858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建立课题</a:t>
            </a:r>
            <a:endParaRPr lang="zh-CN"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46" name="图片 245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47850" y="1533525"/>
            <a:ext cx="152400" cy="152400"/>
          </a:xfrm>
          <a:prstGeom prst="rect">
            <a:avLst/>
          </a:prstGeom>
        </p:spPr>
      </p:pic>
      <p:sp>
        <p:nvSpPr>
          <p:cNvPr id="247" name="圆角矩形 246"/>
          <p:cNvSpPr/>
          <p:nvPr/>
        </p:nvSpPr>
        <p:spPr>
          <a:xfrm>
            <a:off x="2057400" y="1428750"/>
            <a:ext cx="1181100" cy="361950"/>
          </a:xfrm>
          <a:prstGeom prst="roundRect">
            <a:avLst>
              <a:gd name="adj" fmla="val 21053"/>
            </a:avLst>
          </a:prstGeom>
          <a:solidFill>
            <a:srgbClr val="0B4265"/>
          </a:solidFill>
        </p:spPr>
        <p:txBody>
          <a:bodyPr/>
          <a:p/>
        </p:txBody>
      </p:sp>
      <p:sp>
        <p:nvSpPr>
          <p:cNvPr id="248" name="文本框 247" descr="{&quot;isTemplate&quot;:true,&quot;type&quot;:&quot;text&quot;}"/>
          <p:cNvSpPr txBox="1"/>
          <p:nvPr/>
        </p:nvSpPr>
        <p:spPr>
          <a:xfrm>
            <a:off x="2171700" y="1514475"/>
            <a:ext cx="190500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7BC8D0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sz="1200" b="1">
              <a:solidFill>
                <a:srgbClr val="7BC8D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9" name="文本框 248" descr="{&quot;isTemplate&quot;:true,&quot;type&quot;:&quot;text&quot;}"/>
          <p:cNvSpPr txBox="1"/>
          <p:nvPr/>
        </p:nvSpPr>
        <p:spPr>
          <a:xfrm>
            <a:off x="2438400" y="1504950"/>
            <a:ext cx="6858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选择原料</a:t>
            </a:r>
            <a:endParaRPr lang="zh-CN"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0" name="图片 249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95650" y="1533525"/>
            <a:ext cx="152400" cy="152400"/>
          </a:xfrm>
          <a:prstGeom prst="rect">
            <a:avLst/>
          </a:prstGeom>
        </p:spPr>
      </p:pic>
      <p:sp>
        <p:nvSpPr>
          <p:cNvPr id="251" name="圆角矩形 250"/>
          <p:cNvSpPr/>
          <p:nvPr/>
        </p:nvSpPr>
        <p:spPr>
          <a:xfrm>
            <a:off x="3505200" y="1428750"/>
            <a:ext cx="1181100" cy="361950"/>
          </a:xfrm>
          <a:prstGeom prst="roundRect">
            <a:avLst>
              <a:gd name="adj" fmla="val 21053"/>
            </a:avLst>
          </a:prstGeom>
          <a:solidFill>
            <a:srgbClr val="0B4265"/>
          </a:solidFill>
        </p:spPr>
        <p:txBody>
          <a:bodyPr/>
          <a:p/>
        </p:txBody>
      </p:sp>
      <p:sp>
        <p:nvSpPr>
          <p:cNvPr id="252" name="文本框 251" descr="{&quot;isTemplate&quot;:true,&quot;type&quot;:&quot;text&quot;}"/>
          <p:cNvSpPr txBox="1"/>
          <p:nvPr/>
        </p:nvSpPr>
        <p:spPr>
          <a:xfrm>
            <a:off x="3619500" y="1514475"/>
            <a:ext cx="190500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7BC8D0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sz="1200" b="1">
              <a:solidFill>
                <a:srgbClr val="7BC8D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3" name="文本框 252" descr="{&quot;isTemplate&quot;:true,&quot;type&quot;:&quot;text&quot;}"/>
          <p:cNvSpPr txBox="1"/>
          <p:nvPr/>
        </p:nvSpPr>
        <p:spPr>
          <a:xfrm>
            <a:off x="3886200" y="1504950"/>
            <a:ext cx="6858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添加候选</a:t>
            </a:r>
            <a:endParaRPr lang="zh-CN"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4" name="图片 253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43450" y="1533525"/>
            <a:ext cx="152400" cy="152400"/>
          </a:xfrm>
          <a:prstGeom prst="rect">
            <a:avLst/>
          </a:prstGeom>
        </p:spPr>
      </p:pic>
      <p:sp>
        <p:nvSpPr>
          <p:cNvPr id="255" name="圆角矩形 254"/>
          <p:cNvSpPr/>
          <p:nvPr/>
        </p:nvSpPr>
        <p:spPr>
          <a:xfrm>
            <a:off x="4953000" y="1428750"/>
            <a:ext cx="1181100" cy="361950"/>
          </a:xfrm>
          <a:prstGeom prst="roundRect">
            <a:avLst>
              <a:gd name="adj" fmla="val 21053"/>
            </a:avLst>
          </a:prstGeom>
          <a:solidFill>
            <a:srgbClr val="0B4265"/>
          </a:solidFill>
        </p:spPr>
        <p:txBody>
          <a:bodyPr/>
          <a:p/>
        </p:txBody>
      </p:sp>
      <p:sp>
        <p:nvSpPr>
          <p:cNvPr id="256" name="文本框 255" descr="{&quot;isTemplate&quot;:true,&quot;type&quot;:&quot;text&quot;}"/>
          <p:cNvSpPr txBox="1"/>
          <p:nvPr/>
        </p:nvSpPr>
        <p:spPr>
          <a:xfrm>
            <a:off x="5067300" y="1514475"/>
            <a:ext cx="190500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7BC8D0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US" sz="1200" b="1">
              <a:solidFill>
                <a:srgbClr val="7BC8D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7" name="文本框 256" descr="{&quot;isTemplate&quot;:true,&quot;type&quot;:&quot;text&quot;}"/>
          <p:cNvSpPr txBox="1"/>
          <p:nvPr/>
        </p:nvSpPr>
        <p:spPr>
          <a:xfrm>
            <a:off x="5334000" y="1504950"/>
            <a:ext cx="6858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保存资料</a:t>
            </a:r>
            <a:endParaRPr lang="zh-CN"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8" name="图片 257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91250" y="1533525"/>
            <a:ext cx="152400" cy="152400"/>
          </a:xfrm>
          <a:prstGeom prst="rect">
            <a:avLst/>
          </a:prstGeom>
        </p:spPr>
      </p:pic>
      <p:sp>
        <p:nvSpPr>
          <p:cNvPr id="259" name="圆角矩形 258"/>
          <p:cNvSpPr/>
          <p:nvPr/>
        </p:nvSpPr>
        <p:spPr>
          <a:xfrm>
            <a:off x="6400800" y="1428750"/>
            <a:ext cx="1409700" cy="361950"/>
          </a:xfrm>
          <a:prstGeom prst="roundRect">
            <a:avLst>
              <a:gd name="adj" fmla="val 21053"/>
            </a:avLst>
          </a:prstGeom>
          <a:solidFill>
            <a:srgbClr val="0B4265"/>
          </a:solidFill>
        </p:spPr>
        <p:txBody>
          <a:bodyPr/>
          <a:p/>
        </p:txBody>
      </p:sp>
      <p:sp>
        <p:nvSpPr>
          <p:cNvPr id="260" name="文本框 259" descr="{&quot;isTemplate&quot;:true,&quot;type&quot;:&quot;text&quot;}"/>
          <p:cNvSpPr txBox="1"/>
          <p:nvPr/>
        </p:nvSpPr>
        <p:spPr>
          <a:xfrm>
            <a:off x="6515100" y="1514475"/>
            <a:ext cx="190500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7BC8D0"/>
                </a:solidFill>
                <a:latin typeface="微软雅黑" panose="020B0503020204020204" charset="-122"/>
                <a:ea typeface="微软雅黑" panose="020B0503020204020204" charset="-122"/>
              </a:rPr>
              <a:t>05</a:t>
            </a:r>
            <a:endParaRPr lang="en-US" sz="1200" b="1">
              <a:solidFill>
                <a:srgbClr val="7BC8D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1" name="文本框 260" descr="{&quot;isTemplate&quot;:true,&quot;type&quot;:&quot;text&quot;}"/>
          <p:cNvSpPr txBox="1"/>
          <p:nvPr/>
        </p:nvSpPr>
        <p:spPr>
          <a:xfrm>
            <a:off x="6781800" y="1504950"/>
            <a:ext cx="9144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AI </a:t>
            </a:r>
            <a:r>
              <a:rPr lang="zh-CN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识别缺口</a:t>
            </a:r>
            <a:endParaRPr lang="zh-CN"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62" name="图片 26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67650" y="1533525"/>
            <a:ext cx="152400" cy="152400"/>
          </a:xfrm>
          <a:prstGeom prst="rect">
            <a:avLst/>
          </a:prstGeom>
        </p:spPr>
      </p:pic>
      <p:sp>
        <p:nvSpPr>
          <p:cNvPr id="263" name="圆角矩形 262"/>
          <p:cNvSpPr/>
          <p:nvPr/>
        </p:nvSpPr>
        <p:spPr>
          <a:xfrm>
            <a:off x="8077200" y="1428750"/>
            <a:ext cx="1524000" cy="361950"/>
          </a:xfrm>
          <a:prstGeom prst="roundRect">
            <a:avLst>
              <a:gd name="adj" fmla="val 21053"/>
            </a:avLst>
          </a:prstGeom>
          <a:solidFill>
            <a:srgbClr val="0B4265"/>
          </a:solidFill>
        </p:spPr>
        <p:txBody>
          <a:bodyPr/>
          <a:p/>
        </p:txBody>
      </p:sp>
      <p:sp>
        <p:nvSpPr>
          <p:cNvPr id="264" name="文本框 263" descr="{&quot;isTemplate&quot;:true,&quot;type&quot;:&quot;text&quot;}"/>
          <p:cNvSpPr txBox="1"/>
          <p:nvPr/>
        </p:nvSpPr>
        <p:spPr>
          <a:xfrm>
            <a:off x="8191500" y="1514475"/>
            <a:ext cx="190500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7BC8D0"/>
                </a:solidFill>
                <a:latin typeface="微软雅黑" panose="020B0503020204020204" charset="-122"/>
                <a:ea typeface="微软雅黑" panose="020B0503020204020204" charset="-122"/>
              </a:rPr>
              <a:t>06</a:t>
            </a:r>
            <a:endParaRPr lang="en-US" sz="1200" b="1">
              <a:solidFill>
                <a:srgbClr val="7BC8D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5" name="文本框 264" descr="{&quot;isTemplate&quot;:true,&quot;type&quot;:&quot;text&quot;}"/>
          <p:cNvSpPr txBox="1"/>
          <p:nvPr/>
        </p:nvSpPr>
        <p:spPr>
          <a:xfrm>
            <a:off x="8458200" y="1504950"/>
            <a:ext cx="10287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制定验证计划</a:t>
            </a:r>
            <a:endParaRPr lang="zh-CN"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66" name="图片 265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658350" y="1533525"/>
            <a:ext cx="152400" cy="152400"/>
          </a:xfrm>
          <a:prstGeom prst="rect">
            <a:avLst/>
          </a:prstGeom>
        </p:spPr>
      </p:pic>
      <p:sp>
        <p:nvSpPr>
          <p:cNvPr id="267" name="圆角矩形 266"/>
          <p:cNvSpPr/>
          <p:nvPr/>
        </p:nvSpPr>
        <p:spPr>
          <a:xfrm>
            <a:off x="9867900" y="1428750"/>
            <a:ext cx="1181100" cy="361950"/>
          </a:xfrm>
          <a:prstGeom prst="roundRect">
            <a:avLst>
              <a:gd name="adj" fmla="val 21053"/>
            </a:avLst>
          </a:prstGeom>
          <a:solidFill>
            <a:srgbClr val="FF684F"/>
          </a:solidFill>
        </p:spPr>
        <p:txBody>
          <a:bodyPr/>
          <a:p/>
        </p:txBody>
      </p:sp>
      <p:sp>
        <p:nvSpPr>
          <p:cNvPr id="268" name="文本框 267" descr="{&quot;isTemplate&quot;:true,&quot;type&quot;:&quot;text&quot;}"/>
          <p:cNvSpPr txBox="1"/>
          <p:nvPr/>
        </p:nvSpPr>
        <p:spPr>
          <a:xfrm>
            <a:off x="9982200" y="1514475"/>
            <a:ext cx="190500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7BC8D0"/>
                </a:solidFill>
                <a:latin typeface="微软雅黑" panose="020B0503020204020204" charset="-122"/>
                <a:ea typeface="微软雅黑" panose="020B0503020204020204" charset="-122"/>
              </a:rPr>
              <a:t>07</a:t>
            </a:r>
            <a:endParaRPr lang="en-US" sz="1200" b="1">
              <a:solidFill>
                <a:srgbClr val="7BC8D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9" name="文本框 268" descr="{&quot;isTemplate&quot;:true,&quot;type&quot;:&quot;text&quot;}"/>
          <p:cNvSpPr txBox="1"/>
          <p:nvPr/>
        </p:nvSpPr>
        <p:spPr>
          <a:xfrm>
            <a:off x="10248900" y="1504950"/>
            <a:ext cx="685800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导出报告</a:t>
            </a:r>
            <a:endParaRPr lang="zh-CN"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0" name="圆角矩形 269"/>
          <p:cNvSpPr/>
          <p:nvPr/>
        </p:nvSpPr>
        <p:spPr>
          <a:xfrm>
            <a:off x="609600" y="2152650"/>
            <a:ext cx="3390900" cy="2114550"/>
          </a:xfrm>
          <a:prstGeom prst="roundRect">
            <a:avLst>
              <a:gd name="adj" fmla="val 4505"/>
            </a:avLst>
          </a:prstGeom>
          <a:ln w="12700">
            <a:solidFill>
              <a:srgbClr val="DFEAEF"/>
            </a:solidFill>
            <a:prstDash val="solid"/>
          </a:ln>
          <a:effectLst>
            <a:outerShdw blurRad="190500" dist="76200" dir="5400000">
              <a:srgbClr val="0B4265">
                <a:alpha val="13000"/>
              </a:srgbClr>
            </a:outerShdw>
          </a:effectLst>
        </p:spPr>
        <p:txBody>
          <a:bodyPr/>
          <a:p/>
        </p:txBody>
      </p:sp>
      <p:pic>
        <p:nvPicPr>
          <p:cNvPr id="271" name="图片 270"/>
          <p:cNvPicPr>
            <a:picLocks noChangeAspect="1"/>
          </p:cNvPicPr>
          <p:nvPr/>
        </p:nvPicPr>
        <p:blipFill>
          <a:blip r:embed="rId3"/>
          <a:srcRect t="112" b="112"/>
          <a:stretch>
            <a:fillRect/>
          </a:stretch>
        </p:blipFill>
        <p:spPr>
          <a:xfrm>
            <a:off x="609600" y="2152650"/>
            <a:ext cx="3390900" cy="2114550"/>
          </a:xfrm>
          <a:custGeom>
            <a:avLst/>
            <a:gdLst/>
            <a:ahLst/>
            <a:cxnLst/>
            <a:pathLst>
              <a:path w="356" h="222">
                <a:moveTo>
                  <a:pt x="346" y="0"/>
                </a:moveTo>
                <a:cubicBezTo>
                  <a:pt x="352" y="0"/>
                  <a:pt x="356" y="5"/>
                  <a:pt x="356" y="10"/>
                </a:cubicBezTo>
                <a:lnTo>
                  <a:pt x="356" y="212"/>
                </a:lnTo>
                <a:cubicBezTo>
                  <a:pt x="356" y="218"/>
                  <a:pt x="352" y="222"/>
                  <a:pt x="346" y="222"/>
                </a:cubicBezTo>
                <a:lnTo>
                  <a:pt x="10" y="222"/>
                </a:lnTo>
                <a:cubicBezTo>
                  <a:pt x="4" y="222"/>
                  <a:pt x="0" y="218"/>
                  <a:pt x="0" y="212"/>
                </a:cubicBezTo>
                <a:lnTo>
                  <a:pt x="0" y="10"/>
                </a:lnTo>
                <a:cubicBezTo>
                  <a:pt x="0" y="4"/>
                  <a:pt x="4" y="0"/>
                  <a:pt x="10" y="0"/>
                </a:cubicBezTo>
                <a:lnTo>
                  <a:pt x="346" y="0"/>
                </a:lnTo>
                <a:close/>
              </a:path>
            </a:pathLst>
          </a:custGeom>
        </p:spPr>
      </p:pic>
      <p:sp>
        <p:nvSpPr>
          <p:cNvPr id="272" name="文本框 271" descr="{&quot;isTemplate&quot;:true,&quot;type&quot;:&quot;text&quot;}"/>
          <p:cNvSpPr txBox="1"/>
          <p:nvPr/>
        </p:nvSpPr>
        <p:spPr>
          <a:xfrm>
            <a:off x="609600" y="4343400"/>
            <a:ext cx="339090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① </a:t>
            </a:r>
            <a:r>
              <a:rPr lang="zh-CN" sz="127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建立课题</a:t>
            </a:r>
            <a:r>
              <a:rPr lang="en-US" sz="127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27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填写原料与研发方向</a:t>
            </a:r>
            <a:endParaRPr lang="zh-CN" sz="127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3" name="圆角矩形 272"/>
          <p:cNvSpPr/>
          <p:nvPr/>
        </p:nvSpPr>
        <p:spPr>
          <a:xfrm>
            <a:off x="4400550" y="2152650"/>
            <a:ext cx="3390900" cy="2114550"/>
          </a:xfrm>
          <a:prstGeom prst="roundRect">
            <a:avLst>
              <a:gd name="adj" fmla="val 4505"/>
            </a:avLst>
          </a:prstGeom>
          <a:ln w="12700">
            <a:solidFill>
              <a:srgbClr val="DFEAEF"/>
            </a:solidFill>
            <a:prstDash val="solid"/>
          </a:ln>
          <a:effectLst>
            <a:outerShdw blurRad="190500" dist="76200" dir="5400000">
              <a:srgbClr val="0B4265">
                <a:alpha val="13000"/>
              </a:srgbClr>
            </a:outerShdw>
          </a:effectLst>
        </p:spPr>
        <p:txBody>
          <a:bodyPr/>
          <a:p/>
        </p:txBody>
      </p:sp>
      <p:pic>
        <p:nvPicPr>
          <p:cNvPr id="274" name="图片 273"/>
          <p:cNvPicPr>
            <a:picLocks noChangeAspect="1"/>
          </p:cNvPicPr>
          <p:nvPr/>
        </p:nvPicPr>
        <p:blipFill>
          <a:blip r:embed="rId4"/>
          <a:srcRect t="112" b="112"/>
          <a:stretch>
            <a:fillRect/>
          </a:stretch>
        </p:blipFill>
        <p:spPr>
          <a:xfrm>
            <a:off x="4400550" y="2152650"/>
            <a:ext cx="3390900" cy="2114550"/>
          </a:xfrm>
          <a:custGeom>
            <a:avLst/>
            <a:gdLst/>
            <a:ahLst/>
            <a:cxnLst/>
            <a:pathLst>
              <a:path w="356" h="222">
                <a:moveTo>
                  <a:pt x="346" y="0"/>
                </a:moveTo>
                <a:cubicBezTo>
                  <a:pt x="352" y="0"/>
                  <a:pt x="356" y="5"/>
                  <a:pt x="356" y="10"/>
                </a:cubicBezTo>
                <a:lnTo>
                  <a:pt x="356" y="212"/>
                </a:lnTo>
                <a:cubicBezTo>
                  <a:pt x="356" y="218"/>
                  <a:pt x="352" y="222"/>
                  <a:pt x="346" y="222"/>
                </a:cubicBezTo>
                <a:lnTo>
                  <a:pt x="10" y="222"/>
                </a:lnTo>
                <a:cubicBezTo>
                  <a:pt x="4" y="222"/>
                  <a:pt x="0" y="218"/>
                  <a:pt x="0" y="212"/>
                </a:cubicBezTo>
                <a:lnTo>
                  <a:pt x="0" y="10"/>
                </a:lnTo>
                <a:cubicBezTo>
                  <a:pt x="0" y="4"/>
                  <a:pt x="4" y="0"/>
                  <a:pt x="10" y="0"/>
                </a:cubicBezTo>
                <a:lnTo>
                  <a:pt x="346" y="0"/>
                </a:lnTo>
                <a:close/>
              </a:path>
            </a:pathLst>
          </a:custGeom>
        </p:spPr>
      </p:pic>
      <p:sp>
        <p:nvSpPr>
          <p:cNvPr id="275" name="文本框 274" descr="{&quot;isTemplate&quot;:true,&quot;type&quot;:&quot;text&quot;}"/>
          <p:cNvSpPr txBox="1"/>
          <p:nvPr/>
        </p:nvSpPr>
        <p:spPr>
          <a:xfrm>
            <a:off x="4400550" y="4343400"/>
            <a:ext cx="339090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② </a:t>
            </a:r>
            <a:r>
              <a:rPr lang="zh-CN" sz="127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候选对象与资料库</a:t>
            </a:r>
            <a:r>
              <a:rPr lang="en-US" sz="127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27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保存来源与笔记</a:t>
            </a:r>
            <a:endParaRPr lang="zh-CN" sz="127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6" name="圆角矩形 275"/>
          <p:cNvSpPr/>
          <p:nvPr/>
        </p:nvSpPr>
        <p:spPr>
          <a:xfrm>
            <a:off x="8191500" y="2152650"/>
            <a:ext cx="3390900" cy="2114550"/>
          </a:xfrm>
          <a:prstGeom prst="roundRect">
            <a:avLst>
              <a:gd name="adj" fmla="val 4505"/>
            </a:avLst>
          </a:prstGeom>
          <a:ln w="12700">
            <a:solidFill>
              <a:srgbClr val="DFEAEF"/>
            </a:solidFill>
            <a:prstDash val="solid"/>
          </a:ln>
          <a:effectLst>
            <a:outerShdw blurRad="190500" dist="76200" dir="5400000">
              <a:srgbClr val="0B4265">
                <a:alpha val="13000"/>
              </a:srgbClr>
            </a:outerShdw>
          </a:effectLst>
        </p:spPr>
        <p:txBody>
          <a:bodyPr/>
          <a:p/>
        </p:txBody>
      </p:sp>
      <p:pic>
        <p:nvPicPr>
          <p:cNvPr id="277" name="图片 276"/>
          <p:cNvPicPr>
            <a:picLocks noChangeAspect="1"/>
          </p:cNvPicPr>
          <p:nvPr/>
        </p:nvPicPr>
        <p:blipFill>
          <a:blip r:embed="rId5"/>
          <a:srcRect t="112" b="112"/>
          <a:stretch>
            <a:fillRect/>
          </a:stretch>
        </p:blipFill>
        <p:spPr>
          <a:xfrm>
            <a:off x="8191500" y="2152650"/>
            <a:ext cx="3390900" cy="2114550"/>
          </a:xfrm>
          <a:custGeom>
            <a:avLst/>
            <a:gdLst/>
            <a:ahLst/>
            <a:cxnLst/>
            <a:pathLst>
              <a:path w="356" h="222">
                <a:moveTo>
                  <a:pt x="346" y="0"/>
                </a:moveTo>
                <a:cubicBezTo>
                  <a:pt x="352" y="0"/>
                  <a:pt x="356" y="5"/>
                  <a:pt x="356" y="10"/>
                </a:cubicBezTo>
                <a:lnTo>
                  <a:pt x="356" y="212"/>
                </a:lnTo>
                <a:cubicBezTo>
                  <a:pt x="356" y="218"/>
                  <a:pt x="352" y="222"/>
                  <a:pt x="346" y="222"/>
                </a:cubicBezTo>
                <a:lnTo>
                  <a:pt x="10" y="222"/>
                </a:lnTo>
                <a:cubicBezTo>
                  <a:pt x="4" y="222"/>
                  <a:pt x="0" y="218"/>
                  <a:pt x="0" y="212"/>
                </a:cubicBezTo>
                <a:lnTo>
                  <a:pt x="0" y="10"/>
                </a:lnTo>
                <a:cubicBezTo>
                  <a:pt x="0" y="4"/>
                  <a:pt x="4" y="0"/>
                  <a:pt x="10" y="0"/>
                </a:cubicBezTo>
                <a:lnTo>
                  <a:pt x="346" y="0"/>
                </a:lnTo>
                <a:close/>
              </a:path>
            </a:pathLst>
          </a:custGeom>
        </p:spPr>
      </p:pic>
      <p:sp>
        <p:nvSpPr>
          <p:cNvPr id="278" name="文本框 277" descr="{&quot;isTemplate&quot;:true,&quot;type&quot;:&quot;text&quot;}"/>
          <p:cNvSpPr txBox="1"/>
          <p:nvPr/>
        </p:nvSpPr>
        <p:spPr>
          <a:xfrm>
            <a:off x="8191500" y="4343400"/>
            <a:ext cx="339090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③ AI </a:t>
            </a:r>
            <a:r>
              <a:rPr lang="zh-CN" sz="127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识别证据缺口</a:t>
            </a:r>
            <a:r>
              <a:rPr lang="en-US" sz="127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27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生成待验证问题</a:t>
            </a:r>
            <a:endParaRPr lang="zh-CN" sz="127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9" name="圆角矩形 278"/>
          <p:cNvSpPr/>
          <p:nvPr/>
        </p:nvSpPr>
        <p:spPr>
          <a:xfrm>
            <a:off x="609600" y="4838700"/>
            <a:ext cx="10972800" cy="933450"/>
          </a:xfrm>
          <a:prstGeom prst="roundRect">
            <a:avLst>
              <a:gd name="adj" fmla="val 12245"/>
            </a:avLst>
          </a:prstGeom>
          <a:solidFill>
            <a:srgbClr val="0B4265"/>
          </a:solidFill>
        </p:spPr>
        <p:txBody>
          <a:bodyPr/>
          <a:p/>
        </p:txBody>
      </p:sp>
      <p:pic>
        <p:nvPicPr>
          <p:cNvPr id="280" name="图片 279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7250" y="5162550"/>
            <a:ext cx="285750" cy="285750"/>
          </a:xfrm>
          <a:prstGeom prst="rect">
            <a:avLst/>
          </a:prstGeom>
        </p:spPr>
      </p:pic>
      <p:sp>
        <p:nvSpPr>
          <p:cNvPr id="281" name="文本框 280" descr="{&quot;isTemplate&quot;:true,&quot;type&quot;:&quot;text&quot;}"/>
          <p:cNvSpPr txBox="1"/>
          <p:nvPr/>
        </p:nvSpPr>
        <p:spPr>
          <a:xfrm>
            <a:off x="1333500" y="5010150"/>
            <a:ext cx="7839075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输出结果：</a:t>
            </a:r>
            <a:r>
              <a:rPr lang="en-US" sz="15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Word </a:t>
            </a:r>
            <a:r>
              <a:rPr lang="zh-CN" sz="15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研发报告（真实导出结构）</a:t>
            </a:r>
            <a:endParaRPr lang="zh-CN" sz="15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2" name="文本框 281" descr="{&quot;isTemplate&quot;:true,&quot;type&quot;:&quot;text&quot;}"/>
          <p:cNvSpPr txBox="1"/>
          <p:nvPr/>
        </p:nvSpPr>
        <p:spPr>
          <a:xfrm>
            <a:off x="1333500" y="5295900"/>
            <a:ext cx="7839075" cy="3048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5000"/>
              </a:lnSpc>
            </a:pPr>
            <a:r>
              <a:rPr lang="zh-CN" sz="1350">
                <a:solidFill>
                  <a:srgbClr val="CFE8EA"/>
                </a:solidFill>
                <a:latin typeface="微软雅黑" panose="020B0503020204020204" charset="-122"/>
                <a:ea typeface="微软雅黑" panose="020B0503020204020204" charset="-122"/>
              </a:rPr>
              <a:t>课题概览</a:t>
            </a:r>
            <a:r>
              <a:rPr lang="en-US" sz="1350">
                <a:solidFill>
                  <a:srgbClr val="CFE8EA"/>
                </a:solidFill>
                <a:latin typeface="微软雅黑" panose="020B0503020204020204" charset="-122"/>
                <a:ea typeface="微软雅黑" panose="020B0503020204020204" charset="-122"/>
              </a:rPr>
              <a:t> / </a:t>
            </a:r>
            <a:r>
              <a:rPr lang="zh-CN" sz="1350">
                <a:solidFill>
                  <a:srgbClr val="CFE8EA"/>
                </a:solidFill>
                <a:latin typeface="微软雅黑" panose="020B0503020204020204" charset="-122"/>
                <a:ea typeface="微软雅黑" panose="020B0503020204020204" charset="-122"/>
              </a:rPr>
              <a:t>候选成分</a:t>
            </a:r>
            <a:r>
              <a:rPr lang="en-US" sz="1350">
                <a:solidFill>
                  <a:srgbClr val="CFE8EA"/>
                </a:solidFill>
                <a:latin typeface="微软雅黑" panose="020B0503020204020204" charset="-122"/>
                <a:ea typeface="微软雅黑" panose="020B0503020204020204" charset="-122"/>
              </a:rPr>
              <a:t> / </a:t>
            </a:r>
            <a:r>
              <a:rPr lang="zh-CN" sz="1350">
                <a:solidFill>
                  <a:srgbClr val="CFE8EA"/>
                </a:solidFill>
                <a:latin typeface="微软雅黑" panose="020B0503020204020204" charset="-122"/>
                <a:ea typeface="微软雅黑" panose="020B0503020204020204" charset="-122"/>
              </a:rPr>
              <a:t>资料库</a:t>
            </a:r>
            <a:r>
              <a:rPr lang="en-US" sz="1350">
                <a:solidFill>
                  <a:srgbClr val="CFE8EA"/>
                </a:solidFill>
                <a:latin typeface="微软雅黑" panose="020B0503020204020204" charset="-122"/>
                <a:ea typeface="微软雅黑" panose="020B0503020204020204" charset="-122"/>
              </a:rPr>
              <a:t> / </a:t>
            </a:r>
            <a:r>
              <a:rPr lang="zh-CN" sz="1350">
                <a:solidFill>
                  <a:srgbClr val="CFE8EA"/>
                </a:solidFill>
                <a:latin typeface="微软雅黑" panose="020B0503020204020204" charset="-122"/>
                <a:ea typeface="微软雅黑" panose="020B0503020204020204" charset="-122"/>
              </a:rPr>
              <a:t>验证与研发计划</a:t>
            </a:r>
            <a:r>
              <a:rPr lang="en-US" sz="1350">
                <a:solidFill>
                  <a:srgbClr val="CFE8EA"/>
                </a:solidFill>
                <a:latin typeface="微软雅黑" panose="020B0503020204020204" charset="-122"/>
                <a:ea typeface="微软雅黑" panose="020B0503020204020204" charset="-122"/>
              </a:rPr>
              <a:t> / AI </a:t>
            </a:r>
            <a:r>
              <a:rPr lang="zh-CN" sz="1350">
                <a:solidFill>
                  <a:srgbClr val="CFE8EA"/>
                </a:solidFill>
                <a:latin typeface="微软雅黑" panose="020B0503020204020204" charset="-122"/>
                <a:ea typeface="微软雅黑" panose="020B0503020204020204" charset="-122"/>
              </a:rPr>
              <a:t>待验证建议</a:t>
            </a:r>
            <a:r>
              <a:rPr lang="en-US" sz="1350">
                <a:solidFill>
                  <a:srgbClr val="CFE8EA"/>
                </a:solidFill>
                <a:latin typeface="微软雅黑" panose="020B0503020204020204" charset="-122"/>
                <a:ea typeface="微软雅黑" panose="020B0503020204020204" charset="-122"/>
              </a:rPr>
              <a:t> —— </a:t>
            </a:r>
            <a:r>
              <a:rPr lang="zh-CN" sz="1350">
                <a:solidFill>
                  <a:srgbClr val="CFE8EA"/>
                </a:solidFill>
                <a:latin typeface="微软雅黑" panose="020B0503020204020204" charset="-122"/>
                <a:ea typeface="微软雅黑" panose="020B0503020204020204" charset="-122"/>
              </a:rPr>
              <a:t>候选项与</a:t>
            </a:r>
            <a:r>
              <a:rPr lang="en-US" sz="1350">
                <a:solidFill>
                  <a:srgbClr val="CFE8EA"/>
                </a:solidFill>
                <a:latin typeface="微软雅黑" panose="020B0503020204020204" charset="-122"/>
                <a:ea typeface="微软雅黑" panose="020B0503020204020204" charset="-122"/>
              </a:rPr>
              <a:t> AI </a:t>
            </a:r>
            <a:r>
              <a:rPr lang="zh-CN" sz="1350">
                <a:solidFill>
                  <a:srgbClr val="CFE8EA"/>
                </a:solidFill>
                <a:latin typeface="微软雅黑" panose="020B0503020204020204" charset="-122"/>
                <a:ea typeface="微软雅黑" panose="020B0503020204020204" charset="-122"/>
              </a:rPr>
              <a:t>建议均标注为待核实</a:t>
            </a:r>
            <a:endParaRPr lang="zh-CN" sz="1350">
              <a:solidFill>
                <a:srgbClr val="CFE8E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4" name="文本框 283" descr="{&quot;isTemplate&quot;:true,&quot;type&quot;:&quot;text&quot;}"/>
          <p:cNvSpPr txBox="1"/>
          <p:nvPr/>
        </p:nvSpPr>
        <p:spPr>
          <a:xfrm>
            <a:off x="11193145" y="6572885"/>
            <a:ext cx="465455" cy="15176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75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 15</a:t>
            </a:r>
            <a:endParaRPr lang="en-US" sz="1125" spc="75">
              <a:solidFill>
                <a:srgbClr val="8FA3A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5" name="" descr="&lt;Slide notes={`竞争对比保持审慎：通用AI聊天工具主要具备文本生成能力，部分具备来源提示，但研发阶段管理和权限审计不是它们的核心；知识百科主要具备专业内容，部分具备来源记录，不做研发过程管理；通用项目管理工具主要具备阶段管理，但没有海洋食品内容和AI项目上下文。我们不对友商写&quot;无&quot;，只用三档表述：主要具备、部分具备、非核心能力。MarineMind的差异不是任何单点，而是把知识、证据、研发计划和协作记录连成一个完整过程，七项能力同时在线。`} style={{ background: '#F7FAFC', width: 1280, height: 720, position: 'relative', overflow: 'hidden' }}&gt;&#10;    &lt;Box style={{ position: 'absolute', left: 64, top: 52, width: 40, height: 5, background: '#FF684F', borderRadius: 2 }} /&gt;&#10;    &lt;Text style={{ position: 'absolute', left: 64, top: 66, fontSize: 44, fontWeight: 'bold', color: '#0B4265' }}&gt;差异不在单点功能，而在过程是否连起来&lt;/Text&gt;&#10;    &lt;Box style={{ position: 'absolute', left: 64, top: 150, width: 1152, flexDirection: 'row', height: 52, alignItems: 'center' }}&gt;&#10;        &lt;Box style={{ width: 300 }} /&gt;&#10;        {['通用 AI 聊天工具', '知识百科', '通用项目管理', 'MarineMind'].map((h, i) =&gt; (&#10;            &lt;Box key={i} style={{ width: 213, height: 52, background: i === 3 ? '#0B4265' : '#EDF3F6', justifyContent: 'center', alignItems: 'center', borderRadius: i === 3 ? '8px 8px 0px 0px' : 0 }}&gt;&#10;                &lt;Text style={{ fontSize: 19, fontWeight: 'bold', color: i === 3 ? '#FFFFFF' : '#33454F' }}&gt;{h}&lt;/Text&gt;&#10;            &lt;/Box&gt;&#10;        ))}&#10;    &lt;/Box&gt;&#10;    {[&#10;        ['海洋食品专业内容', '部分具备', '主要具备', '非核心能力', '内置带来源内容'],&#10;        ['资料来源记录', '部分具备', '主要具备', '部分具备', '逐条记录与追溯'],&#10;        ['研发阶段管理', '非核心能力', '非核心能力', '主要具备', '四阶段结构化流程'],&#10;        ['AI 项目上下文', '主要具备', '非核心能力', '非核心能力', '基于项目快照生成'],&#10;        ['待验证事项管理', '非核心能力', '非核心能力', '部分具备', '缺口生成验证问题'],&#10;        ['权限与操作审计', '非核心能力', '非核心能力', '主要具备', '三级权限 + 审计'],&#10;        ['Word 研发报告', '非核心能力', '非核心能力', '部分具备', '一键结构化导出'],&#10;    ].map((row, i) =&gt; (&#10;        &lt;Box key={i} style={{ position: 'absolute', left: 64, top: 202 + i * 52, width: 1152, height: 52, flexDirection: 'row', alignItems: 'center', background: i % 2 === 0 ? '#FFFFFF' : '#F0F6F8' }}&gt;&#10;            &lt;Text style={{ fontSize: 19, color: '#1B2B35', width: 300, paddingLeft: 16 }}&gt;{row[0]}&lt;/Text&gt;&#10;            {row.slice(1, 4).map((c, j) =&gt; (&#10;                &lt;Box key={j} style={{ width: 213, justifyContent: 'center', alignItems: 'center' }}&gt;&#10;                    &lt;Text style={{ fontSize: 17, color: c === '主要具备' ? '#0E7A80' : c === '部分具备' ? '#B07A28' : '#9AA9B2' }}&gt;{c}&lt;/Text&gt;&#10;                &lt;/Box&gt;&#10;            ))}&#10;            &lt;Box key={3} style={{ width: 213, height: 52, background: 'rgba(17,149,156,0.12)', justifyContent: 'center', alignItems: 'center' }}&gt;&#10;                &lt;Text style={{ fontSize: 17, fontWeight: 'bold', color: '#0B4265' }}&gt;{row[4]}&lt;/Text&gt;&#10;            &lt;/Box&gt;&#10;        &lt;/Box&gt;&#10;    ))}&#10;    &lt;Text style={{ position: 'absolute', left: 64, top: 578, fontSize: 17, color: '#8FA3AD' }}&gt;对其他工具的判断基于公开功能范围整理，保持审慎表述，不使用“行业第一”“完全领先”等说法。&lt;/Text&gt;&#10;    &lt;Text style={{ position: 'absolute', right: 56, bottom: 14, fontSize: 15, color: '#8FA3AD', letterSpacing: 1 }}&gt;MarineMind 海洋智研 · 16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矩形 28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</p:spPr>
        <p:txBody>
          <a:bodyPr/>
          <a:p/>
        </p:txBody>
      </p:sp>
      <p:sp>
        <p:nvSpPr>
          <p:cNvPr id="287" name="圆角矩形 286"/>
          <p:cNvSpPr/>
          <p:nvPr/>
        </p:nvSpPr>
        <p:spPr>
          <a:xfrm>
            <a:off x="609600" y="495300"/>
            <a:ext cx="381000" cy="47625"/>
          </a:xfrm>
          <a:prstGeom prst="roundRect">
            <a:avLst>
              <a:gd name="adj" fmla="val 40000"/>
            </a:avLst>
          </a:prstGeom>
          <a:solidFill>
            <a:srgbClr val="FF684F"/>
          </a:solidFill>
        </p:spPr>
        <p:txBody>
          <a:bodyPr/>
          <a:p/>
        </p:txBody>
      </p:sp>
      <p:sp>
        <p:nvSpPr>
          <p:cNvPr id="288" name="文本框 287" descr="{&quot;isTemplate&quot;:true,&quot;type&quot;:&quot;text&quot;}"/>
          <p:cNvSpPr txBox="1"/>
          <p:nvPr/>
        </p:nvSpPr>
        <p:spPr>
          <a:xfrm>
            <a:off x="609600" y="628650"/>
            <a:ext cx="7543800" cy="5048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3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差异不在单点功能，而在过程是否连起来</a:t>
            </a:r>
            <a:endParaRPr lang="zh-CN" sz="330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9" name="矩形 288"/>
          <p:cNvSpPr/>
          <p:nvPr/>
        </p:nvSpPr>
        <p:spPr>
          <a:xfrm>
            <a:off x="3467100" y="1428750"/>
            <a:ext cx="2028825" cy="495300"/>
          </a:xfrm>
          <a:prstGeom prst="rect">
            <a:avLst/>
          </a:prstGeom>
          <a:solidFill>
            <a:srgbClr val="EDF3F6"/>
          </a:solidFill>
        </p:spPr>
        <p:txBody>
          <a:bodyPr/>
          <a:p/>
        </p:txBody>
      </p:sp>
      <p:sp>
        <p:nvSpPr>
          <p:cNvPr id="290" name="文本框 289" descr="{&quot;isTemplate&quot;:true,&quot;type&quot;:&quot;text&quot;}"/>
          <p:cNvSpPr txBox="1"/>
          <p:nvPr/>
        </p:nvSpPr>
        <p:spPr>
          <a:xfrm>
            <a:off x="3790950" y="1571625"/>
            <a:ext cx="139065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通用</a:t>
            </a:r>
            <a:r>
              <a:rPr lang="en-US" sz="1425" b="1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 AI </a:t>
            </a:r>
            <a:r>
              <a:rPr lang="zh-CN" sz="1425" b="1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聊天工具</a:t>
            </a:r>
            <a:endParaRPr lang="zh-CN" sz="1425" b="1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1" name="矩形 290"/>
          <p:cNvSpPr/>
          <p:nvPr/>
        </p:nvSpPr>
        <p:spPr>
          <a:xfrm>
            <a:off x="5495925" y="1428750"/>
            <a:ext cx="2028825" cy="495300"/>
          </a:xfrm>
          <a:prstGeom prst="rect">
            <a:avLst/>
          </a:prstGeom>
          <a:solidFill>
            <a:srgbClr val="EDF3F6"/>
          </a:solidFill>
        </p:spPr>
        <p:txBody>
          <a:bodyPr/>
          <a:p/>
        </p:txBody>
      </p:sp>
      <p:sp>
        <p:nvSpPr>
          <p:cNvPr id="292" name="文本框 291" descr="{&quot;isTemplate&quot;:true,&quot;type&quot;:&quot;text&quot;}"/>
          <p:cNvSpPr txBox="1"/>
          <p:nvPr/>
        </p:nvSpPr>
        <p:spPr>
          <a:xfrm>
            <a:off x="6153150" y="1571625"/>
            <a:ext cx="72390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知识百科</a:t>
            </a:r>
            <a:endParaRPr lang="zh-CN" sz="1425" b="1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3" name="矩形 292"/>
          <p:cNvSpPr/>
          <p:nvPr/>
        </p:nvSpPr>
        <p:spPr>
          <a:xfrm>
            <a:off x="7524750" y="1428750"/>
            <a:ext cx="2028825" cy="495300"/>
          </a:xfrm>
          <a:prstGeom prst="rect">
            <a:avLst/>
          </a:prstGeom>
          <a:solidFill>
            <a:srgbClr val="EDF3F6"/>
          </a:solidFill>
        </p:spPr>
        <p:txBody>
          <a:bodyPr/>
          <a:p/>
        </p:txBody>
      </p:sp>
      <p:sp>
        <p:nvSpPr>
          <p:cNvPr id="294" name="文本框 293" descr="{&quot;isTemplate&quot;:true,&quot;type&quot;:&quot;text&quot;}"/>
          <p:cNvSpPr txBox="1"/>
          <p:nvPr/>
        </p:nvSpPr>
        <p:spPr>
          <a:xfrm>
            <a:off x="8001000" y="1571625"/>
            <a:ext cx="108585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通用项目管理</a:t>
            </a:r>
            <a:endParaRPr lang="zh-CN" sz="1425" b="1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5" name="任意多边形 294"/>
          <p:cNvSpPr/>
          <p:nvPr/>
        </p:nvSpPr>
        <p:spPr>
          <a:xfrm>
            <a:off x="9553575" y="1428750"/>
            <a:ext cx="2028825" cy="495300"/>
          </a:xfrm>
          <a:custGeom>
            <a:avLst/>
            <a:gdLst/>
            <a:ahLst/>
            <a:cxnLst/>
            <a:pathLst>
              <a:path w="213" h="52">
                <a:moveTo>
                  <a:pt x="8" y="0"/>
                </a:moveTo>
                <a:lnTo>
                  <a:pt x="205" y="0"/>
                </a:lnTo>
                <a:cubicBezTo>
                  <a:pt x="209" y="0"/>
                  <a:pt x="213" y="4"/>
                  <a:pt x="213" y="8"/>
                </a:cubicBezTo>
                <a:lnTo>
                  <a:pt x="213" y="52"/>
                </a:lnTo>
                <a:lnTo>
                  <a:pt x="213" y="52"/>
                </a:lnTo>
                <a:lnTo>
                  <a:pt x="0" y="52"/>
                </a:lnTo>
                <a:lnTo>
                  <a:pt x="0" y="52"/>
                </a:lnTo>
                <a:lnTo>
                  <a:pt x="0" y="8"/>
                </a:lnTo>
                <a:cubicBezTo>
                  <a:pt x="0" y="4"/>
                  <a:pt x="4" y="0"/>
                  <a:pt x="8" y="0"/>
                </a:cubicBezTo>
                <a:close/>
              </a:path>
            </a:pathLst>
          </a:custGeom>
          <a:solidFill>
            <a:srgbClr val="0B4265"/>
          </a:solidFill>
        </p:spPr>
        <p:txBody>
          <a:bodyPr/>
          <a:p/>
        </p:txBody>
      </p:sp>
      <p:sp>
        <p:nvSpPr>
          <p:cNvPr id="296" name="文本框 295" descr="{&quot;isTemplate&quot;:true,&quot;type&quot;:&quot;text&quot;}"/>
          <p:cNvSpPr txBox="1"/>
          <p:nvPr/>
        </p:nvSpPr>
        <p:spPr>
          <a:xfrm>
            <a:off x="10010775" y="1571625"/>
            <a:ext cx="1123950" cy="219075"/>
          </a:xfrm>
          <a:prstGeom prst="rect">
            <a:avLst/>
          </a:prstGeom>
        </p:spPr>
        <p:txBody>
          <a:bodyPr wrap="none" lIns="0" tIns="0" rIns="0" bIns="0"/>
          <a:p>
            <a:pPr algn="l">
              <a:lnSpc>
                <a:spcPct val="100000"/>
              </a:lnSpc>
            </a:pPr>
            <a:r>
              <a:rPr lang="zh-CN" altLang="en-US" sz="1425" b="1" spc="1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蔚蓝智膳</a:t>
            </a:r>
            <a:endParaRPr lang="en-US" sz="14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7" name="矩形 296"/>
          <p:cNvSpPr/>
          <p:nvPr/>
        </p:nvSpPr>
        <p:spPr>
          <a:xfrm>
            <a:off x="609600" y="1924050"/>
            <a:ext cx="10972800" cy="4953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298" name="文本框 297" descr="{&quot;isTemplate&quot;:true,&quot;type&quot;:&quot;text&quot;}"/>
          <p:cNvSpPr txBox="1"/>
          <p:nvPr/>
        </p:nvSpPr>
        <p:spPr>
          <a:xfrm>
            <a:off x="609600" y="2066925"/>
            <a:ext cx="2857500" cy="219075"/>
          </a:xfrm>
          <a:prstGeom prst="rect">
            <a:avLst/>
          </a:prstGeom>
        </p:spPr>
        <p:txBody>
          <a:bodyPr wrap="none" lIns="114300" tIns="0" rIns="0" bIns="0"/>
          <a:p>
            <a:pPr>
              <a:lnSpc>
                <a:spcPct val="100000"/>
              </a:lnSpc>
            </a:pPr>
            <a:r>
              <a:rPr lang="zh-CN" sz="1425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海洋食品专业内容</a:t>
            </a:r>
            <a:endParaRPr lang="zh-CN" sz="1425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9" name="文本框 298" descr="{&quot;isTemplate&quot;:true,&quot;type&quot;:&quot;text&quot;}"/>
          <p:cNvSpPr txBox="1"/>
          <p:nvPr/>
        </p:nvSpPr>
        <p:spPr>
          <a:xfrm>
            <a:off x="4162425" y="2076450"/>
            <a:ext cx="64770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B07A28"/>
                </a:solidFill>
                <a:latin typeface="微软雅黑" panose="020B0503020204020204" charset="-122"/>
                <a:ea typeface="微软雅黑" panose="020B0503020204020204" charset="-122"/>
              </a:rPr>
              <a:t>部分具备</a:t>
            </a:r>
            <a:endParaRPr lang="zh-CN" sz="1275">
              <a:solidFill>
                <a:srgbClr val="B07A2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0" name="文本框 299" descr="{&quot;isTemplate&quot;:true,&quot;type&quot;:&quot;text&quot;}"/>
          <p:cNvSpPr txBox="1"/>
          <p:nvPr/>
        </p:nvSpPr>
        <p:spPr>
          <a:xfrm>
            <a:off x="6191250" y="2076450"/>
            <a:ext cx="64770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主要具备</a:t>
            </a:r>
            <a:endParaRPr lang="zh-CN" sz="1275">
              <a:solidFill>
                <a:srgbClr val="0E7A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1" name="文本框 300" descr="{&quot;isTemplate&quot;:true,&quot;type&quot;:&quot;text&quot;}"/>
          <p:cNvSpPr txBox="1"/>
          <p:nvPr/>
        </p:nvSpPr>
        <p:spPr>
          <a:xfrm>
            <a:off x="8134350" y="2076450"/>
            <a:ext cx="809625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9AA9B2"/>
                </a:solidFill>
                <a:latin typeface="微软雅黑" panose="020B0503020204020204" charset="-122"/>
                <a:ea typeface="微软雅黑" panose="020B0503020204020204" charset="-122"/>
              </a:rPr>
              <a:t>非核心能力</a:t>
            </a:r>
            <a:endParaRPr lang="zh-CN" sz="1275">
              <a:solidFill>
                <a:srgbClr val="9AA9B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2" name="矩形 301"/>
          <p:cNvSpPr/>
          <p:nvPr/>
        </p:nvSpPr>
        <p:spPr>
          <a:xfrm>
            <a:off x="9553575" y="1924050"/>
            <a:ext cx="2028825" cy="495300"/>
          </a:xfrm>
          <a:prstGeom prst="rect">
            <a:avLst/>
          </a:prstGeom>
          <a:solidFill>
            <a:srgbClr val="11959C">
              <a:alpha val="12000"/>
            </a:srgbClr>
          </a:solidFill>
        </p:spPr>
        <p:txBody>
          <a:bodyPr/>
          <a:p/>
        </p:txBody>
      </p:sp>
      <p:sp>
        <p:nvSpPr>
          <p:cNvPr id="303" name="文本框 302" descr="{&quot;isTemplate&quot;:true,&quot;type&quot;:&quot;text&quot;}"/>
          <p:cNvSpPr txBox="1"/>
          <p:nvPr/>
        </p:nvSpPr>
        <p:spPr>
          <a:xfrm>
            <a:off x="10001250" y="2076450"/>
            <a:ext cx="1133475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内置带来源内容</a:t>
            </a:r>
            <a:endParaRPr lang="zh-CN" sz="1275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4" name="矩形 303"/>
          <p:cNvSpPr/>
          <p:nvPr/>
        </p:nvSpPr>
        <p:spPr>
          <a:xfrm>
            <a:off x="609600" y="2419350"/>
            <a:ext cx="10972800" cy="495300"/>
          </a:xfrm>
          <a:prstGeom prst="rect">
            <a:avLst/>
          </a:prstGeom>
          <a:solidFill>
            <a:srgbClr val="F0F6F8"/>
          </a:solidFill>
        </p:spPr>
        <p:txBody>
          <a:bodyPr/>
          <a:p/>
        </p:txBody>
      </p:sp>
      <p:sp>
        <p:nvSpPr>
          <p:cNvPr id="305" name="文本框 304" descr="{&quot;isTemplate&quot;:true,&quot;type&quot;:&quot;text&quot;}"/>
          <p:cNvSpPr txBox="1"/>
          <p:nvPr/>
        </p:nvSpPr>
        <p:spPr>
          <a:xfrm>
            <a:off x="609600" y="2562225"/>
            <a:ext cx="2857500" cy="219075"/>
          </a:xfrm>
          <a:prstGeom prst="rect">
            <a:avLst/>
          </a:prstGeom>
        </p:spPr>
        <p:txBody>
          <a:bodyPr wrap="none" lIns="114300" tIns="0" rIns="0" bIns="0"/>
          <a:p>
            <a:pPr>
              <a:lnSpc>
                <a:spcPct val="100000"/>
              </a:lnSpc>
            </a:pPr>
            <a:r>
              <a:rPr lang="zh-CN" sz="1425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资料来源记录</a:t>
            </a:r>
            <a:endParaRPr lang="zh-CN" sz="1425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6" name="文本框 305" descr="{&quot;isTemplate&quot;:true,&quot;type&quot;:&quot;text&quot;}"/>
          <p:cNvSpPr txBox="1"/>
          <p:nvPr/>
        </p:nvSpPr>
        <p:spPr>
          <a:xfrm>
            <a:off x="4162425" y="2571750"/>
            <a:ext cx="64770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B07A28"/>
                </a:solidFill>
                <a:latin typeface="微软雅黑" panose="020B0503020204020204" charset="-122"/>
                <a:ea typeface="微软雅黑" panose="020B0503020204020204" charset="-122"/>
              </a:rPr>
              <a:t>部分具备</a:t>
            </a:r>
            <a:endParaRPr lang="zh-CN" sz="1275">
              <a:solidFill>
                <a:srgbClr val="B07A2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7" name="文本框 306" descr="{&quot;isTemplate&quot;:true,&quot;type&quot;:&quot;text&quot;}"/>
          <p:cNvSpPr txBox="1"/>
          <p:nvPr/>
        </p:nvSpPr>
        <p:spPr>
          <a:xfrm>
            <a:off x="6191250" y="2571750"/>
            <a:ext cx="64770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主要具备</a:t>
            </a:r>
            <a:endParaRPr lang="zh-CN" sz="1275">
              <a:solidFill>
                <a:srgbClr val="0E7A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8" name="文本框 307" descr="{&quot;isTemplate&quot;:true,&quot;type&quot;:&quot;text&quot;}"/>
          <p:cNvSpPr txBox="1"/>
          <p:nvPr/>
        </p:nvSpPr>
        <p:spPr>
          <a:xfrm>
            <a:off x="8220075" y="2571750"/>
            <a:ext cx="64770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B07A28"/>
                </a:solidFill>
                <a:latin typeface="微软雅黑" panose="020B0503020204020204" charset="-122"/>
                <a:ea typeface="微软雅黑" panose="020B0503020204020204" charset="-122"/>
              </a:rPr>
              <a:t>部分具备</a:t>
            </a:r>
            <a:endParaRPr lang="zh-CN" sz="1275">
              <a:solidFill>
                <a:srgbClr val="B07A2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9" name="矩形 308"/>
          <p:cNvSpPr/>
          <p:nvPr/>
        </p:nvSpPr>
        <p:spPr>
          <a:xfrm>
            <a:off x="9553575" y="2419350"/>
            <a:ext cx="2028825" cy="495300"/>
          </a:xfrm>
          <a:prstGeom prst="rect">
            <a:avLst/>
          </a:prstGeom>
          <a:solidFill>
            <a:srgbClr val="11959C">
              <a:alpha val="12000"/>
            </a:srgbClr>
          </a:solidFill>
        </p:spPr>
        <p:txBody>
          <a:bodyPr/>
          <a:p/>
        </p:txBody>
      </p:sp>
      <p:sp>
        <p:nvSpPr>
          <p:cNvPr id="310" name="文本框 309" descr="{&quot;isTemplate&quot;:true,&quot;type&quot;:&quot;text&quot;}"/>
          <p:cNvSpPr txBox="1"/>
          <p:nvPr/>
        </p:nvSpPr>
        <p:spPr>
          <a:xfrm>
            <a:off x="10001250" y="2571750"/>
            <a:ext cx="1133475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逐条记录与追溯</a:t>
            </a:r>
            <a:endParaRPr lang="zh-CN" sz="1275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1" name="矩形 310"/>
          <p:cNvSpPr/>
          <p:nvPr/>
        </p:nvSpPr>
        <p:spPr>
          <a:xfrm>
            <a:off x="609600" y="2914650"/>
            <a:ext cx="10972800" cy="4953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312" name="文本框 311" descr="{&quot;isTemplate&quot;:true,&quot;type&quot;:&quot;text&quot;}"/>
          <p:cNvSpPr txBox="1"/>
          <p:nvPr/>
        </p:nvSpPr>
        <p:spPr>
          <a:xfrm>
            <a:off x="609600" y="3057525"/>
            <a:ext cx="2857500" cy="219075"/>
          </a:xfrm>
          <a:prstGeom prst="rect">
            <a:avLst/>
          </a:prstGeom>
        </p:spPr>
        <p:txBody>
          <a:bodyPr wrap="none" lIns="114300" tIns="0" rIns="0" bIns="0"/>
          <a:p>
            <a:pPr>
              <a:lnSpc>
                <a:spcPct val="100000"/>
              </a:lnSpc>
            </a:pPr>
            <a:r>
              <a:rPr lang="zh-CN" sz="1425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研发阶段管理</a:t>
            </a:r>
            <a:endParaRPr lang="zh-CN" sz="1425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3" name="文本框 312" descr="{&quot;isTemplate&quot;:true,&quot;type&quot;:&quot;text&quot;}"/>
          <p:cNvSpPr txBox="1"/>
          <p:nvPr/>
        </p:nvSpPr>
        <p:spPr>
          <a:xfrm>
            <a:off x="4076700" y="3067050"/>
            <a:ext cx="809625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9AA9B2"/>
                </a:solidFill>
                <a:latin typeface="微软雅黑" panose="020B0503020204020204" charset="-122"/>
                <a:ea typeface="微软雅黑" panose="020B0503020204020204" charset="-122"/>
              </a:rPr>
              <a:t>非核心能力</a:t>
            </a:r>
            <a:endParaRPr lang="zh-CN" sz="1275">
              <a:solidFill>
                <a:srgbClr val="9AA9B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4" name="文本框 313" descr="{&quot;isTemplate&quot;:true,&quot;type&quot;:&quot;text&quot;}"/>
          <p:cNvSpPr txBox="1"/>
          <p:nvPr/>
        </p:nvSpPr>
        <p:spPr>
          <a:xfrm>
            <a:off x="6105525" y="3067050"/>
            <a:ext cx="809625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9AA9B2"/>
                </a:solidFill>
                <a:latin typeface="微软雅黑" panose="020B0503020204020204" charset="-122"/>
                <a:ea typeface="微软雅黑" panose="020B0503020204020204" charset="-122"/>
              </a:rPr>
              <a:t>非核心能力</a:t>
            </a:r>
            <a:endParaRPr lang="zh-CN" sz="1275">
              <a:solidFill>
                <a:srgbClr val="9AA9B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5" name="文本框 314" descr="{&quot;isTemplate&quot;:true,&quot;type&quot;:&quot;text&quot;}"/>
          <p:cNvSpPr txBox="1"/>
          <p:nvPr/>
        </p:nvSpPr>
        <p:spPr>
          <a:xfrm>
            <a:off x="8220075" y="3067050"/>
            <a:ext cx="64770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主要具备</a:t>
            </a:r>
            <a:endParaRPr lang="zh-CN" sz="1275">
              <a:solidFill>
                <a:srgbClr val="0E7A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6" name="矩形 315"/>
          <p:cNvSpPr/>
          <p:nvPr/>
        </p:nvSpPr>
        <p:spPr>
          <a:xfrm>
            <a:off x="9553575" y="2914650"/>
            <a:ext cx="2028825" cy="495300"/>
          </a:xfrm>
          <a:prstGeom prst="rect">
            <a:avLst/>
          </a:prstGeom>
          <a:solidFill>
            <a:srgbClr val="11959C">
              <a:alpha val="12000"/>
            </a:srgbClr>
          </a:solidFill>
        </p:spPr>
        <p:txBody>
          <a:bodyPr/>
          <a:p/>
        </p:txBody>
      </p:sp>
      <p:sp>
        <p:nvSpPr>
          <p:cNvPr id="317" name="文本框 316" descr="{&quot;isTemplate&quot;:true,&quot;type&quot;:&quot;text&quot;}"/>
          <p:cNvSpPr txBox="1"/>
          <p:nvPr/>
        </p:nvSpPr>
        <p:spPr>
          <a:xfrm>
            <a:off x="9925050" y="3067050"/>
            <a:ext cx="129540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四阶段结构化流程</a:t>
            </a:r>
            <a:endParaRPr lang="zh-CN" sz="1275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8" name="矩形 317"/>
          <p:cNvSpPr/>
          <p:nvPr/>
        </p:nvSpPr>
        <p:spPr>
          <a:xfrm>
            <a:off x="609600" y="3409950"/>
            <a:ext cx="10972800" cy="495300"/>
          </a:xfrm>
          <a:prstGeom prst="rect">
            <a:avLst/>
          </a:prstGeom>
          <a:solidFill>
            <a:srgbClr val="F0F6F8"/>
          </a:solidFill>
        </p:spPr>
        <p:txBody>
          <a:bodyPr/>
          <a:p/>
        </p:txBody>
      </p:sp>
      <p:sp>
        <p:nvSpPr>
          <p:cNvPr id="319" name="文本框 318" descr="{&quot;isTemplate&quot;:true,&quot;type&quot;:&quot;text&quot;}"/>
          <p:cNvSpPr txBox="1"/>
          <p:nvPr/>
        </p:nvSpPr>
        <p:spPr>
          <a:xfrm>
            <a:off x="609600" y="3552825"/>
            <a:ext cx="2857500" cy="219075"/>
          </a:xfrm>
          <a:prstGeom prst="rect">
            <a:avLst/>
          </a:prstGeom>
        </p:spPr>
        <p:txBody>
          <a:bodyPr wrap="none" lIns="114300" tIns="0" rIns="0" bIns="0"/>
          <a:p>
            <a:pPr>
              <a:lnSpc>
                <a:spcPct val="100000"/>
              </a:lnSpc>
            </a:pPr>
            <a:r>
              <a:rPr lang="en-US" sz="1425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AI </a:t>
            </a:r>
            <a:r>
              <a:rPr lang="zh-CN" sz="1425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项目上下文</a:t>
            </a:r>
            <a:endParaRPr lang="zh-CN" sz="1425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0" name="文本框 319" descr="{&quot;isTemplate&quot;:true,&quot;type&quot;:&quot;text&quot;}"/>
          <p:cNvSpPr txBox="1"/>
          <p:nvPr/>
        </p:nvSpPr>
        <p:spPr>
          <a:xfrm>
            <a:off x="4162425" y="3562350"/>
            <a:ext cx="64770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主要具备</a:t>
            </a:r>
            <a:endParaRPr lang="zh-CN" sz="1275">
              <a:solidFill>
                <a:srgbClr val="0E7A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1" name="文本框 320" descr="{&quot;isTemplate&quot;:true,&quot;type&quot;:&quot;text&quot;}"/>
          <p:cNvSpPr txBox="1"/>
          <p:nvPr/>
        </p:nvSpPr>
        <p:spPr>
          <a:xfrm>
            <a:off x="6105525" y="3562350"/>
            <a:ext cx="809625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9AA9B2"/>
                </a:solidFill>
                <a:latin typeface="微软雅黑" panose="020B0503020204020204" charset="-122"/>
                <a:ea typeface="微软雅黑" panose="020B0503020204020204" charset="-122"/>
              </a:rPr>
              <a:t>非核心能力</a:t>
            </a:r>
            <a:endParaRPr lang="zh-CN" sz="1275">
              <a:solidFill>
                <a:srgbClr val="9AA9B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2" name="文本框 321" descr="{&quot;isTemplate&quot;:true,&quot;type&quot;:&quot;text&quot;}"/>
          <p:cNvSpPr txBox="1"/>
          <p:nvPr/>
        </p:nvSpPr>
        <p:spPr>
          <a:xfrm>
            <a:off x="8134350" y="3562350"/>
            <a:ext cx="809625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9AA9B2"/>
                </a:solidFill>
                <a:latin typeface="微软雅黑" panose="020B0503020204020204" charset="-122"/>
                <a:ea typeface="微软雅黑" panose="020B0503020204020204" charset="-122"/>
              </a:rPr>
              <a:t>非核心能力</a:t>
            </a:r>
            <a:endParaRPr lang="zh-CN" sz="1275">
              <a:solidFill>
                <a:srgbClr val="9AA9B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3" name="矩形 322"/>
          <p:cNvSpPr/>
          <p:nvPr/>
        </p:nvSpPr>
        <p:spPr>
          <a:xfrm>
            <a:off x="9553575" y="3409950"/>
            <a:ext cx="2028825" cy="495300"/>
          </a:xfrm>
          <a:prstGeom prst="rect">
            <a:avLst/>
          </a:prstGeom>
          <a:solidFill>
            <a:srgbClr val="11959C">
              <a:alpha val="12000"/>
            </a:srgbClr>
          </a:solidFill>
        </p:spPr>
        <p:txBody>
          <a:bodyPr/>
          <a:p/>
        </p:txBody>
      </p:sp>
      <p:sp>
        <p:nvSpPr>
          <p:cNvPr id="324" name="文本框 323" descr="{&quot;isTemplate&quot;:true,&quot;type&quot;:&quot;text&quot;}"/>
          <p:cNvSpPr txBox="1"/>
          <p:nvPr/>
        </p:nvSpPr>
        <p:spPr>
          <a:xfrm>
            <a:off x="9925050" y="3562350"/>
            <a:ext cx="129540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基于项目快照生成</a:t>
            </a:r>
            <a:endParaRPr lang="zh-CN" sz="1275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5" name="矩形 324"/>
          <p:cNvSpPr/>
          <p:nvPr/>
        </p:nvSpPr>
        <p:spPr>
          <a:xfrm>
            <a:off x="609600" y="3905250"/>
            <a:ext cx="10972800" cy="4953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326" name="文本框 325" descr="{&quot;isTemplate&quot;:true,&quot;type&quot;:&quot;text&quot;}"/>
          <p:cNvSpPr txBox="1"/>
          <p:nvPr/>
        </p:nvSpPr>
        <p:spPr>
          <a:xfrm>
            <a:off x="609600" y="4048125"/>
            <a:ext cx="2857500" cy="219075"/>
          </a:xfrm>
          <a:prstGeom prst="rect">
            <a:avLst/>
          </a:prstGeom>
        </p:spPr>
        <p:txBody>
          <a:bodyPr wrap="none" lIns="114300" tIns="0" rIns="0" bIns="0"/>
          <a:p>
            <a:pPr>
              <a:lnSpc>
                <a:spcPct val="100000"/>
              </a:lnSpc>
            </a:pPr>
            <a:r>
              <a:rPr lang="zh-CN" sz="1425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待验证事项管理</a:t>
            </a:r>
            <a:endParaRPr lang="zh-CN" sz="1425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7" name="文本框 326" descr="{&quot;isTemplate&quot;:true,&quot;type&quot;:&quot;text&quot;}"/>
          <p:cNvSpPr txBox="1"/>
          <p:nvPr/>
        </p:nvSpPr>
        <p:spPr>
          <a:xfrm>
            <a:off x="4076700" y="4057650"/>
            <a:ext cx="809625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9AA9B2"/>
                </a:solidFill>
                <a:latin typeface="微软雅黑" panose="020B0503020204020204" charset="-122"/>
                <a:ea typeface="微软雅黑" panose="020B0503020204020204" charset="-122"/>
              </a:rPr>
              <a:t>非核心能力</a:t>
            </a:r>
            <a:endParaRPr lang="zh-CN" sz="1275">
              <a:solidFill>
                <a:srgbClr val="9AA9B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8" name="文本框 327" descr="{&quot;isTemplate&quot;:true,&quot;type&quot;:&quot;text&quot;}"/>
          <p:cNvSpPr txBox="1"/>
          <p:nvPr/>
        </p:nvSpPr>
        <p:spPr>
          <a:xfrm>
            <a:off x="6105525" y="4057650"/>
            <a:ext cx="809625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9AA9B2"/>
                </a:solidFill>
                <a:latin typeface="微软雅黑" panose="020B0503020204020204" charset="-122"/>
                <a:ea typeface="微软雅黑" panose="020B0503020204020204" charset="-122"/>
              </a:rPr>
              <a:t>非核心能力</a:t>
            </a:r>
            <a:endParaRPr lang="zh-CN" sz="1275">
              <a:solidFill>
                <a:srgbClr val="9AA9B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9" name="文本框 328" descr="{&quot;isTemplate&quot;:true,&quot;type&quot;:&quot;text&quot;}"/>
          <p:cNvSpPr txBox="1"/>
          <p:nvPr/>
        </p:nvSpPr>
        <p:spPr>
          <a:xfrm>
            <a:off x="8220075" y="4057650"/>
            <a:ext cx="64770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B07A28"/>
                </a:solidFill>
                <a:latin typeface="微软雅黑" panose="020B0503020204020204" charset="-122"/>
                <a:ea typeface="微软雅黑" panose="020B0503020204020204" charset="-122"/>
              </a:rPr>
              <a:t>部分具备</a:t>
            </a:r>
            <a:endParaRPr lang="zh-CN" sz="1275">
              <a:solidFill>
                <a:srgbClr val="B07A2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0" name="矩形 329"/>
          <p:cNvSpPr/>
          <p:nvPr/>
        </p:nvSpPr>
        <p:spPr>
          <a:xfrm>
            <a:off x="9553575" y="3905250"/>
            <a:ext cx="2028825" cy="495300"/>
          </a:xfrm>
          <a:prstGeom prst="rect">
            <a:avLst/>
          </a:prstGeom>
          <a:solidFill>
            <a:srgbClr val="11959C">
              <a:alpha val="12000"/>
            </a:srgbClr>
          </a:solidFill>
        </p:spPr>
        <p:txBody>
          <a:bodyPr/>
          <a:p/>
        </p:txBody>
      </p:sp>
      <p:sp>
        <p:nvSpPr>
          <p:cNvPr id="331" name="文本框 330" descr="{&quot;isTemplate&quot;:true,&quot;type&quot;:&quot;text&quot;}"/>
          <p:cNvSpPr txBox="1"/>
          <p:nvPr/>
        </p:nvSpPr>
        <p:spPr>
          <a:xfrm>
            <a:off x="9925050" y="4057650"/>
            <a:ext cx="129540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缺口生成验证问题</a:t>
            </a:r>
            <a:endParaRPr lang="zh-CN" sz="1275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2" name="矩形 331"/>
          <p:cNvSpPr/>
          <p:nvPr/>
        </p:nvSpPr>
        <p:spPr>
          <a:xfrm>
            <a:off x="609600" y="4400550"/>
            <a:ext cx="10972800" cy="495300"/>
          </a:xfrm>
          <a:prstGeom prst="rect">
            <a:avLst/>
          </a:prstGeom>
          <a:solidFill>
            <a:srgbClr val="F0F6F8"/>
          </a:solidFill>
        </p:spPr>
        <p:txBody>
          <a:bodyPr/>
          <a:p/>
        </p:txBody>
      </p:sp>
      <p:sp>
        <p:nvSpPr>
          <p:cNvPr id="333" name="文本框 332" descr="{&quot;isTemplate&quot;:true,&quot;type&quot;:&quot;text&quot;}"/>
          <p:cNvSpPr txBox="1"/>
          <p:nvPr/>
        </p:nvSpPr>
        <p:spPr>
          <a:xfrm>
            <a:off x="609600" y="4543425"/>
            <a:ext cx="2857500" cy="219075"/>
          </a:xfrm>
          <a:prstGeom prst="rect">
            <a:avLst/>
          </a:prstGeom>
        </p:spPr>
        <p:txBody>
          <a:bodyPr wrap="none" lIns="114300" tIns="0" rIns="0" bIns="0"/>
          <a:p>
            <a:pPr>
              <a:lnSpc>
                <a:spcPct val="100000"/>
              </a:lnSpc>
            </a:pPr>
            <a:r>
              <a:rPr lang="zh-CN" sz="1425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权限与操作审计</a:t>
            </a:r>
            <a:endParaRPr lang="zh-CN" sz="1425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4" name="文本框 333" descr="{&quot;isTemplate&quot;:true,&quot;type&quot;:&quot;text&quot;}"/>
          <p:cNvSpPr txBox="1"/>
          <p:nvPr/>
        </p:nvSpPr>
        <p:spPr>
          <a:xfrm>
            <a:off x="4076700" y="4552950"/>
            <a:ext cx="809625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9AA9B2"/>
                </a:solidFill>
                <a:latin typeface="微软雅黑" panose="020B0503020204020204" charset="-122"/>
                <a:ea typeface="微软雅黑" panose="020B0503020204020204" charset="-122"/>
              </a:rPr>
              <a:t>非核心能力</a:t>
            </a:r>
            <a:endParaRPr lang="zh-CN" sz="1275">
              <a:solidFill>
                <a:srgbClr val="9AA9B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5" name="文本框 334" descr="{&quot;isTemplate&quot;:true,&quot;type&quot;:&quot;text&quot;}"/>
          <p:cNvSpPr txBox="1"/>
          <p:nvPr/>
        </p:nvSpPr>
        <p:spPr>
          <a:xfrm>
            <a:off x="6105525" y="4552950"/>
            <a:ext cx="809625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9AA9B2"/>
                </a:solidFill>
                <a:latin typeface="微软雅黑" panose="020B0503020204020204" charset="-122"/>
                <a:ea typeface="微软雅黑" panose="020B0503020204020204" charset="-122"/>
              </a:rPr>
              <a:t>非核心能力</a:t>
            </a:r>
            <a:endParaRPr lang="zh-CN" sz="1275">
              <a:solidFill>
                <a:srgbClr val="9AA9B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6" name="文本框 335" descr="{&quot;isTemplate&quot;:true,&quot;type&quot;:&quot;text&quot;}"/>
          <p:cNvSpPr txBox="1"/>
          <p:nvPr/>
        </p:nvSpPr>
        <p:spPr>
          <a:xfrm>
            <a:off x="8220075" y="4552950"/>
            <a:ext cx="64770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0E7A80"/>
                </a:solidFill>
                <a:latin typeface="微软雅黑" panose="020B0503020204020204" charset="-122"/>
                <a:ea typeface="微软雅黑" panose="020B0503020204020204" charset="-122"/>
              </a:rPr>
              <a:t>主要具备</a:t>
            </a:r>
            <a:endParaRPr lang="zh-CN" sz="1275">
              <a:solidFill>
                <a:srgbClr val="0E7A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7" name="矩形 336"/>
          <p:cNvSpPr/>
          <p:nvPr/>
        </p:nvSpPr>
        <p:spPr>
          <a:xfrm>
            <a:off x="9553575" y="4400550"/>
            <a:ext cx="2028825" cy="495300"/>
          </a:xfrm>
          <a:prstGeom prst="rect">
            <a:avLst/>
          </a:prstGeom>
          <a:solidFill>
            <a:srgbClr val="11959C">
              <a:alpha val="12000"/>
            </a:srgbClr>
          </a:solidFill>
        </p:spPr>
        <p:txBody>
          <a:bodyPr/>
          <a:p/>
        </p:txBody>
      </p:sp>
      <p:sp>
        <p:nvSpPr>
          <p:cNvPr id="338" name="文本框 337" descr="{&quot;isTemplate&quot;:true,&quot;type&quot;:&quot;text&quot;}"/>
          <p:cNvSpPr txBox="1"/>
          <p:nvPr/>
        </p:nvSpPr>
        <p:spPr>
          <a:xfrm>
            <a:off x="9972675" y="4552950"/>
            <a:ext cx="120015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三级权限</a:t>
            </a:r>
            <a:r>
              <a:rPr lang="en-US" sz="127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 + </a:t>
            </a:r>
            <a:r>
              <a:rPr lang="zh-CN" sz="127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审计</a:t>
            </a:r>
            <a:endParaRPr lang="zh-CN" sz="1275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9" name="矩形 338"/>
          <p:cNvSpPr/>
          <p:nvPr/>
        </p:nvSpPr>
        <p:spPr>
          <a:xfrm>
            <a:off x="609600" y="4895850"/>
            <a:ext cx="10972800" cy="495300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340" name="文本框 339" descr="{&quot;isTemplate&quot;:true,&quot;type&quot;:&quot;text&quot;}"/>
          <p:cNvSpPr txBox="1"/>
          <p:nvPr/>
        </p:nvSpPr>
        <p:spPr>
          <a:xfrm>
            <a:off x="609600" y="5038725"/>
            <a:ext cx="2857500" cy="219075"/>
          </a:xfrm>
          <a:prstGeom prst="rect">
            <a:avLst/>
          </a:prstGeom>
        </p:spPr>
        <p:txBody>
          <a:bodyPr wrap="none" lIns="114300" tIns="0" rIns="0" bIns="0"/>
          <a:p>
            <a:pPr>
              <a:lnSpc>
                <a:spcPct val="100000"/>
              </a:lnSpc>
            </a:pPr>
            <a:r>
              <a:rPr lang="en-US" sz="1425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Word </a:t>
            </a:r>
            <a:r>
              <a:rPr lang="zh-CN" sz="1425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研发报告</a:t>
            </a:r>
            <a:endParaRPr lang="zh-CN" sz="1425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1" name="文本框 340" descr="{&quot;isTemplate&quot;:true,&quot;type&quot;:&quot;text&quot;}"/>
          <p:cNvSpPr txBox="1"/>
          <p:nvPr/>
        </p:nvSpPr>
        <p:spPr>
          <a:xfrm>
            <a:off x="4076700" y="5048250"/>
            <a:ext cx="809625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9AA9B2"/>
                </a:solidFill>
                <a:latin typeface="微软雅黑" panose="020B0503020204020204" charset="-122"/>
                <a:ea typeface="微软雅黑" panose="020B0503020204020204" charset="-122"/>
              </a:rPr>
              <a:t>非核心能力</a:t>
            </a:r>
            <a:endParaRPr lang="zh-CN" sz="1275">
              <a:solidFill>
                <a:srgbClr val="9AA9B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2" name="文本框 341" descr="{&quot;isTemplate&quot;:true,&quot;type&quot;:&quot;text&quot;}"/>
          <p:cNvSpPr txBox="1"/>
          <p:nvPr/>
        </p:nvSpPr>
        <p:spPr>
          <a:xfrm>
            <a:off x="6105525" y="5048250"/>
            <a:ext cx="809625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9AA9B2"/>
                </a:solidFill>
                <a:latin typeface="微软雅黑" panose="020B0503020204020204" charset="-122"/>
                <a:ea typeface="微软雅黑" panose="020B0503020204020204" charset="-122"/>
              </a:rPr>
              <a:t>非核心能力</a:t>
            </a:r>
            <a:endParaRPr lang="zh-CN" sz="1275">
              <a:solidFill>
                <a:srgbClr val="9AA9B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3" name="文本框 342" descr="{&quot;isTemplate&quot;:true,&quot;type&quot;:&quot;text&quot;}"/>
          <p:cNvSpPr txBox="1"/>
          <p:nvPr/>
        </p:nvSpPr>
        <p:spPr>
          <a:xfrm>
            <a:off x="8220075" y="5048250"/>
            <a:ext cx="64770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>
                <a:solidFill>
                  <a:srgbClr val="B07A28"/>
                </a:solidFill>
                <a:latin typeface="微软雅黑" panose="020B0503020204020204" charset="-122"/>
                <a:ea typeface="微软雅黑" panose="020B0503020204020204" charset="-122"/>
              </a:rPr>
              <a:t>部分具备</a:t>
            </a:r>
            <a:endParaRPr lang="zh-CN" sz="1275">
              <a:solidFill>
                <a:srgbClr val="B07A2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4" name="矩形 343"/>
          <p:cNvSpPr/>
          <p:nvPr/>
        </p:nvSpPr>
        <p:spPr>
          <a:xfrm>
            <a:off x="9553575" y="4895850"/>
            <a:ext cx="2028825" cy="495300"/>
          </a:xfrm>
          <a:prstGeom prst="rect">
            <a:avLst/>
          </a:prstGeom>
          <a:solidFill>
            <a:srgbClr val="11959C">
              <a:alpha val="12000"/>
            </a:srgbClr>
          </a:solidFill>
        </p:spPr>
        <p:txBody>
          <a:bodyPr/>
          <a:p/>
        </p:txBody>
      </p:sp>
      <p:sp>
        <p:nvSpPr>
          <p:cNvPr id="345" name="文本框 344" descr="{&quot;isTemplate&quot;:true,&quot;type&quot;:&quot;text&quot;}"/>
          <p:cNvSpPr txBox="1"/>
          <p:nvPr/>
        </p:nvSpPr>
        <p:spPr>
          <a:xfrm>
            <a:off x="10001250" y="5048250"/>
            <a:ext cx="1133475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一键结构化导出</a:t>
            </a:r>
            <a:endParaRPr lang="zh-CN" sz="1275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7" name="文本框 346" descr="{&quot;isTemplate&quot;:true,&quot;type&quot;:&quot;text&quot;}"/>
          <p:cNvSpPr txBox="1"/>
          <p:nvPr/>
        </p:nvSpPr>
        <p:spPr>
          <a:xfrm>
            <a:off x="11220450" y="6524625"/>
            <a:ext cx="43815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75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16</a:t>
            </a:r>
            <a:endParaRPr lang="en-US" sz="1125" spc="75">
              <a:solidFill>
                <a:srgbClr val="8FA3A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8" name="" descr="&lt;Slide notes={`市场路径自下而上，不夸大。行业背景：2024年全国高等学校3119所，高等教育在学总规模4846万人，数据来自教育部统计公报。但相关院系数量我们还没有可靠统计，所以这一层标注待统计；目标试点是3至5所学校，属于阶段目标；可付费团队和机构数量是规划测算，需要试点验证。我们不把3119所高校当成可获得市场，评委可以追问任何一层的依据。漏斗从上到下分别是行业背景、待统计、阶段目标和规划测算，性质逐层标注清楚。`} style={{ background: '#F7FAFC', width: 1280, height: 720, position: 'relative', overflow: 'hidden' }}&gt;&#10;    &lt;Box style={{ position: 'absolute', left: 64, top: 52, width: 40, height: 5, background: '#FF684F', borderRadius: 2 }} /&gt;&#10;    &lt;Text style={{ position: 'absolute', left: 64, top: 66, fontSize: 44, fontWeight: 'bold', color: '#0B4265' }}&gt;从 3119 所的行业背景，走到 3 至 5 所试点&lt;/Text&gt;&#10;    {[&#10;        { w: 620, c: '#0B4265', t: '全国高等学校 3119 所（2024）', tag: '行业背景 · 有来源' },&#10;        { w: 550, c: '#14607E', t: '食品 / 海洋 / 生物 / 营养相关院系', tag: '数量尚待统计' },&#10;        { w: 480, c: '#11959C', t: '有课程或科研训练需求的院系', tag: '尚待统计' },&#10;        { w: 410, c: '#4FA8B2', t: '目标试点学校 3 至 5 所', tag: '阶段目标' },&#10;        { w: 340, c: '#FF684F', t: '可付费团队与机构', tag: '规划测算' },&#10;    ].map((l, i) =&gt; (&#10;        &lt;Box key={i} style={{ position: 'absolute', left: 64, top: 152 + i * 88, width: l.w, height: 72, background: l.c, borderRadius: 10, flexDirection: 'row', alignItems: 'center', paddingLeft: 24, paddingRight: 20, justifyContent: 'space-between' }}&gt;&#10;            &lt;Text style={{ fontSize: 21, fontWeight: 'bold', color: '#FFFFFF' }}&gt;{l.t}&lt;/Text&gt;&#10;            &lt;Box style={{ background: 'rgba(255,255,255,0.18)', borderRadius: 6, padding: '4px 10px 4px 10px' }}&gt;&#10;                &lt;Text style={{ fontSize: 15, color: '#FFFFFF' }}&gt;{l.tag}&lt;/Text&gt;&#10;            &lt;/Box&gt;&#10;        &lt;/Box&gt;&#10;    ))}&#10;    &lt;Box style={{ position: 'absolute', left: 740, top: 152, width: 476, flexDirection: 'column', gap: 14 }}&gt;&#10;        {[&#10;            { t: '不把 3119 所当成可获得市场', d: '高校总数只是行业背景，不用于推算收入' },&#10;            { t: '相关院系数量待统计', d: '缺少可靠数据就不生成市场规模数字' },&#10;            { t: '试点目标可复盘', d: '3 至 5 个课程或团队，记录使用频率与反馈' },&#10;            { t: '付费数量属规划测算', d: '机构订阅意愿需在试点后验证' },&#10;        ].map((n, i) =&gt; (&#10;            &lt;Box key={i} style={{ flexDirection: 'row', gap: 12, alignItems: 'flex-start' }}&gt;&#10;                &lt;FAIcon name='check-circle' style={{ fill: '#11959C', width: 22, height: 22 }} /&gt;&#10;                &lt;Box style={{ flexDirection: 'column', gap: 2, width: 430 }}&gt;&#10;                    &lt;Text style={{ fontSize: 20, fontWeight: 'bold', color: '#1B2B35' }}&gt;{n.t}&lt;/Text&gt;&#10;                    &lt;Text style={{ fontSize: 17, color: '#5F7581', lineHeight: 1.4 }}&gt;{n.d}&lt;/Text&gt;&#10;                &lt;/Box&gt;&#10;            &lt;/Box&gt;&#10;        ))}&#10;    &lt;/Box&gt;&#10;    &lt;Text style={{ position: 'absolute', left: 64, bottom: 16, fontSize: 15, color: '#8FA3AD' }}&gt;数据来源：教育部《2024年全国教育事业发展统计公报》——全国高等学校 3119 所，高等教育在学总规模 4846 万人。&lt;/Text&gt;&#10;    &lt;Text style={{ position: 'absolute', right: 56, bottom: 14, fontSize: 15, color: '#8FA3AD', letterSpacing: 1 }}&gt;MarineMind 海洋智研 · 17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矩形 34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</p:spPr>
        <p:txBody>
          <a:bodyPr/>
          <a:p/>
        </p:txBody>
      </p:sp>
      <p:sp>
        <p:nvSpPr>
          <p:cNvPr id="350" name="圆角矩形 349"/>
          <p:cNvSpPr/>
          <p:nvPr/>
        </p:nvSpPr>
        <p:spPr>
          <a:xfrm>
            <a:off x="609600" y="495300"/>
            <a:ext cx="381000" cy="47625"/>
          </a:xfrm>
          <a:prstGeom prst="roundRect">
            <a:avLst>
              <a:gd name="adj" fmla="val 40000"/>
            </a:avLst>
          </a:prstGeom>
          <a:solidFill>
            <a:srgbClr val="FF684F"/>
          </a:solidFill>
        </p:spPr>
        <p:txBody>
          <a:bodyPr/>
          <a:p/>
        </p:txBody>
      </p:sp>
      <p:sp>
        <p:nvSpPr>
          <p:cNvPr id="351" name="文本框 350" descr="{&quot;isTemplate&quot;:true,&quot;type&quot;:&quot;text&quot;}"/>
          <p:cNvSpPr txBox="1"/>
          <p:nvPr/>
        </p:nvSpPr>
        <p:spPr>
          <a:xfrm>
            <a:off x="609600" y="628650"/>
            <a:ext cx="8172450" cy="5048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3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从</a:t>
            </a:r>
            <a:r>
              <a:rPr lang="en-US" sz="33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 3119 </a:t>
            </a:r>
            <a:r>
              <a:rPr lang="zh-CN" sz="33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所的行业背景，走到</a:t>
            </a:r>
            <a:r>
              <a:rPr lang="en-US" sz="33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 3 </a:t>
            </a:r>
            <a:r>
              <a:rPr lang="zh-CN" sz="33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至</a:t>
            </a:r>
            <a:r>
              <a:rPr lang="en-US" sz="33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 5 </a:t>
            </a:r>
            <a:r>
              <a:rPr lang="zh-CN" sz="33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所试点</a:t>
            </a:r>
            <a:endParaRPr lang="zh-CN" sz="330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2" name="圆角矩形 351"/>
          <p:cNvSpPr/>
          <p:nvPr/>
        </p:nvSpPr>
        <p:spPr>
          <a:xfrm>
            <a:off x="609600" y="1447800"/>
            <a:ext cx="5905500" cy="685800"/>
          </a:xfrm>
          <a:prstGeom prst="roundRect">
            <a:avLst>
              <a:gd name="adj" fmla="val 13889"/>
            </a:avLst>
          </a:prstGeom>
          <a:solidFill>
            <a:srgbClr val="0B4265"/>
          </a:solidFill>
        </p:spPr>
        <p:txBody>
          <a:bodyPr/>
          <a:p/>
        </p:txBody>
      </p:sp>
      <p:sp>
        <p:nvSpPr>
          <p:cNvPr id="353" name="文本框 352" descr="{&quot;isTemplate&quot;:true,&quot;type&quot;:&quot;text&quot;}"/>
          <p:cNvSpPr txBox="1"/>
          <p:nvPr/>
        </p:nvSpPr>
        <p:spPr>
          <a:xfrm>
            <a:off x="838200" y="1666875"/>
            <a:ext cx="2914650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全国高等学校</a:t>
            </a:r>
            <a:r>
              <a:rPr lang="en-US" sz="15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3119 </a:t>
            </a:r>
            <a:r>
              <a:rPr lang="zh-CN" sz="15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所（</a:t>
            </a:r>
            <a:r>
              <a:rPr lang="en-US" sz="15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2024</a:t>
            </a:r>
            <a:r>
              <a:rPr lang="zh-CN" sz="15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zh-CN" sz="15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4" name="圆角矩形 353"/>
          <p:cNvSpPr/>
          <p:nvPr/>
        </p:nvSpPr>
        <p:spPr>
          <a:xfrm>
            <a:off x="5010150" y="1666875"/>
            <a:ext cx="1314450" cy="247650"/>
          </a:xfrm>
          <a:prstGeom prst="roundRect">
            <a:avLst>
              <a:gd name="adj" fmla="val 23077"/>
            </a:avLst>
          </a:prstGeom>
          <a:solidFill>
            <a:srgbClr val="FFFFFF">
              <a:alpha val="18000"/>
            </a:srgbClr>
          </a:solidFill>
        </p:spPr>
        <p:txBody>
          <a:bodyPr/>
          <a:p/>
        </p:txBody>
      </p:sp>
      <p:sp>
        <p:nvSpPr>
          <p:cNvPr id="355" name="文本框 354" descr="{&quot;isTemplate&quot;:true,&quot;type&quot;:&quot;text&quot;}"/>
          <p:cNvSpPr txBox="1"/>
          <p:nvPr/>
        </p:nvSpPr>
        <p:spPr>
          <a:xfrm>
            <a:off x="5105400" y="1704975"/>
            <a:ext cx="112395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行业背景</a:t>
            </a:r>
            <a:r>
              <a:rPr lang="en-US" sz="112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12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有来源</a:t>
            </a:r>
            <a:endParaRPr lang="zh-CN" sz="1125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6" name="圆角矩形 355"/>
          <p:cNvSpPr/>
          <p:nvPr/>
        </p:nvSpPr>
        <p:spPr>
          <a:xfrm>
            <a:off x="609600" y="2286000"/>
            <a:ext cx="5238750" cy="685800"/>
          </a:xfrm>
          <a:prstGeom prst="roundRect">
            <a:avLst>
              <a:gd name="adj" fmla="val 13889"/>
            </a:avLst>
          </a:prstGeom>
          <a:solidFill>
            <a:srgbClr val="14607E"/>
          </a:solidFill>
        </p:spPr>
        <p:txBody>
          <a:bodyPr/>
          <a:p/>
        </p:txBody>
      </p:sp>
      <p:sp>
        <p:nvSpPr>
          <p:cNvPr id="357" name="文本框 356" descr="{&quot;isTemplate&quot;:true,&quot;type&quot;:&quot;text&quot;}"/>
          <p:cNvSpPr txBox="1"/>
          <p:nvPr/>
        </p:nvSpPr>
        <p:spPr>
          <a:xfrm>
            <a:off x="838200" y="2505075"/>
            <a:ext cx="3048000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食品</a:t>
            </a:r>
            <a:r>
              <a:rPr lang="en-US" sz="15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/ </a:t>
            </a:r>
            <a:r>
              <a:rPr lang="zh-CN" sz="15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海洋</a:t>
            </a:r>
            <a:r>
              <a:rPr lang="en-US" sz="15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/ </a:t>
            </a:r>
            <a:r>
              <a:rPr lang="zh-CN" sz="15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生物</a:t>
            </a:r>
            <a:r>
              <a:rPr lang="en-US" sz="15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/ </a:t>
            </a:r>
            <a:r>
              <a:rPr lang="zh-CN" sz="15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营养相关院系</a:t>
            </a:r>
            <a:endParaRPr lang="zh-CN" sz="15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8" name="圆角矩形 357"/>
          <p:cNvSpPr/>
          <p:nvPr/>
        </p:nvSpPr>
        <p:spPr>
          <a:xfrm>
            <a:off x="4610100" y="2505075"/>
            <a:ext cx="1047750" cy="247650"/>
          </a:xfrm>
          <a:prstGeom prst="roundRect">
            <a:avLst>
              <a:gd name="adj" fmla="val 23077"/>
            </a:avLst>
          </a:prstGeom>
          <a:solidFill>
            <a:srgbClr val="FFFFFF">
              <a:alpha val="18000"/>
            </a:srgbClr>
          </a:solidFill>
        </p:spPr>
        <p:txBody>
          <a:bodyPr/>
          <a:p/>
        </p:txBody>
      </p:sp>
      <p:sp>
        <p:nvSpPr>
          <p:cNvPr id="359" name="文本框 358" descr="{&quot;isTemplate&quot;:true,&quot;type&quot;:&quot;text&quot;}"/>
          <p:cNvSpPr txBox="1"/>
          <p:nvPr/>
        </p:nvSpPr>
        <p:spPr>
          <a:xfrm>
            <a:off x="4705350" y="2543175"/>
            <a:ext cx="85725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数量尚待统计</a:t>
            </a:r>
            <a:endParaRPr lang="zh-CN" sz="1125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0" name="圆角矩形 359"/>
          <p:cNvSpPr/>
          <p:nvPr/>
        </p:nvSpPr>
        <p:spPr>
          <a:xfrm>
            <a:off x="609600" y="3124200"/>
            <a:ext cx="4572000" cy="685800"/>
          </a:xfrm>
          <a:prstGeom prst="roundRect">
            <a:avLst>
              <a:gd name="adj" fmla="val 13889"/>
            </a:avLst>
          </a:prstGeom>
          <a:solidFill>
            <a:srgbClr val="11959C"/>
          </a:solidFill>
        </p:spPr>
        <p:txBody>
          <a:bodyPr/>
          <a:p/>
        </p:txBody>
      </p:sp>
      <p:sp>
        <p:nvSpPr>
          <p:cNvPr id="361" name="文本框 360" descr="{&quot;isTemplate&quot;:true,&quot;type&quot;:&quot;text&quot;}"/>
          <p:cNvSpPr txBox="1"/>
          <p:nvPr/>
        </p:nvSpPr>
        <p:spPr>
          <a:xfrm>
            <a:off x="838200" y="3343275"/>
            <a:ext cx="2600325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有课程或科研训练需求的院系</a:t>
            </a:r>
            <a:endParaRPr lang="zh-CN" sz="15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2" name="圆角矩形 361"/>
          <p:cNvSpPr/>
          <p:nvPr/>
        </p:nvSpPr>
        <p:spPr>
          <a:xfrm>
            <a:off x="4229100" y="3343275"/>
            <a:ext cx="762000" cy="247650"/>
          </a:xfrm>
          <a:prstGeom prst="roundRect">
            <a:avLst>
              <a:gd name="adj" fmla="val 23077"/>
            </a:avLst>
          </a:prstGeom>
          <a:solidFill>
            <a:srgbClr val="FFFFFF">
              <a:alpha val="18000"/>
            </a:srgbClr>
          </a:solidFill>
        </p:spPr>
        <p:txBody>
          <a:bodyPr/>
          <a:p/>
        </p:txBody>
      </p:sp>
      <p:sp>
        <p:nvSpPr>
          <p:cNvPr id="363" name="文本框 362" descr="{&quot;isTemplate&quot;:true,&quot;type&quot;:&quot;text&quot;}"/>
          <p:cNvSpPr txBox="1"/>
          <p:nvPr/>
        </p:nvSpPr>
        <p:spPr>
          <a:xfrm>
            <a:off x="4324350" y="3381375"/>
            <a:ext cx="57150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尚待统计</a:t>
            </a:r>
            <a:endParaRPr lang="zh-CN" sz="1125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4" name="圆角矩形 363"/>
          <p:cNvSpPr/>
          <p:nvPr/>
        </p:nvSpPr>
        <p:spPr>
          <a:xfrm>
            <a:off x="609600" y="3962400"/>
            <a:ext cx="3905250" cy="685800"/>
          </a:xfrm>
          <a:prstGeom prst="roundRect">
            <a:avLst>
              <a:gd name="adj" fmla="val 13889"/>
            </a:avLst>
          </a:prstGeom>
          <a:solidFill>
            <a:srgbClr val="4FA8B2"/>
          </a:solidFill>
        </p:spPr>
        <p:txBody>
          <a:bodyPr/>
          <a:p/>
        </p:txBody>
      </p:sp>
      <p:sp>
        <p:nvSpPr>
          <p:cNvPr id="365" name="文本框 364" descr="{&quot;isTemplate&quot;:true,&quot;type&quot;:&quot;text&quot;}"/>
          <p:cNvSpPr txBox="1"/>
          <p:nvPr/>
        </p:nvSpPr>
        <p:spPr>
          <a:xfrm>
            <a:off x="838200" y="4181475"/>
            <a:ext cx="2085975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目标试点学校</a:t>
            </a:r>
            <a:r>
              <a:rPr lang="en-US" sz="15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3 </a:t>
            </a:r>
            <a:r>
              <a:rPr lang="zh-CN" sz="15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至</a:t>
            </a:r>
            <a:r>
              <a:rPr lang="en-US" sz="15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5 </a:t>
            </a:r>
            <a:r>
              <a:rPr lang="zh-CN" sz="15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所</a:t>
            </a:r>
            <a:endParaRPr lang="zh-CN" sz="15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6" name="圆角矩形 365"/>
          <p:cNvSpPr/>
          <p:nvPr/>
        </p:nvSpPr>
        <p:spPr>
          <a:xfrm>
            <a:off x="3562350" y="4181475"/>
            <a:ext cx="762000" cy="247650"/>
          </a:xfrm>
          <a:prstGeom prst="roundRect">
            <a:avLst>
              <a:gd name="adj" fmla="val 23077"/>
            </a:avLst>
          </a:prstGeom>
          <a:solidFill>
            <a:srgbClr val="FFFFFF">
              <a:alpha val="18000"/>
            </a:srgbClr>
          </a:solidFill>
        </p:spPr>
        <p:txBody>
          <a:bodyPr/>
          <a:p/>
        </p:txBody>
      </p:sp>
      <p:sp>
        <p:nvSpPr>
          <p:cNvPr id="367" name="文本框 366" descr="{&quot;isTemplate&quot;:true,&quot;type&quot;:&quot;text&quot;}"/>
          <p:cNvSpPr txBox="1"/>
          <p:nvPr/>
        </p:nvSpPr>
        <p:spPr>
          <a:xfrm>
            <a:off x="3657600" y="4219575"/>
            <a:ext cx="57150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阶段目标</a:t>
            </a:r>
            <a:endParaRPr lang="zh-CN" sz="1125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8" name="圆角矩形 367"/>
          <p:cNvSpPr/>
          <p:nvPr/>
        </p:nvSpPr>
        <p:spPr>
          <a:xfrm>
            <a:off x="609600" y="4800600"/>
            <a:ext cx="3238500" cy="685800"/>
          </a:xfrm>
          <a:prstGeom prst="roundRect">
            <a:avLst>
              <a:gd name="adj" fmla="val 13889"/>
            </a:avLst>
          </a:prstGeom>
          <a:solidFill>
            <a:srgbClr val="FF684F"/>
          </a:solidFill>
        </p:spPr>
        <p:txBody>
          <a:bodyPr/>
          <a:p/>
        </p:txBody>
      </p:sp>
      <p:sp>
        <p:nvSpPr>
          <p:cNvPr id="369" name="文本框 368" descr="{&quot;isTemplate&quot;:true,&quot;type&quot;:&quot;text&quot;}"/>
          <p:cNvSpPr txBox="1"/>
          <p:nvPr/>
        </p:nvSpPr>
        <p:spPr>
          <a:xfrm>
            <a:off x="838200" y="5019675"/>
            <a:ext cx="1600200" cy="2476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可付费团队与机构</a:t>
            </a:r>
            <a:endParaRPr lang="zh-CN" sz="15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0" name="圆角矩形 369"/>
          <p:cNvSpPr/>
          <p:nvPr/>
        </p:nvSpPr>
        <p:spPr>
          <a:xfrm>
            <a:off x="2895600" y="5019675"/>
            <a:ext cx="762000" cy="247650"/>
          </a:xfrm>
          <a:prstGeom prst="roundRect">
            <a:avLst>
              <a:gd name="adj" fmla="val 23077"/>
            </a:avLst>
          </a:prstGeom>
          <a:solidFill>
            <a:srgbClr val="FFFFFF">
              <a:alpha val="18000"/>
            </a:srgbClr>
          </a:solidFill>
        </p:spPr>
        <p:txBody>
          <a:bodyPr/>
          <a:p/>
        </p:txBody>
      </p:sp>
      <p:sp>
        <p:nvSpPr>
          <p:cNvPr id="371" name="文本框 370" descr="{&quot;isTemplate&quot;:true,&quot;type&quot;:&quot;text&quot;}"/>
          <p:cNvSpPr txBox="1"/>
          <p:nvPr/>
        </p:nvSpPr>
        <p:spPr>
          <a:xfrm>
            <a:off x="2990850" y="5057775"/>
            <a:ext cx="57150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12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规划测算</a:t>
            </a:r>
            <a:endParaRPr lang="zh-CN" sz="1125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72" name="图片 37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48500" y="1447800"/>
            <a:ext cx="209550" cy="209550"/>
          </a:xfrm>
          <a:prstGeom prst="rect">
            <a:avLst/>
          </a:prstGeom>
        </p:spPr>
      </p:pic>
      <p:sp>
        <p:nvSpPr>
          <p:cNvPr id="373" name="文本框 372" descr="{&quot;isTemplate&quot;:true,&quot;type&quot;:&quot;text&quot;}"/>
          <p:cNvSpPr txBox="1"/>
          <p:nvPr/>
        </p:nvSpPr>
        <p:spPr>
          <a:xfrm>
            <a:off x="7372350" y="1447800"/>
            <a:ext cx="409575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不把</a:t>
            </a:r>
            <a:r>
              <a:rPr lang="en-US" sz="1500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 3119 </a:t>
            </a:r>
            <a:r>
              <a:rPr lang="zh-CN" sz="1500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所当成可获得市场</a:t>
            </a:r>
            <a:endParaRPr lang="zh-CN" sz="1500" b="1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4" name="文本框 373" descr="{&quot;isTemplate&quot;:true,&quot;type&quot;:&quot;text&quot;}"/>
          <p:cNvSpPr txBox="1"/>
          <p:nvPr/>
        </p:nvSpPr>
        <p:spPr>
          <a:xfrm>
            <a:off x="7372350" y="1695450"/>
            <a:ext cx="4095750" cy="2762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高校总数只是行业背景，不用于推算收入</a:t>
            </a:r>
            <a:endParaRPr lang="zh-CN" sz="127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75" name="图片 374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48500" y="2105025"/>
            <a:ext cx="209550" cy="209550"/>
          </a:xfrm>
          <a:prstGeom prst="rect">
            <a:avLst/>
          </a:prstGeom>
        </p:spPr>
      </p:pic>
      <p:sp>
        <p:nvSpPr>
          <p:cNvPr id="376" name="文本框 375" descr="{&quot;isTemplate&quot;:true,&quot;type&quot;:&quot;text&quot;}"/>
          <p:cNvSpPr txBox="1"/>
          <p:nvPr/>
        </p:nvSpPr>
        <p:spPr>
          <a:xfrm>
            <a:off x="7372350" y="2105025"/>
            <a:ext cx="409575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相关院系数量待统计</a:t>
            </a:r>
            <a:endParaRPr lang="zh-CN" sz="1500" b="1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7" name="文本框 376" descr="{&quot;isTemplate&quot;:true,&quot;type&quot;:&quot;text&quot;}"/>
          <p:cNvSpPr txBox="1"/>
          <p:nvPr/>
        </p:nvSpPr>
        <p:spPr>
          <a:xfrm>
            <a:off x="7372350" y="2352675"/>
            <a:ext cx="4095750" cy="2762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缺少可靠数据就不生成市场规模数字</a:t>
            </a:r>
            <a:endParaRPr lang="zh-CN" sz="127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78" name="图片 377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48500" y="2762250"/>
            <a:ext cx="209550" cy="209550"/>
          </a:xfrm>
          <a:prstGeom prst="rect">
            <a:avLst/>
          </a:prstGeom>
        </p:spPr>
      </p:pic>
      <p:sp>
        <p:nvSpPr>
          <p:cNvPr id="379" name="文本框 378" descr="{&quot;isTemplate&quot;:true,&quot;type&quot;:&quot;text&quot;}"/>
          <p:cNvSpPr txBox="1"/>
          <p:nvPr/>
        </p:nvSpPr>
        <p:spPr>
          <a:xfrm>
            <a:off x="7372350" y="2762250"/>
            <a:ext cx="409575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试点目标可复盘</a:t>
            </a:r>
            <a:endParaRPr lang="zh-CN" sz="1500" b="1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0" name="文本框 379" descr="{&quot;isTemplate&quot;:true,&quot;type&quot;:&quot;text&quot;}"/>
          <p:cNvSpPr txBox="1"/>
          <p:nvPr/>
        </p:nvSpPr>
        <p:spPr>
          <a:xfrm>
            <a:off x="7372350" y="3009900"/>
            <a:ext cx="4095750" cy="2762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en-US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3 </a:t>
            </a:r>
            <a:r>
              <a:rPr lang="zh-CN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至</a:t>
            </a:r>
            <a:r>
              <a:rPr lang="en-US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 5 </a:t>
            </a:r>
            <a:r>
              <a:rPr lang="zh-CN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个课程或团队，记录使用频率与反馈</a:t>
            </a:r>
            <a:endParaRPr lang="zh-CN" sz="127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81" name="图片 380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48500" y="3419475"/>
            <a:ext cx="209550" cy="209550"/>
          </a:xfrm>
          <a:prstGeom prst="rect">
            <a:avLst/>
          </a:prstGeom>
        </p:spPr>
      </p:pic>
      <p:sp>
        <p:nvSpPr>
          <p:cNvPr id="382" name="文本框 381" descr="{&quot;isTemplate&quot;:true,&quot;type&quot;:&quot;text&quot;}"/>
          <p:cNvSpPr txBox="1"/>
          <p:nvPr/>
        </p:nvSpPr>
        <p:spPr>
          <a:xfrm>
            <a:off x="7372350" y="3419475"/>
            <a:ext cx="4095750" cy="2286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B2B35"/>
                </a:solidFill>
                <a:latin typeface="微软雅黑" panose="020B0503020204020204" charset="-122"/>
                <a:ea typeface="微软雅黑" panose="020B0503020204020204" charset="-122"/>
              </a:rPr>
              <a:t>付费数量属规划测算</a:t>
            </a:r>
            <a:endParaRPr lang="zh-CN" sz="1500" b="1">
              <a:solidFill>
                <a:srgbClr val="1B2B3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3" name="文本框 382" descr="{&quot;isTemplate&quot;:true,&quot;type&quot;:&quot;text&quot;}"/>
          <p:cNvSpPr txBox="1"/>
          <p:nvPr/>
        </p:nvSpPr>
        <p:spPr>
          <a:xfrm>
            <a:off x="7372350" y="3667125"/>
            <a:ext cx="4095750" cy="2762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zh-CN" sz="127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机构订阅意愿需在试点后验证</a:t>
            </a:r>
            <a:endParaRPr lang="zh-CN" sz="127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5" name="文本框 384" descr="{&quot;isTemplate&quot;:true,&quot;type&quot;:&quot;text&quot;}"/>
          <p:cNvSpPr txBox="1"/>
          <p:nvPr/>
        </p:nvSpPr>
        <p:spPr>
          <a:xfrm>
            <a:off x="11277600" y="6553200"/>
            <a:ext cx="38100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75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17</a:t>
            </a:r>
            <a:endParaRPr lang="en-US" sz="1125" spc="75">
              <a:solidFill>
                <a:srgbClr val="8FA3A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6" name="" descr="&lt;Slide notes={`商业模式一句话：机构订阅为主，团队服务为补充。表格回答三个问题：谁付费、为什么付费、交付什么。高校或机构买的是课程实践、过程留痕和成果管理工具；教师获得项目指导和过程检查；学生团队降低资料整理和报告成本；研发机构获得可追踪的早期研究记录；后续还有私有化部署和行业模板。定价全部标注为规划价格，试点后调整，不代表当前成交价格。必须说明：当前项目没有真实营业收入，付费意愿正是下一阶段试点要验证的核心假设。`} style={{ background: '#F7FAFC', width: 1280, height: 720, position: 'relative', overflow: 'hidden' }}&gt;&#10;    &lt;Box style={{ position: 'absolute', left: 64, top: 52, width: 40, height: 5, background: '#FF684F', borderRadius: 2 }} /&gt;&#10;    &lt;Text style={{ position: 'absolute', left: 64, top: 66, fontSize: 44, fontWeight: 'bold', color: '#0B4265' }}&gt;谁付费、为什么付费、交付什么&lt;/Text&gt;&#10;    &lt;Box style={{ position: 'absolute', left: 64, top: 150, width: 1152, flexDirection: 'row', background: '#0B4265', borderRadius: '10px 10px 0px 0px', height: 50, alignItems: 'center' }}&gt;&#10;        &lt;Text style={{ fontSize: 19, fontWeight: 'bold', color: '#FFFFFF', width: 250, paddingLeft: 22 }}&gt;收入来源&lt;/Text&gt;&#10;        &lt;Text style={{ fontSize: 19, fontWeight: 'bold', color: '#FFFFFF', width: 340 }}&gt;谁付费 · 为什么付费&lt;/Text&gt;&#10;        &lt;Text style={{ fontSize: 19, fontWeight: 'bold', color: '#FFFFFF', width: 330 }}&gt;交付什么&lt;/Text&gt;&#10;        &lt;Text style={{ fontSize: 19, fontWeight: 'bold', color: '#FFFFFF' }}&gt;定价方式&lt;/Text&gt;&#10;    &lt;/Box&gt;&#10;    {[&#10;        { s: '高校或机构年度订阅', w: '学校 · 课程实践与成果管理', d: '过程留痕、项目管理与报告导出', p: '规划价格 · 按年度' },&#10;        { s: '学生团队专业版', w: '学生团队 · 降低整理成本', d: 'AI 建议、协作权限与导出额度', p: '规划价格 · 按团队' },&#10;        { s: '课程实施与教师培训', w: '院系 · 快速落地开课', d: '课程模板与教师操作手册', p: '规划价格 · 按次' },&#10;        { s: '项目支持服务', w: '科研团队 · 过程规范', d: '证据管理与验证计划支持', p: '规划价格 · 按项目' },&#10;        { s: '私有化部署与行业模板', w: '研发机构 · 数据自有', d: '机构级部署与课题模板', p: '规划能力 · 试点后定义' },&#10;    ].map((r, i) =&gt; (&#10;        &lt;Box key={i} style={{ position: 'absolute', left: 64, top: 200 + i * 82, width: 1152, flexDirection: 'row', alignItems: 'center', background: i % 2 === 0 ? '#FFFFFF' : '#F0F6F8', borderBottom: '1px solid #E3EDF1', height: 82 }}&gt;&#10;            &lt;Text style={{ fontSize: 20, fontWeight: 'bold', color: '#0B4265', width: 250, paddingLeft: 22, lineHeight: 1.3, paddingRight: 14 }}&gt;{r.s}&lt;/Text&gt;&#10;            &lt;Text style={{ fontSize: 19, color: '#33454F', width: 340, lineHeight: 1.35, paddingRight: 16 }}&gt;{r.w}&lt;/Text&gt;&#10;            &lt;Text style={{ fontSize: 19, color: '#33454F', width: 330, lineHeight: 1.35, paddingRight: 16 }}&gt;{r.d}&lt;/Text&gt;&#10;            &lt;Text style={{ fontSize: 18, color: '#B07A28', lineHeight: 1.3, paddingRight: 10 }}&gt;{r.p}&lt;/Text&gt;&#10;        &lt;/Box&gt;&#10;    ))}&#10;    &lt;Box style={{ position: 'absolute', left: 64, top: 632, width: 1152, flexDirection: 'row', alignItems: 'center', gap: 14, background: 'rgba(255,104,79,0.07)', border: '1px solid rgba(255,104,79,0.35)', borderRadius: 10, padding: '12px 20px 12px 20px' }}&gt;&#10;        &lt;FAIcon name='exclamation-circle' style={{ fill: '#FF684F', width: 24, height: 24 }} /&gt;&#10;        &lt;Text style={{ fontSize: 19, color: '#33454F' }}&gt;当前项目尚未形成真实营业收入；上表定价均为规划价格，需通过试点与付费意愿验证后调整。&lt;/Text&gt;&#10;    &lt;/Box&gt;&#10;    &lt;Text style={{ position: 'absolute', right: 56, bottom: 14, fontSize: 15, color: '#8FA3AD', letterSpacing: 1 }}&gt;MarineMind 海洋智研 · 18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矩形 38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</p:spPr>
        <p:txBody>
          <a:bodyPr/>
          <a:p/>
        </p:txBody>
      </p:sp>
      <p:sp>
        <p:nvSpPr>
          <p:cNvPr id="388" name="圆角矩形 387"/>
          <p:cNvSpPr/>
          <p:nvPr/>
        </p:nvSpPr>
        <p:spPr>
          <a:xfrm>
            <a:off x="609600" y="495300"/>
            <a:ext cx="381000" cy="47625"/>
          </a:xfrm>
          <a:prstGeom prst="roundRect">
            <a:avLst>
              <a:gd name="adj" fmla="val 40000"/>
            </a:avLst>
          </a:prstGeom>
          <a:solidFill>
            <a:srgbClr val="FF684F"/>
          </a:solidFill>
        </p:spPr>
        <p:txBody>
          <a:bodyPr/>
          <a:p/>
        </p:txBody>
      </p:sp>
      <p:sp>
        <p:nvSpPr>
          <p:cNvPr id="389" name="文本框 388" descr="{&quot;isTemplate&quot;:true,&quot;type&quot;:&quot;text&quot;}"/>
          <p:cNvSpPr txBox="1"/>
          <p:nvPr/>
        </p:nvSpPr>
        <p:spPr>
          <a:xfrm>
            <a:off x="609600" y="628650"/>
            <a:ext cx="5867400" cy="5048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3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谁付费、为什么付费、交付什么</a:t>
            </a:r>
            <a:endParaRPr lang="zh-CN" sz="330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0" name="任意多边形 389"/>
          <p:cNvSpPr/>
          <p:nvPr/>
        </p:nvSpPr>
        <p:spPr>
          <a:xfrm>
            <a:off x="609600" y="1428750"/>
            <a:ext cx="10972800" cy="476250"/>
          </a:xfrm>
          <a:custGeom>
            <a:avLst/>
            <a:gdLst/>
            <a:ahLst/>
            <a:cxnLst/>
            <a:pathLst>
              <a:path w="1152" h="50">
                <a:moveTo>
                  <a:pt x="10" y="0"/>
                </a:moveTo>
                <a:lnTo>
                  <a:pt x="1142" y="0"/>
                </a:lnTo>
                <a:cubicBezTo>
                  <a:pt x="1148" y="0"/>
                  <a:pt x="1152" y="4"/>
                  <a:pt x="1152" y="10"/>
                </a:cubicBezTo>
                <a:lnTo>
                  <a:pt x="1152" y="50"/>
                </a:lnTo>
                <a:lnTo>
                  <a:pt x="1152" y="50"/>
                </a:lnTo>
                <a:lnTo>
                  <a:pt x="0" y="50"/>
                </a:lnTo>
                <a:lnTo>
                  <a:pt x="0" y="50"/>
                </a:lnTo>
                <a:lnTo>
                  <a:pt x="0" y="10"/>
                </a:lnTo>
                <a:cubicBezTo>
                  <a:pt x="0" y="4"/>
                  <a:pt x="4" y="0"/>
                  <a:pt x="10" y="0"/>
                </a:cubicBezTo>
                <a:close/>
              </a:path>
            </a:pathLst>
          </a:custGeom>
          <a:solidFill>
            <a:srgbClr val="0B4265"/>
          </a:solidFill>
        </p:spPr>
        <p:txBody>
          <a:bodyPr/>
          <a:p/>
        </p:txBody>
      </p:sp>
      <p:sp>
        <p:nvSpPr>
          <p:cNvPr id="391" name="文本框 390" descr="{&quot;isTemplate&quot;:true,&quot;type&quot;:&quot;text&quot;}"/>
          <p:cNvSpPr txBox="1"/>
          <p:nvPr/>
        </p:nvSpPr>
        <p:spPr>
          <a:xfrm>
            <a:off x="609600" y="1562100"/>
            <a:ext cx="2381250" cy="219075"/>
          </a:xfrm>
          <a:prstGeom prst="rect">
            <a:avLst/>
          </a:prstGeom>
        </p:spPr>
        <p:txBody>
          <a:bodyPr wrap="none" lIns="157163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收入来源</a:t>
            </a:r>
            <a:endParaRPr lang="zh-CN" sz="14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2" name="文本框 391" descr="{&quot;isTemplate&quot;:true,&quot;type&quot;:&quot;text&quot;}"/>
          <p:cNvSpPr txBox="1"/>
          <p:nvPr/>
        </p:nvSpPr>
        <p:spPr>
          <a:xfrm>
            <a:off x="2990850" y="1562100"/>
            <a:ext cx="323850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谁付费</a:t>
            </a:r>
            <a:r>
              <a:rPr lang="en-US" sz="14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4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为什么付费</a:t>
            </a:r>
            <a:endParaRPr lang="zh-CN" sz="14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3" name="文本框 392" descr="{&quot;isTemplate&quot;:true,&quot;type&quot;:&quot;text&quot;}"/>
          <p:cNvSpPr txBox="1"/>
          <p:nvPr/>
        </p:nvSpPr>
        <p:spPr>
          <a:xfrm>
            <a:off x="6229350" y="1562100"/>
            <a:ext cx="314325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交付什么</a:t>
            </a:r>
            <a:endParaRPr lang="zh-CN" sz="14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4" name="文本框 393" descr="{&quot;isTemplate&quot;:true,&quot;type&quot;:&quot;text&quot;}"/>
          <p:cNvSpPr txBox="1"/>
          <p:nvPr/>
        </p:nvSpPr>
        <p:spPr>
          <a:xfrm>
            <a:off x="9372600" y="1562100"/>
            <a:ext cx="72390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定价方式</a:t>
            </a:r>
            <a:endParaRPr lang="zh-CN" sz="14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5" name="矩形 394"/>
          <p:cNvSpPr/>
          <p:nvPr/>
        </p:nvSpPr>
        <p:spPr>
          <a:xfrm>
            <a:off x="609600" y="1905000"/>
            <a:ext cx="10972800" cy="771525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396" name="任意多边形 395"/>
          <p:cNvSpPr/>
          <p:nvPr/>
        </p:nvSpPr>
        <p:spPr>
          <a:xfrm>
            <a:off x="609600" y="1905000"/>
            <a:ext cx="10972800" cy="781050"/>
          </a:xfrm>
          <a:custGeom>
            <a:avLst/>
            <a:gdLst/>
            <a:ahLst/>
            <a:cxnLst/>
            <a:pathLst>
              <a:path w="1152" h="82">
                <a:moveTo>
                  <a:pt x="0" y="81"/>
                </a:moveTo>
                <a:lnTo>
                  <a:pt x="1152" y="81"/>
                </a:lnTo>
                <a:lnTo>
                  <a:pt x="1152" y="82"/>
                </a:lnTo>
                <a:lnTo>
                  <a:pt x="0" y="82"/>
                </a:lnTo>
                <a:close/>
              </a:path>
            </a:pathLst>
          </a:custGeom>
          <a:solidFill>
            <a:srgbClr val="E3EDF1"/>
          </a:solidFill>
        </p:spPr>
        <p:txBody>
          <a:bodyPr/>
          <a:p/>
        </p:txBody>
      </p:sp>
      <p:sp>
        <p:nvSpPr>
          <p:cNvPr id="397" name="文本框 396" descr="{&quot;isTemplate&quot;:true,&quot;type&quot;:&quot;text&quot;}"/>
          <p:cNvSpPr txBox="1"/>
          <p:nvPr/>
        </p:nvSpPr>
        <p:spPr>
          <a:xfrm>
            <a:off x="609600" y="2143125"/>
            <a:ext cx="2381250" cy="304800"/>
          </a:xfrm>
          <a:prstGeom prst="rect">
            <a:avLst/>
          </a:prstGeom>
        </p:spPr>
        <p:txBody>
          <a:bodyPr wrap="none" lIns="157163" tIns="0" rIns="100013" bIns="0"/>
          <a:p>
            <a:pPr>
              <a:lnSpc>
                <a:spcPct val="130000"/>
              </a:lnSpc>
            </a:pPr>
            <a:r>
              <a:rPr lang="zh-CN" sz="15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高校或机构年度订阅</a:t>
            </a:r>
            <a:endParaRPr lang="zh-CN" sz="150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8" name="文本框 397" descr="{&quot;isTemplate&quot;:true,&quot;type&quot;:&quot;text&quot;}"/>
          <p:cNvSpPr txBox="1"/>
          <p:nvPr/>
        </p:nvSpPr>
        <p:spPr>
          <a:xfrm>
            <a:off x="2990850" y="2143125"/>
            <a:ext cx="3238500" cy="295275"/>
          </a:xfrm>
          <a:prstGeom prst="rect">
            <a:avLst/>
          </a:prstGeom>
        </p:spPr>
        <p:txBody>
          <a:bodyPr wrap="none" lIns="0" tIns="0" rIns="114300" bIns="0"/>
          <a:p>
            <a:pPr>
              <a:lnSpc>
                <a:spcPct val="135000"/>
              </a:lnSpc>
            </a:pP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学校</a:t>
            </a:r>
            <a:r>
              <a:rPr lang="en-US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课程实践与成果管理</a:t>
            </a:r>
            <a:endParaRPr lang="zh-CN" sz="142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9" name="文本框 398" descr="{&quot;isTemplate&quot;:true,&quot;type&quot;:&quot;text&quot;}"/>
          <p:cNvSpPr txBox="1"/>
          <p:nvPr/>
        </p:nvSpPr>
        <p:spPr>
          <a:xfrm>
            <a:off x="6229350" y="2143125"/>
            <a:ext cx="3143250" cy="295275"/>
          </a:xfrm>
          <a:prstGeom prst="rect">
            <a:avLst/>
          </a:prstGeom>
        </p:spPr>
        <p:txBody>
          <a:bodyPr wrap="none" lIns="0" tIns="0" rIns="114300" bIns="0"/>
          <a:p>
            <a:pPr>
              <a:lnSpc>
                <a:spcPct val="135000"/>
              </a:lnSpc>
            </a:pP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过程留痕、项目管理与报告导出</a:t>
            </a:r>
            <a:endParaRPr lang="zh-CN" sz="142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0" name="文本框 399" descr="{&quot;isTemplate&quot;:true,&quot;type&quot;:&quot;text&quot;}"/>
          <p:cNvSpPr txBox="1"/>
          <p:nvPr/>
        </p:nvSpPr>
        <p:spPr>
          <a:xfrm>
            <a:off x="9372600" y="2152650"/>
            <a:ext cx="1438275" cy="276225"/>
          </a:xfrm>
          <a:prstGeom prst="rect">
            <a:avLst/>
          </a:prstGeom>
        </p:spPr>
        <p:txBody>
          <a:bodyPr wrap="none" lIns="0" tIns="0" rIns="71438" bIns="0"/>
          <a:p>
            <a:pPr>
              <a:lnSpc>
                <a:spcPct val="130000"/>
              </a:lnSpc>
            </a:pPr>
            <a:r>
              <a:rPr lang="zh-CN" sz="1350">
                <a:solidFill>
                  <a:srgbClr val="B07A28"/>
                </a:solidFill>
                <a:latin typeface="微软雅黑" panose="020B0503020204020204" charset="-122"/>
                <a:ea typeface="微软雅黑" panose="020B0503020204020204" charset="-122"/>
              </a:rPr>
              <a:t>规划价格</a:t>
            </a:r>
            <a:r>
              <a:rPr lang="en-US" sz="1350">
                <a:solidFill>
                  <a:srgbClr val="B07A28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350">
                <a:solidFill>
                  <a:srgbClr val="B07A28"/>
                </a:solidFill>
                <a:latin typeface="微软雅黑" panose="020B0503020204020204" charset="-122"/>
                <a:ea typeface="微软雅黑" panose="020B0503020204020204" charset="-122"/>
              </a:rPr>
              <a:t>按年度</a:t>
            </a:r>
            <a:endParaRPr lang="zh-CN" sz="1350">
              <a:solidFill>
                <a:srgbClr val="B07A2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1" name="矩形 400"/>
          <p:cNvSpPr/>
          <p:nvPr/>
        </p:nvSpPr>
        <p:spPr>
          <a:xfrm>
            <a:off x="609600" y="2686050"/>
            <a:ext cx="10972800" cy="771525"/>
          </a:xfrm>
          <a:prstGeom prst="rect">
            <a:avLst/>
          </a:prstGeom>
          <a:solidFill>
            <a:srgbClr val="F0F6F8"/>
          </a:solidFill>
        </p:spPr>
        <p:txBody>
          <a:bodyPr/>
          <a:p/>
        </p:txBody>
      </p:sp>
      <p:sp>
        <p:nvSpPr>
          <p:cNvPr id="402" name="任意多边形 401"/>
          <p:cNvSpPr/>
          <p:nvPr/>
        </p:nvSpPr>
        <p:spPr>
          <a:xfrm>
            <a:off x="609600" y="2686050"/>
            <a:ext cx="10972800" cy="781050"/>
          </a:xfrm>
          <a:custGeom>
            <a:avLst/>
            <a:gdLst/>
            <a:ahLst/>
            <a:cxnLst/>
            <a:pathLst>
              <a:path w="1152" h="82">
                <a:moveTo>
                  <a:pt x="0" y="81"/>
                </a:moveTo>
                <a:lnTo>
                  <a:pt x="1152" y="81"/>
                </a:lnTo>
                <a:lnTo>
                  <a:pt x="1152" y="82"/>
                </a:lnTo>
                <a:lnTo>
                  <a:pt x="0" y="82"/>
                </a:lnTo>
                <a:close/>
              </a:path>
            </a:pathLst>
          </a:custGeom>
          <a:solidFill>
            <a:srgbClr val="E3EDF1"/>
          </a:solidFill>
        </p:spPr>
        <p:txBody>
          <a:bodyPr/>
          <a:p/>
        </p:txBody>
      </p:sp>
      <p:sp>
        <p:nvSpPr>
          <p:cNvPr id="403" name="文本框 402" descr="{&quot;isTemplate&quot;:true,&quot;type&quot;:&quot;text&quot;}"/>
          <p:cNvSpPr txBox="1"/>
          <p:nvPr/>
        </p:nvSpPr>
        <p:spPr>
          <a:xfrm>
            <a:off x="609600" y="2924175"/>
            <a:ext cx="2381250" cy="304800"/>
          </a:xfrm>
          <a:prstGeom prst="rect">
            <a:avLst/>
          </a:prstGeom>
        </p:spPr>
        <p:txBody>
          <a:bodyPr wrap="none" lIns="157163" tIns="0" rIns="100013" bIns="0"/>
          <a:p>
            <a:pPr>
              <a:lnSpc>
                <a:spcPct val="130000"/>
              </a:lnSpc>
            </a:pPr>
            <a:r>
              <a:rPr lang="zh-CN" sz="15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学生团队专业版</a:t>
            </a:r>
            <a:endParaRPr lang="zh-CN" sz="150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4" name="文本框 403" descr="{&quot;isTemplate&quot;:true,&quot;type&quot;:&quot;text&quot;}"/>
          <p:cNvSpPr txBox="1"/>
          <p:nvPr/>
        </p:nvSpPr>
        <p:spPr>
          <a:xfrm>
            <a:off x="2990850" y="2924175"/>
            <a:ext cx="3238500" cy="295275"/>
          </a:xfrm>
          <a:prstGeom prst="rect">
            <a:avLst/>
          </a:prstGeom>
        </p:spPr>
        <p:txBody>
          <a:bodyPr wrap="none" lIns="0" tIns="0" rIns="114300" bIns="0"/>
          <a:p>
            <a:pPr>
              <a:lnSpc>
                <a:spcPct val="135000"/>
              </a:lnSpc>
            </a:pP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学生团队</a:t>
            </a:r>
            <a:r>
              <a:rPr lang="en-US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降低整理成本</a:t>
            </a:r>
            <a:endParaRPr lang="zh-CN" sz="142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5" name="文本框 404" descr="{&quot;isTemplate&quot;:true,&quot;type&quot;:&quot;text&quot;}"/>
          <p:cNvSpPr txBox="1"/>
          <p:nvPr/>
        </p:nvSpPr>
        <p:spPr>
          <a:xfrm>
            <a:off x="6229350" y="2924175"/>
            <a:ext cx="3143250" cy="295275"/>
          </a:xfrm>
          <a:prstGeom prst="rect">
            <a:avLst/>
          </a:prstGeom>
        </p:spPr>
        <p:txBody>
          <a:bodyPr wrap="none" lIns="0" tIns="0" rIns="114300" bIns="0"/>
          <a:p>
            <a:pPr>
              <a:lnSpc>
                <a:spcPct val="135000"/>
              </a:lnSpc>
            </a:pPr>
            <a:r>
              <a:rPr lang="en-US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AI </a:t>
            </a: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建议、协作权限与导出额度</a:t>
            </a:r>
            <a:endParaRPr lang="zh-CN" sz="142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6" name="文本框 405" descr="{&quot;isTemplate&quot;:true,&quot;type&quot;:&quot;text&quot;}"/>
          <p:cNvSpPr txBox="1"/>
          <p:nvPr/>
        </p:nvSpPr>
        <p:spPr>
          <a:xfrm>
            <a:off x="9372600" y="2933700"/>
            <a:ext cx="1438275" cy="276225"/>
          </a:xfrm>
          <a:prstGeom prst="rect">
            <a:avLst/>
          </a:prstGeom>
        </p:spPr>
        <p:txBody>
          <a:bodyPr wrap="none" lIns="0" tIns="0" rIns="71438" bIns="0"/>
          <a:p>
            <a:pPr>
              <a:lnSpc>
                <a:spcPct val="130000"/>
              </a:lnSpc>
            </a:pPr>
            <a:r>
              <a:rPr lang="zh-CN" sz="1350">
                <a:solidFill>
                  <a:srgbClr val="B07A28"/>
                </a:solidFill>
                <a:latin typeface="微软雅黑" panose="020B0503020204020204" charset="-122"/>
                <a:ea typeface="微软雅黑" panose="020B0503020204020204" charset="-122"/>
              </a:rPr>
              <a:t>规划价格</a:t>
            </a:r>
            <a:r>
              <a:rPr lang="en-US" sz="1350">
                <a:solidFill>
                  <a:srgbClr val="B07A28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350">
                <a:solidFill>
                  <a:srgbClr val="B07A28"/>
                </a:solidFill>
                <a:latin typeface="微软雅黑" panose="020B0503020204020204" charset="-122"/>
                <a:ea typeface="微软雅黑" panose="020B0503020204020204" charset="-122"/>
              </a:rPr>
              <a:t>按团队</a:t>
            </a:r>
            <a:endParaRPr lang="zh-CN" sz="1350">
              <a:solidFill>
                <a:srgbClr val="B07A2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7" name="矩形 406"/>
          <p:cNvSpPr/>
          <p:nvPr/>
        </p:nvSpPr>
        <p:spPr>
          <a:xfrm>
            <a:off x="609600" y="3467100"/>
            <a:ext cx="10972800" cy="771525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408" name="任意多边形 407"/>
          <p:cNvSpPr/>
          <p:nvPr/>
        </p:nvSpPr>
        <p:spPr>
          <a:xfrm>
            <a:off x="609600" y="3467100"/>
            <a:ext cx="10972800" cy="781050"/>
          </a:xfrm>
          <a:custGeom>
            <a:avLst/>
            <a:gdLst/>
            <a:ahLst/>
            <a:cxnLst/>
            <a:pathLst>
              <a:path w="1152" h="82">
                <a:moveTo>
                  <a:pt x="0" y="81"/>
                </a:moveTo>
                <a:lnTo>
                  <a:pt x="1152" y="81"/>
                </a:lnTo>
                <a:lnTo>
                  <a:pt x="1152" y="82"/>
                </a:lnTo>
                <a:lnTo>
                  <a:pt x="0" y="82"/>
                </a:lnTo>
                <a:close/>
              </a:path>
            </a:pathLst>
          </a:custGeom>
          <a:solidFill>
            <a:srgbClr val="E3EDF1"/>
          </a:solidFill>
        </p:spPr>
        <p:txBody>
          <a:bodyPr/>
          <a:p/>
        </p:txBody>
      </p:sp>
      <p:sp>
        <p:nvSpPr>
          <p:cNvPr id="409" name="文本框 408" descr="{&quot;isTemplate&quot;:true,&quot;type&quot;:&quot;text&quot;}"/>
          <p:cNvSpPr txBox="1"/>
          <p:nvPr/>
        </p:nvSpPr>
        <p:spPr>
          <a:xfrm>
            <a:off x="609600" y="3705225"/>
            <a:ext cx="2381250" cy="304800"/>
          </a:xfrm>
          <a:prstGeom prst="rect">
            <a:avLst/>
          </a:prstGeom>
        </p:spPr>
        <p:txBody>
          <a:bodyPr wrap="none" lIns="157163" tIns="0" rIns="100013" bIns="0"/>
          <a:p>
            <a:pPr>
              <a:lnSpc>
                <a:spcPct val="130000"/>
              </a:lnSpc>
            </a:pPr>
            <a:r>
              <a:rPr lang="zh-CN" sz="15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课程实施与教师培训</a:t>
            </a:r>
            <a:endParaRPr lang="zh-CN" sz="150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0" name="文本框 409" descr="{&quot;isTemplate&quot;:true,&quot;type&quot;:&quot;text&quot;}"/>
          <p:cNvSpPr txBox="1"/>
          <p:nvPr/>
        </p:nvSpPr>
        <p:spPr>
          <a:xfrm>
            <a:off x="2990850" y="3705225"/>
            <a:ext cx="3238500" cy="295275"/>
          </a:xfrm>
          <a:prstGeom prst="rect">
            <a:avLst/>
          </a:prstGeom>
        </p:spPr>
        <p:txBody>
          <a:bodyPr wrap="none" lIns="0" tIns="0" rIns="114300" bIns="0"/>
          <a:p>
            <a:pPr>
              <a:lnSpc>
                <a:spcPct val="135000"/>
              </a:lnSpc>
            </a:pP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院系</a:t>
            </a:r>
            <a:r>
              <a:rPr lang="en-US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快速落地开课</a:t>
            </a:r>
            <a:endParaRPr lang="zh-CN" sz="142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1" name="文本框 410" descr="{&quot;isTemplate&quot;:true,&quot;type&quot;:&quot;text&quot;}"/>
          <p:cNvSpPr txBox="1"/>
          <p:nvPr/>
        </p:nvSpPr>
        <p:spPr>
          <a:xfrm>
            <a:off x="6229350" y="3705225"/>
            <a:ext cx="3143250" cy="295275"/>
          </a:xfrm>
          <a:prstGeom prst="rect">
            <a:avLst/>
          </a:prstGeom>
        </p:spPr>
        <p:txBody>
          <a:bodyPr wrap="none" lIns="0" tIns="0" rIns="114300" bIns="0"/>
          <a:p>
            <a:pPr>
              <a:lnSpc>
                <a:spcPct val="135000"/>
              </a:lnSpc>
            </a:pP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课程模板与教师操作手册</a:t>
            </a:r>
            <a:endParaRPr lang="zh-CN" sz="142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2" name="文本框 411" descr="{&quot;isTemplate&quot;:true,&quot;type&quot;:&quot;text&quot;}"/>
          <p:cNvSpPr txBox="1"/>
          <p:nvPr/>
        </p:nvSpPr>
        <p:spPr>
          <a:xfrm>
            <a:off x="9372600" y="3714750"/>
            <a:ext cx="1266825" cy="276225"/>
          </a:xfrm>
          <a:prstGeom prst="rect">
            <a:avLst/>
          </a:prstGeom>
        </p:spPr>
        <p:txBody>
          <a:bodyPr wrap="none" lIns="0" tIns="0" rIns="71438" bIns="0"/>
          <a:p>
            <a:pPr>
              <a:lnSpc>
                <a:spcPct val="130000"/>
              </a:lnSpc>
            </a:pPr>
            <a:r>
              <a:rPr lang="zh-CN" sz="1350">
                <a:solidFill>
                  <a:srgbClr val="B07A28"/>
                </a:solidFill>
                <a:latin typeface="微软雅黑" panose="020B0503020204020204" charset="-122"/>
                <a:ea typeface="微软雅黑" panose="020B0503020204020204" charset="-122"/>
              </a:rPr>
              <a:t>规划价格</a:t>
            </a:r>
            <a:r>
              <a:rPr lang="en-US" sz="1350">
                <a:solidFill>
                  <a:srgbClr val="B07A28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350">
                <a:solidFill>
                  <a:srgbClr val="B07A28"/>
                </a:solidFill>
                <a:latin typeface="微软雅黑" panose="020B0503020204020204" charset="-122"/>
                <a:ea typeface="微软雅黑" panose="020B0503020204020204" charset="-122"/>
              </a:rPr>
              <a:t>按次</a:t>
            </a:r>
            <a:endParaRPr lang="zh-CN" sz="1350">
              <a:solidFill>
                <a:srgbClr val="B07A2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3" name="矩形 412"/>
          <p:cNvSpPr/>
          <p:nvPr/>
        </p:nvSpPr>
        <p:spPr>
          <a:xfrm>
            <a:off x="609600" y="4248150"/>
            <a:ext cx="10972800" cy="771525"/>
          </a:xfrm>
          <a:prstGeom prst="rect">
            <a:avLst/>
          </a:prstGeom>
          <a:solidFill>
            <a:srgbClr val="F0F6F8"/>
          </a:solidFill>
        </p:spPr>
        <p:txBody>
          <a:bodyPr/>
          <a:p/>
        </p:txBody>
      </p:sp>
      <p:sp>
        <p:nvSpPr>
          <p:cNvPr id="414" name="任意多边形 413"/>
          <p:cNvSpPr/>
          <p:nvPr/>
        </p:nvSpPr>
        <p:spPr>
          <a:xfrm>
            <a:off x="609600" y="4248150"/>
            <a:ext cx="10972800" cy="781050"/>
          </a:xfrm>
          <a:custGeom>
            <a:avLst/>
            <a:gdLst/>
            <a:ahLst/>
            <a:cxnLst/>
            <a:pathLst>
              <a:path w="1152" h="82">
                <a:moveTo>
                  <a:pt x="0" y="81"/>
                </a:moveTo>
                <a:lnTo>
                  <a:pt x="1152" y="81"/>
                </a:lnTo>
                <a:lnTo>
                  <a:pt x="1152" y="82"/>
                </a:lnTo>
                <a:lnTo>
                  <a:pt x="0" y="82"/>
                </a:lnTo>
                <a:close/>
              </a:path>
            </a:pathLst>
          </a:custGeom>
          <a:solidFill>
            <a:srgbClr val="E3EDF1"/>
          </a:solidFill>
        </p:spPr>
        <p:txBody>
          <a:bodyPr/>
          <a:p/>
        </p:txBody>
      </p:sp>
      <p:sp>
        <p:nvSpPr>
          <p:cNvPr id="415" name="文本框 414" descr="{&quot;isTemplate&quot;:true,&quot;type&quot;:&quot;text&quot;}"/>
          <p:cNvSpPr txBox="1"/>
          <p:nvPr/>
        </p:nvSpPr>
        <p:spPr>
          <a:xfrm>
            <a:off x="609600" y="4486275"/>
            <a:ext cx="2381250" cy="304800"/>
          </a:xfrm>
          <a:prstGeom prst="rect">
            <a:avLst/>
          </a:prstGeom>
        </p:spPr>
        <p:txBody>
          <a:bodyPr wrap="none" lIns="157163" tIns="0" rIns="100013" bIns="0"/>
          <a:p>
            <a:pPr>
              <a:lnSpc>
                <a:spcPct val="130000"/>
              </a:lnSpc>
            </a:pPr>
            <a:r>
              <a:rPr lang="zh-CN" sz="15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项目支持服务</a:t>
            </a:r>
            <a:endParaRPr lang="zh-CN" sz="150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6" name="文本框 415" descr="{&quot;isTemplate&quot;:true,&quot;type&quot;:&quot;text&quot;}"/>
          <p:cNvSpPr txBox="1"/>
          <p:nvPr/>
        </p:nvSpPr>
        <p:spPr>
          <a:xfrm>
            <a:off x="2990850" y="4486275"/>
            <a:ext cx="3238500" cy="295275"/>
          </a:xfrm>
          <a:prstGeom prst="rect">
            <a:avLst/>
          </a:prstGeom>
        </p:spPr>
        <p:txBody>
          <a:bodyPr wrap="none" lIns="0" tIns="0" rIns="114300" bIns="0"/>
          <a:p>
            <a:pPr>
              <a:lnSpc>
                <a:spcPct val="135000"/>
              </a:lnSpc>
            </a:pP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科研团队</a:t>
            </a:r>
            <a:r>
              <a:rPr lang="en-US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过程规范</a:t>
            </a:r>
            <a:endParaRPr lang="zh-CN" sz="142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7" name="文本框 416" descr="{&quot;isTemplate&quot;:true,&quot;type&quot;:&quot;text&quot;}"/>
          <p:cNvSpPr txBox="1"/>
          <p:nvPr/>
        </p:nvSpPr>
        <p:spPr>
          <a:xfrm>
            <a:off x="6229350" y="4486275"/>
            <a:ext cx="3143250" cy="295275"/>
          </a:xfrm>
          <a:prstGeom prst="rect">
            <a:avLst/>
          </a:prstGeom>
        </p:spPr>
        <p:txBody>
          <a:bodyPr wrap="none" lIns="0" tIns="0" rIns="114300" bIns="0"/>
          <a:p>
            <a:pPr>
              <a:lnSpc>
                <a:spcPct val="135000"/>
              </a:lnSpc>
            </a:pP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证据管理与验证计划支持</a:t>
            </a:r>
            <a:endParaRPr lang="zh-CN" sz="142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8" name="文本框 417" descr="{&quot;isTemplate&quot;:true,&quot;type&quot;:&quot;text&quot;}"/>
          <p:cNvSpPr txBox="1"/>
          <p:nvPr/>
        </p:nvSpPr>
        <p:spPr>
          <a:xfrm>
            <a:off x="9372600" y="4495800"/>
            <a:ext cx="1438275" cy="276225"/>
          </a:xfrm>
          <a:prstGeom prst="rect">
            <a:avLst/>
          </a:prstGeom>
        </p:spPr>
        <p:txBody>
          <a:bodyPr wrap="none" lIns="0" tIns="0" rIns="71438" bIns="0"/>
          <a:p>
            <a:pPr>
              <a:lnSpc>
                <a:spcPct val="130000"/>
              </a:lnSpc>
            </a:pPr>
            <a:r>
              <a:rPr lang="zh-CN" sz="1350">
                <a:solidFill>
                  <a:srgbClr val="B07A28"/>
                </a:solidFill>
                <a:latin typeface="微软雅黑" panose="020B0503020204020204" charset="-122"/>
                <a:ea typeface="微软雅黑" panose="020B0503020204020204" charset="-122"/>
              </a:rPr>
              <a:t>规划价格</a:t>
            </a:r>
            <a:r>
              <a:rPr lang="en-US" sz="1350">
                <a:solidFill>
                  <a:srgbClr val="B07A28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350">
                <a:solidFill>
                  <a:srgbClr val="B07A28"/>
                </a:solidFill>
                <a:latin typeface="微软雅黑" panose="020B0503020204020204" charset="-122"/>
                <a:ea typeface="微软雅黑" panose="020B0503020204020204" charset="-122"/>
              </a:rPr>
              <a:t>按项目</a:t>
            </a:r>
            <a:endParaRPr lang="zh-CN" sz="1350">
              <a:solidFill>
                <a:srgbClr val="B07A2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9" name="矩形 418"/>
          <p:cNvSpPr/>
          <p:nvPr/>
        </p:nvSpPr>
        <p:spPr>
          <a:xfrm>
            <a:off x="609600" y="5029200"/>
            <a:ext cx="10972800" cy="771525"/>
          </a:xfrm>
          <a:prstGeom prst="rect">
            <a:avLst/>
          </a:prstGeom>
          <a:solidFill>
            <a:srgbClr val="FFFFFF"/>
          </a:solidFill>
        </p:spPr>
        <p:txBody>
          <a:bodyPr/>
          <a:p/>
        </p:txBody>
      </p:sp>
      <p:sp>
        <p:nvSpPr>
          <p:cNvPr id="420" name="任意多边形 419"/>
          <p:cNvSpPr/>
          <p:nvPr/>
        </p:nvSpPr>
        <p:spPr>
          <a:xfrm>
            <a:off x="609600" y="5029200"/>
            <a:ext cx="10972800" cy="781050"/>
          </a:xfrm>
          <a:custGeom>
            <a:avLst/>
            <a:gdLst/>
            <a:ahLst/>
            <a:cxnLst/>
            <a:pathLst>
              <a:path w="1152" h="82">
                <a:moveTo>
                  <a:pt x="0" y="81"/>
                </a:moveTo>
                <a:lnTo>
                  <a:pt x="1152" y="81"/>
                </a:lnTo>
                <a:lnTo>
                  <a:pt x="1152" y="82"/>
                </a:lnTo>
                <a:lnTo>
                  <a:pt x="0" y="82"/>
                </a:lnTo>
                <a:close/>
              </a:path>
            </a:pathLst>
          </a:custGeom>
          <a:solidFill>
            <a:srgbClr val="E3EDF1"/>
          </a:solidFill>
        </p:spPr>
        <p:txBody>
          <a:bodyPr/>
          <a:p/>
        </p:txBody>
      </p:sp>
      <p:sp>
        <p:nvSpPr>
          <p:cNvPr id="421" name="文本框 420" descr="{&quot;isTemplate&quot;:true,&quot;type&quot;:&quot;text&quot;}"/>
          <p:cNvSpPr txBox="1"/>
          <p:nvPr/>
        </p:nvSpPr>
        <p:spPr>
          <a:xfrm>
            <a:off x="609600" y="5267325"/>
            <a:ext cx="2381250" cy="304800"/>
          </a:xfrm>
          <a:prstGeom prst="rect">
            <a:avLst/>
          </a:prstGeom>
        </p:spPr>
        <p:txBody>
          <a:bodyPr wrap="none" lIns="157163" tIns="0" rIns="100013" bIns="0"/>
          <a:p>
            <a:pPr>
              <a:lnSpc>
                <a:spcPct val="130000"/>
              </a:lnSpc>
            </a:pPr>
            <a:r>
              <a:rPr lang="zh-CN" sz="15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私有化部署与行业模板</a:t>
            </a:r>
            <a:endParaRPr lang="zh-CN" sz="150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2" name="文本框 421" descr="{&quot;isTemplate&quot;:true,&quot;type&quot;:&quot;text&quot;}"/>
          <p:cNvSpPr txBox="1"/>
          <p:nvPr/>
        </p:nvSpPr>
        <p:spPr>
          <a:xfrm>
            <a:off x="2990850" y="5267325"/>
            <a:ext cx="3238500" cy="295275"/>
          </a:xfrm>
          <a:prstGeom prst="rect">
            <a:avLst/>
          </a:prstGeom>
        </p:spPr>
        <p:txBody>
          <a:bodyPr wrap="none" lIns="0" tIns="0" rIns="114300" bIns="0"/>
          <a:p>
            <a:pPr>
              <a:lnSpc>
                <a:spcPct val="135000"/>
              </a:lnSpc>
            </a:pP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研发机构</a:t>
            </a:r>
            <a:r>
              <a:rPr lang="en-US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数据自有</a:t>
            </a:r>
            <a:endParaRPr lang="zh-CN" sz="142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3" name="文本框 422" descr="{&quot;isTemplate&quot;:true,&quot;type&quot;:&quot;text&quot;}"/>
          <p:cNvSpPr txBox="1"/>
          <p:nvPr/>
        </p:nvSpPr>
        <p:spPr>
          <a:xfrm>
            <a:off x="6229350" y="5267325"/>
            <a:ext cx="3143250" cy="295275"/>
          </a:xfrm>
          <a:prstGeom prst="rect">
            <a:avLst/>
          </a:prstGeom>
        </p:spPr>
        <p:txBody>
          <a:bodyPr wrap="none" lIns="0" tIns="0" rIns="114300" bIns="0"/>
          <a:p>
            <a:pPr>
              <a:lnSpc>
                <a:spcPct val="135000"/>
              </a:lnSpc>
            </a:pP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机构级部署与课题模板</a:t>
            </a:r>
            <a:endParaRPr lang="zh-CN" sz="142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4" name="文本框 423" descr="{&quot;isTemplate&quot;:true,&quot;type&quot;:&quot;text&quot;}"/>
          <p:cNvSpPr txBox="1"/>
          <p:nvPr/>
        </p:nvSpPr>
        <p:spPr>
          <a:xfrm>
            <a:off x="9372600" y="5276850"/>
            <a:ext cx="1781175" cy="276225"/>
          </a:xfrm>
          <a:prstGeom prst="rect">
            <a:avLst/>
          </a:prstGeom>
        </p:spPr>
        <p:txBody>
          <a:bodyPr wrap="none" lIns="0" tIns="0" rIns="71438" bIns="0"/>
          <a:p>
            <a:pPr>
              <a:lnSpc>
                <a:spcPct val="130000"/>
              </a:lnSpc>
            </a:pPr>
            <a:r>
              <a:rPr lang="zh-CN" sz="1350">
                <a:solidFill>
                  <a:srgbClr val="B07A28"/>
                </a:solidFill>
                <a:latin typeface="微软雅黑" panose="020B0503020204020204" charset="-122"/>
                <a:ea typeface="微软雅黑" panose="020B0503020204020204" charset="-122"/>
              </a:rPr>
              <a:t>规划能力</a:t>
            </a:r>
            <a:r>
              <a:rPr lang="en-US" sz="1350">
                <a:solidFill>
                  <a:srgbClr val="B07A28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350">
                <a:solidFill>
                  <a:srgbClr val="B07A28"/>
                </a:solidFill>
                <a:latin typeface="微软雅黑" panose="020B0503020204020204" charset="-122"/>
                <a:ea typeface="微软雅黑" panose="020B0503020204020204" charset="-122"/>
              </a:rPr>
              <a:t>试点后定义</a:t>
            </a:r>
            <a:endParaRPr lang="zh-CN" sz="1350">
              <a:solidFill>
                <a:srgbClr val="B07A2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5" name="圆角矩形 424"/>
          <p:cNvSpPr/>
          <p:nvPr/>
        </p:nvSpPr>
        <p:spPr>
          <a:xfrm>
            <a:off x="609600" y="6019800"/>
            <a:ext cx="10972800" cy="457200"/>
          </a:xfrm>
          <a:prstGeom prst="roundRect">
            <a:avLst>
              <a:gd name="adj" fmla="val 20833"/>
            </a:avLst>
          </a:prstGeom>
          <a:solidFill>
            <a:srgbClr val="FF684F">
              <a:alpha val="7000"/>
            </a:srgbClr>
          </a:solidFill>
          <a:ln w="12700">
            <a:solidFill>
              <a:srgbClr val="FF684F">
                <a:alpha val="35000"/>
              </a:srgbClr>
            </a:solidFill>
            <a:prstDash val="solid"/>
          </a:ln>
        </p:spPr>
        <p:txBody>
          <a:bodyPr/>
          <a:p/>
        </p:txBody>
      </p:sp>
      <p:pic>
        <p:nvPicPr>
          <p:cNvPr id="426" name="图片 425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00100" y="6134100"/>
            <a:ext cx="228600" cy="228600"/>
          </a:xfrm>
          <a:prstGeom prst="rect">
            <a:avLst/>
          </a:prstGeom>
        </p:spPr>
      </p:pic>
      <p:sp>
        <p:nvSpPr>
          <p:cNvPr id="427" name="文本框 426" descr="{&quot;isTemplate&quot;:true,&quot;type&quot;:&quot;text&quot;}"/>
          <p:cNvSpPr txBox="1"/>
          <p:nvPr/>
        </p:nvSpPr>
        <p:spPr>
          <a:xfrm>
            <a:off x="1162050" y="6143625"/>
            <a:ext cx="760095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当前项目尚未形成真实营业收入；上表定价均为规划价格，需通过试点与付费意愿验证后调整。</a:t>
            </a:r>
            <a:endParaRPr lang="zh-CN" sz="142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8" name="文本框 427" descr="{&quot;isTemplate&quot;:true,&quot;type&quot;:&quot;text&quot;}"/>
          <p:cNvSpPr txBox="1"/>
          <p:nvPr/>
        </p:nvSpPr>
        <p:spPr>
          <a:xfrm>
            <a:off x="11294110" y="6527800"/>
            <a:ext cx="381000" cy="24638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75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 18</a:t>
            </a:r>
            <a:endParaRPr lang="en-US" sz="1125" spc="75">
              <a:solidFill>
                <a:srgbClr val="8FA3A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9" name="" descr="&lt;Slide notes={`市场进入分三阶段。0到6个月完成3至5个课程或学生团队试点，重点记录使用频率、任务完成率和教师反馈；6到18个月把试点经验沉淀成课程模板、教师手册和标准交付流程，推动院系级合作；18到36个月在验证机构续费意愿后，再拓展科研机构和食品研发团队。下面的六个指标全部可测量，但当前没有历史数据，所以只写测量方式，不写成绩。判断进入下一阶段的标准很朴素：续用率和付费意愿，而不是注册数。`} style={{ background: '#F7FAFC', width: 1280, height: 720, position: 'relative', overflow: 'hidden' }}&gt;&#10;    &lt;Box style={{ position: 'absolute', left: 64, top: 52, width: 40, height: 5, background: '#FF684F', borderRadius: 2 }} /&gt;&#10;    &lt;Text style={{ position: 'absolute', left: 64, top: 66, fontSize: 44, fontWeight: 'bold', color: '#0B4265' }}&gt;用 3 至 5 个可复盘试点验证真实需求&lt;/Text&gt;&#10;    {[&#10;        { m: '0 – 6 个月', t: '校园试点', h: 212, y: 276, items: ['完成 3–5 个课程或学生团队试点', '每个试点形成可复盘记录', '记录使用频率与教师反馈'] },&#10;        { m: '6 – 18 个月', t: '标准化交付', h: 254, y: 234, items: ['沉淀课程模板与教师操作手册', '形成标准交付流程', '推动院系级合作'] },&#10;        { m: '18 – 36 个月', t: '验证后拓展', h: 296, y: 192, items: ['验证机构续费意愿', '拓展科研机构与食品研发团队', '评估私有化部署需求'] },&#10;    ].map((s, i) =&gt; (&#10;        &lt;Box key={i} style={{ position: 'absolute', left: 64 + i * 398, top: s.y, width: 356, height: s.h, background: '#FFFFFF', border: '1px solid #DFEAEF', borderTop: '5px solid #11959C', borderRadius: 10, padding: '16px 20px 12px 20px', flexDirection: 'column', gap: 8 }}&gt;&#10;            &lt;Text style={{ fontSize: 17, color: '#8FA3AD', letterSpacing: 1 }}&gt;{s.m}&lt;/Text&gt;&#10;            &lt;Text style={{ fontSize: 25, fontWeight: 'bold', color: '#0B4265' }}&gt;{s.t}&lt;/Text&gt;&#10;            {s.items.map((it, j) =&gt; (&#10;                &lt;Text key={j} style={{ fontSize: 18, color: '#33454F', lineHeight: 1.4 }}&gt;· {it}&lt;/Text&gt;&#10;            ))}&#10;        &lt;/Box&gt;&#10;    ))}&#10;    &lt;Box style={{ position: 'absolute', left: 64, top: 528, width: 1152, flexDirection: 'row', gap: 12 }}&gt;&#10;        {[&#10;            { t: '周活跃团队数', d: '每周登录并产生记录的团队' },&#10;            { t: '项目完成率', d: '建立课题到导出报告的比例' },&#10;            { t: '报告导出次数', d: '服务端导出记录统计' },&#10;            { t: '教师反馈', d: '结构化问卷与访谈记录' },&#10;            { t: '试点续用率', d: '下一学期继续使用比例' },&#10;            { t: '付费意愿', d: '试点后报价意向确认' },&#10;        ].map((k, i) =&gt; (&#10;            &lt;Box key={i} style={{ width: 182, background: '#FFFFFF', border: '1px solid #DFEAEF', borderRadius: 8, padding: '10px 12px 10px 12px', flexDirection: 'column', gap: 4 }}&gt;&#10;                &lt;Text style={{ fontSize: 17, fontWeight: 'bold', color: '#0B4265' }}&gt;{k.t}&lt;/Text&gt;&#10;                &lt;Text style={{ fontSize: 14, color: '#8FA3AD', lineHeight: 1.35 }}&gt;{k.d}&lt;/Text&gt;&#10;            &lt;/Box&gt;&#10;        ))}&#10;    &lt;/Box&gt;&#10;    &lt;Text style={{ position: 'absolute', left: 64, top: 648, fontSize: 16, color: '#8A5A44' }}&gt;以上指标当前无历史数据，页面只列测量方式与规划目标，不表述为已取得的成绩。&lt;/Text&gt;&#10;    &lt;Text style={{ position: 'absolute', right: 56, bottom: 14, fontSize: 15, color: '#8FA3AD', letterSpacing: 1 }}&gt;MarineMind 海洋智研 · 19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矩形 4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</p:spPr>
        <p:txBody>
          <a:bodyPr/>
          <a:p/>
        </p:txBody>
      </p:sp>
      <p:sp>
        <p:nvSpPr>
          <p:cNvPr id="431" name="圆角矩形 430"/>
          <p:cNvSpPr/>
          <p:nvPr/>
        </p:nvSpPr>
        <p:spPr>
          <a:xfrm>
            <a:off x="609600" y="495300"/>
            <a:ext cx="381000" cy="47625"/>
          </a:xfrm>
          <a:prstGeom prst="roundRect">
            <a:avLst>
              <a:gd name="adj" fmla="val 40000"/>
            </a:avLst>
          </a:prstGeom>
          <a:solidFill>
            <a:srgbClr val="FF684F"/>
          </a:solidFill>
        </p:spPr>
        <p:txBody>
          <a:bodyPr/>
          <a:p/>
        </p:txBody>
      </p:sp>
      <p:sp>
        <p:nvSpPr>
          <p:cNvPr id="432" name="文本框 431" descr="{&quot;isTemplate&quot;:true,&quot;type&quot;:&quot;text&quot;}"/>
          <p:cNvSpPr txBox="1"/>
          <p:nvPr/>
        </p:nvSpPr>
        <p:spPr>
          <a:xfrm>
            <a:off x="609600" y="628650"/>
            <a:ext cx="6886575" cy="5048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3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用</a:t>
            </a:r>
            <a:r>
              <a:rPr lang="en-US" sz="33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 3 </a:t>
            </a:r>
            <a:r>
              <a:rPr lang="zh-CN" sz="33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至</a:t>
            </a:r>
            <a:r>
              <a:rPr lang="en-US" sz="33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 5 </a:t>
            </a:r>
            <a:r>
              <a:rPr lang="zh-CN" sz="33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个可复盘试点验证真实需求</a:t>
            </a:r>
            <a:endParaRPr lang="zh-CN" sz="330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3" name="圆角矩形 432"/>
          <p:cNvSpPr/>
          <p:nvPr/>
        </p:nvSpPr>
        <p:spPr>
          <a:xfrm>
            <a:off x="609600" y="2676525"/>
            <a:ext cx="3390900" cy="1971675"/>
          </a:xfrm>
          <a:prstGeom prst="roundRect">
            <a:avLst>
              <a:gd name="adj" fmla="val 4831"/>
            </a:avLst>
          </a:prstGeom>
          <a:solidFill>
            <a:srgbClr val="FFFFFF"/>
          </a:solidFill>
        </p:spPr>
        <p:txBody>
          <a:bodyPr/>
          <a:p>
            <a:endParaRPr b="1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34" name="任意多边形 433"/>
          <p:cNvSpPr/>
          <p:nvPr/>
        </p:nvSpPr>
        <p:spPr>
          <a:xfrm>
            <a:off x="609600" y="2676525"/>
            <a:ext cx="3390900" cy="1971675"/>
          </a:xfrm>
          <a:custGeom>
            <a:avLst/>
            <a:gdLst/>
            <a:ahLst/>
            <a:cxnLst/>
            <a:pathLst>
              <a:path w="356" h="207">
                <a:moveTo>
                  <a:pt x="346" y="0"/>
                </a:moveTo>
                <a:cubicBezTo>
                  <a:pt x="351" y="0"/>
                  <a:pt x="355" y="4"/>
                  <a:pt x="356" y="9"/>
                </a:cubicBezTo>
                <a:cubicBezTo>
                  <a:pt x="355" y="6"/>
                  <a:pt x="353" y="5"/>
                  <a:pt x="351" y="5"/>
                </a:cubicBezTo>
                <a:lnTo>
                  <a:pt x="5" y="5"/>
                </a:lnTo>
                <a:cubicBezTo>
                  <a:pt x="3" y="5"/>
                  <a:pt x="1" y="7"/>
                  <a:pt x="0" y="9"/>
                </a:cubicBezTo>
                <a:cubicBezTo>
                  <a:pt x="1" y="4"/>
                  <a:pt x="5" y="0"/>
                  <a:pt x="10" y="0"/>
                </a:cubicBezTo>
                <a:lnTo>
                  <a:pt x="346" y="0"/>
                </a:lnTo>
                <a:close/>
              </a:path>
            </a:pathLst>
          </a:custGeom>
          <a:solidFill>
            <a:srgbClr val="11959C"/>
          </a:solidFill>
        </p:spPr>
        <p:txBody>
          <a:bodyPr/>
          <a:p>
            <a:endParaRPr b="1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35" name="文本框 434" descr="{&quot;isTemplate&quot;:true,&quot;type&quot;:&quot;text&quot;}"/>
          <p:cNvSpPr txBox="1"/>
          <p:nvPr/>
        </p:nvSpPr>
        <p:spPr>
          <a:xfrm>
            <a:off x="800100" y="2828925"/>
            <a:ext cx="300990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 b="1" spc="75">
                <a:solidFill>
                  <a:srgbClr val="8FA3AD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0 – 6 </a:t>
            </a:r>
            <a:r>
              <a:rPr lang="zh-CN" sz="1275" b="1" spc="75">
                <a:solidFill>
                  <a:srgbClr val="8FA3AD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个月</a:t>
            </a:r>
            <a:endParaRPr lang="zh-CN" sz="1275" b="1" spc="75">
              <a:solidFill>
                <a:srgbClr val="8FA3AD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436" name="文本框 435" descr="{&quot;isTemplate&quot;:true,&quot;type&quot;:&quot;text&quot;}"/>
          <p:cNvSpPr txBox="1"/>
          <p:nvPr/>
        </p:nvSpPr>
        <p:spPr>
          <a:xfrm>
            <a:off x="800100" y="3105150"/>
            <a:ext cx="3009900" cy="2857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7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校园试点</a:t>
            </a:r>
            <a:endParaRPr lang="zh-CN" sz="1875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7" name="文本框 436" descr="{&quot;isTemplate&quot;:true,&quot;type&quot;:&quot;text&quot;}"/>
          <p:cNvSpPr txBox="1"/>
          <p:nvPr/>
        </p:nvSpPr>
        <p:spPr>
          <a:xfrm>
            <a:off x="800100" y="3467100"/>
            <a:ext cx="3009900" cy="2952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en-US" sz="1350" b="1">
                <a:solidFill>
                  <a:srgbClr val="33454F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· </a:t>
            </a:r>
            <a:r>
              <a:rPr lang="zh-CN" sz="1350" b="1">
                <a:solidFill>
                  <a:srgbClr val="33454F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完成</a:t>
            </a:r>
            <a:r>
              <a:rPr lang="en-US" sz="1350" b="1">
                <a:solidFill>
                  <a:srgbClr val="33454F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 3–5 </a:t>
            </a:r>
            <a:r>
              <a:rPr lang="zh-CN" sz="1350" b="1">
                <a:solidFill>
                  <a:srgbClr val="33454F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个课程或学生团队试点</a:t>
            </a:r>
            <a:endParaRPr lang="zh-CN" sz="1350" b="1">
              <a:solidFill>
                <a:srgbClr val="33454F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438" name="文本框 437" descr="{&quot;isTemplate&quot;:true,&quot;type&quot;:&quot;text&quot;}"/>
          <p:cNvSpPr txBox="1"/>
          <p:nvPr/>
        </p:nvSpPr>
        <p:spPr>
          <a:xfrm>
            <a:off x="800100" y="3838575"/>
            <a:ext cx="3009900" cy="2952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en-US" sz="1350" b="1">
                <a:solidFill>
                  <a:srgbClr val="33454F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· </a:t>
            </a:r>
            <a:r>
              <a:rPr lang="zh-CN" sz="1350" b="1">
                <a:solidFill>
                  <a:srgbClr val="33454F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每个试点形成可复盘记录</a:t>
            </a:r>
            <a:endParaRPr lang="zh-CN" sz="1350" b="1">
              <a:solidFill>
                <a:srgbClr val="33454F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439" name="文本框 438" descr="{&quot;isTemplate&quot;:true,&quot;type&quot;:&quot;text&quot;}"/>
          <p:cNvSpPr txBox="1"/>
          <p:nvPr/>
        </p:nvSpPr>
        <p:spPr>
          <a:xfrm>
            <a:off x="800100" y="4210050"/>
            <a:ext cx="3009900" cy="2952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en-US" sz="1350" b="1">
                <a:solidFill>
                  <a:srgbClr val="33454F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· </a:t>
            </a:r>
            <a:r>
              <a:rPr lang="zh-CN" sz="1350" b="1">
                <a:solidFill>
                  <a:srgbClr val="33454F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记录使用频率与教师反馈</a:t>
            </a:r>
            <a:endParaRPr lang="zh-CN" sz="1350" b="1">
              <a:solidFill>
                <a:srgbClr val="33454F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440" name="圆角矩形 439"/>
          <p:cNvSpPr/>
          <p:nvPr/>
        </p:nvSpPr>
        <p:spPr>
          <a:xfrm>
            <a:off x="4400550" y="2276475"/>
            <a:ext cx="3390900" cy="2371725"/>
          </a:xfrm>
          <a:prstGeom prst="roundRect">
            <a:avLst>
              <a:gd name="adj" fmla="val 4016"/>
            </a:avLst>
          </a:prstGeom>
          <a:solidFill>
            <a:srgbClr val="FFFFFF"/>
          </a:solidFill>
        </p:spPr>
        <p:txBody>
          <a:bodyPr/>
          <a:p>
            <a:endParaRPr b="1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41" name="任意多边形 440"/>
          <p:cNvSpPr/>
          <p:nvPr/>
        </p:nvSpPr>
        <p:spPr>
          <a:xfrm>
            <a:off x="4400550" y="2276475"/>
            <a:ext cx="3390900" cy="2371725"/>
          </a:xfrm>
          <a:custGeom>
            <a:avLst/>
            <a:gdLst/>
            <a:ahLst/>
            <a:cxnLst/>
            <a:pathLst>
              <a:path w="356" h="249">
                <a:moveTo>
                  <a:pt x="346" y="0"/>
                </a:moveTo>
                <a:cubicBezTo>
                  <a:pt x="351" y="0"/>
                  <a:pt x="355" y="4"/>
                  <a:pt x="356" y="9"/>
                </a:cubicBezTo>
                <a:cubicBezTo>
                  <a:pt x="355" y="6"/>
                  <a:pt x="353" y="5"/>
                  <a:pt x="351" y="5"/>
                </a:cubicBezTo>
                <a:lnTo>
                  <a:pt x="5" y="5"/>
                </a:lnTo>
                <a:cubicBezTo>
                  <a:pt x="3" y="5"/>
                  <a:pt x="1" y="7"/>
                  <a:pt x="0" y="9"/>
                </a:cubicBezTo>
                <a:cubicBezTo>
                  <a:pt x="1" y="4"/>
                  <a:pt x="5" y="0"/>
                  <a:pt x="10" y="0"/>
                </a:cubicBezTo>
                <a:lnTo>
                  <a:pt x="346" y="0"/>
                </a:lnTo>
                <a:close/>
              </a:path>
            </a:pathLst>
          </a:custGeom>
          <a:solidFill>
            <a:srgbClr val="11959C"/>
          </a:solidFill>
        </p:spPr>
        <p:txBody>
          <a:bodyPr/>
          <a:p>
            <a:endParaRPr b="1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42" name="文本框 441" descr="{&quot;isTemplate&quot;:true,&quot;type&quot;:&quot;text&quot;}"/>
          <p:cNvSpPr txBox="1"/>
          <p:nvPr/>
        </p:nvSpPr>
        <p:spPr>
          <a:xfrm>
            <a:off x="4591050" y="2428875"/>
            <a:ext cx="300990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 b="1" spc="75">
                <a:solidFill>
                  <a:srgbClr val="8FA3AD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6 – 18 </a:t>
            </a:r>
            <a:r>
              <a:rPr lang="zh-CN" sz="1275" b="1" spc="75">
                <a:solidFill>
                  <a:srgbClr val="8FA3AD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个月</a:t>
            </a:r>
            <a:endParaRPr lang="zh-CN" sz="1275" b="1" spc="75">
              <a:solidFill>
                <a:srgbClr val="8FA3AD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443" name="文本框 442" descr="{&quot;isTemplate&quot;:true,&quot;type&quot;:&quot;text&quot;}"/>
          <p:cNvSpPr txBox="1"/>
          <p:nvPr/>
        </p:nvSpPr>
        <p:spPr>
          <a:xfrm>
            <a:off x="4591050" y="2705100"/>
            <a:ext cx="3009900" cy="2857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7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标准化交付</a:t>
            </a:r>
            <a:endParaRPr lang="zh-CN" sz="1875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4" name="文本框 443" descr="{&quot;isTemplate&quot;:true,&quot;type&quot;:&quot;text&quot;}"/>
          <p:cNvSpPr txBox="1"/>
          <p:nvPr/>
        </p:nvSpPr>
        <p:spPr>
          <a:xfrm>
            <a:off x="4591050" y="3067050"/>
            <a:ext cx="3009900" cy="2952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en-US" sz="1350" b="1">
                <a:solidFill>
                  <a:srgbClr val="33454F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· </a:t>
            </a:r>
            <a:r>
              <a:rPr lang="zh-CN" sz="1350" b="1">
                <a:solidFill>
                  <a:srgbClr val="33454F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沉淀课程模板与教师操作手册</a:t>
            </a:r>
            <a:endParaRPr lang="zh-CN" sz="1350" b="1">
              <a:solidFill>
                <a:srgbClr val="33454F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445" name="文本框 444" descr="{&quot;isTemplate&quot;:true,&quot;type&quot;:&quot;text&quot;}"/>
          <p:cNvSpPr txBox="1"/>
          <p:nvPr/>
        </p:nvSpPr>
        <p:spPr>
          <a:xfrm>
            <a:off x="4591050" y="3438525"/>
            <a:ext cx="3009900" cy="2952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en-US" sz="1350" b="1">
                <a:solidFill>
                  <a:srgbClr val="33454F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· </a:t>
            </a:r>
            <a:r>
              <a:rPr lang="zh-CN" sz="1350" b="1">
                <a:solidFill>
                  <a:srgbClr val="33454F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形成标准交付流程</a:t>
            </a:r>
            <a:endParaRPr lang="zh-CN" sz="1350" b="1">
              <a:solidFill>
                <a:srgbClr val="33454F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446" name="文本框 445" descr="{&quot;isTemplate&quot;:true,&quot;type&quot;:&quot;text&quot;}"/>
          <p:cNvSpPr txBox="1"/>
          <p:nvPr/>
        </p:nvSpPr>
        <p:spPr>
          <a:xfrm>
            <a:off x="4591050" y="3810000"/>
            <a:ext cx="3009900" cy="2952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en-US" sz="1350" b="1">
                <a:solidFill>
                  <a:srgbClr val="33454F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· </a:t>
            </a:r>
            <a:r>
              <a:rPr lang="zh-CN" sz="1350" b="1">
                <a:solidFill>
                  <a:srgbClr val="33454F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推动院系级合作</a:t>
            </a:r>
            <a:endParaRPr lang="zh-CN" sz="1350" b="1">
              <a:solidFill>
                <a:srgbClr val="33454F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447" name="圆角矩形 446"/>
          <p:cNvSpPr/>
          <p:nvPr/>
        </p:nvSpPr>
        <p:spPr>
          <a:xfrm>
            <a:off x="8191500" y="1876425"/>
            <a:ext cx="3390900" cy="2771775"/>
          </a:xfrm>
          <a:prstGeom prst="roundRect">
            <a:avLst>
              <a:gd name="adj" fmla="val 3436"/>
            </a:avLst>
          </a:prstGeom>
          <a:solidFill>
            <a:srgbClr val="FFFFFF"/>
          </a:solidFill>
        </p:spPr>
        <p:txBody>
          <a:bodyPr/>
          <a:p>
            <a:endParaRPr b="1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48" name="任意多边形 447"/>
          <p:cNvSpPr/>
          <p:nvPr/>
        </p:nvSpPr>
        <p:spPr>
          <a:xfrm>
            <a:off x="8191500" y="1876425"/>
            <a:ext cx="3390900" cy="2771775"/>
          </a:xfrm>
          <a:custGeom>
            <a:avLst/>
            <a:gdLst/>
            <a:ahLst/>
            <a:cxnLst/>
            <a:pathLst>
              <a:path w="356" h="291">
                <a:moveTo>
                  <a:pt x="346" y="0"/>
                </a:moveTo>
                <a:cubicBezTo>
                  <a:pt x="351" y="0"/>
                  <a:pt x="355" y="4"/>
                  <a:pt x="356" y="9"/>
                </a:cubicBezTo>
                <a:cubicBezTo>
                  <a:pt x="355" y="6"/>
                  <a:pt x="353" y="5"/>
                  <a:pt x="351" y="5"/>
                </a:cubicBezTo>
                <a:lnTo>
                  <a:pt x="5" y="5"/>
                </a:lnTo>
                <a:cubicBezTo>
                  <a:pt x="3" y="5"/>
                  <a:pt x="1" y="7"/>
                  <a:pt x="0" y="9"/>
                </a:cubicBezTo>
                <a:cubicBezTo>
                  <a:pt x="1" y="4"/>
                  <a:pt x="5" y="0"/>
                  <a:pt x="10" y="0"/>
                </a:cubicBezTo>
                <a:lnTo>
                  <a:pt x="346" y="0"/>
                </a:lnTo>
                <a:close/>
              </a:path>
            </a:pathLst>
          </a:custGeom>
          <a:solidFill>
            <a:srgbClr val="11959C"/>
          </a:solidFill>
        </p:spPr>
        <p:txBody>
          <a:bodyPr/>
          <a:p>
            <a:endParaRPr b="1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449" name="文本框 448" descr="{&quot;isTemplate&quot;:true,&quot;type&quot;:&quot;text&quot;}"/>
          <p:cNvSpPr txBox="1"/>
          <p:nvPr/>
        </p:nvSpPr>
        <p:spPr>
          <a:xfrm>
            <a:off x="8382000" y="2028825"/>
            <a:ext cx="300990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 b="1" spc="75">
                <a:solidFill>
                  <a:srgbClr val="8FA3AD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18 – 36 </a:t>
            </a:r>
            <a:r>
              <a:rPr lang="zh-CN" sz="1275" b="1" spc="75">
                <a:solidFill>
                  <a:srgbClr val="8FA3AD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个月</a:t>
            </a:r>
            <a:endParaRPr lang="zh-CN" sz="1275" b="1" spc="75">
              <a:solidFill>
                <a:srgbClr val="8FA3AD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450" name="文本框 449" descr="{&quot;isTemplate&quot;:true,&quot;type&quot;:&quot;text&quot;}"/>
          <p:cNvSpPr txBox="1"/>
          <p:nvPr/>
        </p:nvSpPr>
        <p:spPr>
          <a:xfrm>
            <a:off x="8382000" y="2305050"/>
            <a:ext cx="3009900" cy="2857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7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验证后拓展</a:t>
            </a:r>
            <a:endParaRPr lang="zh-CN" sz="1875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1" name="文本框 450" descr="{&quot;isTemplate&quot;:true,&quot;type&quot;:&quot;text&quot;}"/>
          <p:cNvSpPr txBox="1"/>
          <p:nvPr/>
        </p:nvSpPr>
        <p:spPr>
          <a:xfrm>
            <a:off x="8382000" y="2667000"/>
            <a:ext cx="3009900" cy="2952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en-US" sz="1350" b="1">
                <a:solidFill>
                  <a:srgbClr val="33454F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· </a:t>
            </a:r>
            <a:r>
              <a:rPr lang="zh-CN" sz="1350" b="1">
                <a:solidFill>
                  <a:srgbClr val="33454F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验证机构续费意愿</a:t>
            </a:r>
            <a:endParaRPr lang="zh-CN" sz="1350" b="1">
              <a:solidFill>
                <a:srgbClr val="33454F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452" name="文本框 451" descr="{&quot;isTemplate&quot;:true,&quot;type&quot;:&quot;text&quot;}"/>
          <p:cNvSpPr txBox="1"/>
          <p:nvPr/>
        </p:nvSpPr>
        <p:spPr>
          <a:xfrm>
            <a:off x="8382000" y="3038475"/>
            <a:ext cx="3009900" cy="2952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en-US" sz="1350" b="1">
                <a:solidFill>
                  <a:srgbClr val="33454F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· </a:t>
            </a:r>
            <a:r>
              <a:rPr lang="zh-CN" sz="1350" b="1">
                <a:solidFill>
                  <a:srgbClr val="33454F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拓展科研机构与食品研发团队</a:t>
            </a:r>
            <a:endParaRPr lang="zh-CN" sz="1350" b="1">
              <a:solidFill>
                <a:srgbClr val="33454F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453" name="文本框 452" descr="{&quot;isTemplate&quot;:true,&quot;type&quot;:&quot;text&quot;}"/>
          <p:cNvSpPr txBox="1"/>
          <p:nvPr/>
        </p:nvSpPr>
        <p:spPr>
          <a:xfrm>
            <a:off x="8382000" y="3409950"/>
            <a:ext cx="3009900" cy="2952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40000"/>
              </a:lnSpc>
            </a:pPr>
            <a:r>
              <a:rPr lang="en-US" sz="1350" b="1">
                <a:solidFill>
                  <a:srgbClr val="33454F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· </a:t>
            </a:r>
            <a:r>
              <a:rPr lang="zh-CN" sz="1350" b="1">
                <a:solidFill>
                  <a:srgbClr val="33454F"/>
                </a:solidFill>
                <a:latin typeface="宋体" pitchFamily="2" charset="-122"/>
                <a:ea typeface="宋体" pitchFamily="2" charset="-122"/>
                <a:cs typeface="宋体" pitchFamily="2" charset="-122"/>
              </a:rPr>
              <a:t>评估私有化部署需求</a:t>
            </a:r>
            <a:endParaRPr lang="zh-CN" sz="1350" b="1">
              <a:solidFill>
                <a:srgbClr val="33454F"/>
              </a:solidFill>
              <a:latin typeface="宋体" pitchFamily="2" charset="-122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454" name="圆角矩形 453"/>
          <p:cNvSpPr/>
          <p:nvPr/>
        </p:nvSpPr>
        <p:spPr>
          <a:xfrm>
            <a:off x="609600" y="5029200"/>
            <a:ext cx="1733550" cy="866775"/>
          </a:xfrm>
          <a:prstGeom prst="roundRect">
            <a:avLst>
              <a:gd name="adj" fmla="val 8791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sp>
        <p:nvSpPr>
          <p:cNvPr id="455" name="文本框 454" descr="{&quot;isTemplate&quot;:true,&quot;type&quot;:&quot;text&quot;}"/>
          <p:cNvSpPr txBox="1"/>
          <p:nvPr/>
        </p:nvSpPr>
        <p:spPr>
          <a:xfrm>
            <a:off x="723900" y="5124450"/>
            <a:ext cx="150495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周活跃团队数</a:t>
            </a:r>
            <a:endParaRPr lang="zh-CN" sz="1275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6" name="文本框 455" descr="{&quot;isTemplate&quot;:true,&quot;type&quot;:&quot;text&quot;}"/>
          <p:cNvSpPr txBox="1"/>
          <p:nvPr/>
        </p:nvSpPr>
        <p:spPr>
          <a:xfrm>
            <a:off x="723900" y="5362575"/>
            <a:ext cx="1504950" cy="4381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35000"/>
              </a:lnSpc>
            </a:pPr>
            <a:r>
              <a:rPr lang="zh-CN" sz="1050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每周登录并产生记录的团队</a:t>
            </a:r>
            <a:endParaRPr lang="zh-CN" sz="1050">
              <a:solidFill>
                <a:srgbClr val="8FA3A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7" name="圆角矩形 456"/>
          <p:cNvSpPr/>
          <p:nvPr/>
        </p:nvSpPr>
        <p:spPr>
          <a:xfrm>
            <a:off x="2457450" y="5029200"/>
            <a:ext cx="1733550" cy="866775"/>
          </a:xfrm>
          <a:prstGeom prst="roundRect">
            <a:avLst>
              <a:gd name="adj" fmla="val 8791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sp>
        <p:nvSpPr>
          <p:cNvPr id="458" name="文本框 457" descr="{&quot;isTemplate&quot;:true,&quot;type&quot;:&quot;text&quot;}"/>
          <p:cNvSpPr txBox="1"/>
          <p:nvPr/>
        </p:nvSpPr>
        <p:spPr>
          <a:xfrm>
            <a:off x="2571750" y="5124450"/>
            <a:ext cx="150495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项目完成率</a:t>
            </a:r>
            <a:endParaRPr lang="zh-CN" sz="1275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9" name="文本框 458" descr="{&quot;isTemplate&quot;:true,&quot;type&quot;:&quot;text&quot;}"/>
          <p:cNvSpPr txBox="1"/>
          <p:nvPr/>
        </p:nvSpPr>
        <p:spPr>
          <a:xfrm>
            <a:off x="2571750" y="5362575"/>
            <a:ext cx="1504950" cy="4381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35000"/>
              </a:lnSpc>
            </a:pPr>
            <a:r>
              <a:rPr lang="zh-CN" sz="1050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建立课题到导出报告的比例</a:t>
            </a:r>
            <a:endParaRPr lang="zh-CN" sz="1050">
              <a:solidFill>
                <a:srgbClr val="8FA3A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0" name="圆角矩形 459"/>
          <p:cNvSpPr/>
          <p:nvPr/>
        </p:nvSpPr>
        <p:spPr>
          <a:xfrm>
            <a:off x="4305300" y="5029200"/>
            <a:ext cx="1733550" cy="866775"/>
          </a:xfrm>
          <a:prstGeom prst="roundRect">
            <a:avLst>
              <a:gd name="adj" fmla="val 8791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sp>
        <p:nvSpPr>
          <p:cNvPr id="461" name="文本框 460" descr="{&quot;isTemplate&quot;:true,&quot;type&quot;:&quot;text&quot;}"/>
          <p:cNvSpPr txBox="1"/>
          <p:nvPr/>
        </p:nvSpPr>
        <p:spPr>
          <a:xfrm>
            <a:off x="4419600" y="5124450"/>
            <a:ext cx="150495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报告导出次数</a:t>
            </a:r>
            <a:endParaRPr lang="zh-CN" sz="1275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2" name="文本框 461" descr="{&quot;isTemplate&quot;:true,&quot;type&quot;:&quot;text&quot;}"/>
          <p:cNvSpPr txBox="1"/>
          <p:nvPr/>
        </p:nvSpPr>
        <p:spPr>
          <a:xfrm>
            <a:off x="4419600" y="5362575"/>
            <a:ext cx="150495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zh-CN" sz="1050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服务端导出记录统计</a:t>
            </a:r>
            <a:endParaRPr lang="zh-CN" sz="1050">
              <a:solidFill>
                <a:srgbClr val="8FA3A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3" name="圆角矩形 462"/>
          <p:cNvSpPr/>
          <p:nvPr/>
        </p:nvSpPr>
        <p:spPr>
          <a:xfrm>
            <a:off x="6153150" y="5029200"/>
            <a:ext cx="1733550" cy="866775"/>
          </a:xfrm>
          <a:prstGeom prst="roundRect">
            <a:avLst>
              <a:gd name="adj" fmla="val 8791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sp>
        <p:nvSpPr>
          <p:cNvPr id="464" name="文本框 463" descr="{&quot;isTemplate&quot;:true,&quot;type&quot;:&quot;text&quot;}"/>
          <p:cNvSpPr txBox="1"/>
          <p:nvPr/>
        </p:nvSpPr>
        <p:spPr>
          <a:xfrm>
            <a:off x="6267450" y="5124450"/>
            <a:ext cx="150495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教师反馈</a:t>
            </a:r>
            <a:endParaRPr lang="zh-CN" sz="1275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5" name="文本框 464" descr="{&quot;isTemplate&quot;:true,&quot;type&quot;:&quot;text&quot;}"/>
          <p:cNvSpPr txBox="1"/>
          <p:nvPr/>
        </p:nvSpPr>
        <p:spPr>
          <a:xfrm>
            <a:off x="6267450" y="5362575"/>
            <a:ext cx="150495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zh-CN" sz="1050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结构化问卷与访谈记录</a:t>
            </a:r>
            <a:endParaRPr lang="zh-CN" sz="1050">
              <a:solidFill>
                <a:srgbClr val="8FA3A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6" name="圆角矩形 465"/>
          <p:cNvSpPr/>
          <p:nvPr/>
        </p:nvSpPr>
        <p:spPr>
          <a:xfrm>
            <a:off x="8001000" y="5029200"/>
            <a:ext cx="1733550" cy="866775"/>
          </a:xfrm>
          <a:prstGeom prst="roundRect">
            <a:avLst>
              <a:gd name="adj" fmla="val 8791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sp>
        <p:nvSpPr>
          <p:cNvPr id="467" name="文本框 466" descr="{&quot;isTemplate&quot;:true,&quot;type&quot;:&quot;text&quot;}"/>
          <p:cNvSpPr txBox="1"/>
          <p:nvPr/>
        </p:nvSpPr>
        <p:spPr>
          <a:xfrm>
            <a:off x="8115300" y="5124450"/>
            <a:ext cx="150495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试点续用率</a:t>
            </a:r>
            <a:endParaRPr lang="zh-CN" sz="1275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8" name="文本框 467" descr="{&quot;isTemplate&quot;:true,&quot;type&quot;:&quot;text&quot;}"/>
          <p:cNvSpPr txBox="1"/>
          <p:nvPr/>
        </p:nvSpPr>
        <p:spPr>
          <a:xfrm>
            <a:off x="8115300" y="5362575"/>
            <a:ext cx="150495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zh-CN" sz="1050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下一学期继续使用比例</a:t>
            </a:r>
            <a:endParaRPr lang="zh-CN" sz="1050">
              <a:solidFill>
                <a:srgbClr val="8FA3A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9" name="圆角矩形 468"/>
          <p:cNvSpPr/>
          <p:nvPr/>
        </p:nvSpPr>
        <p:spPr>
          <a:xfrm>
            <a:off x="9848850" y="5029200"/>
            <a:ext cx="1733550" cy="866775"/>
          </a:xfrm>
          <a:prstGeom prst="roundRect">
            <a:avLst>
              <a:gd name="adj" fmla="val 8791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sp>
        <p:nvSpPr>
          <p:cNvPr id="470" name="文本框 469" descr="{&quot;isTemplate&quot;:true,&quot;type&quot;:&quot;text&quot;}"/>
          <p:cNvSpPr txBox="1"/>
          <p:nvPr/>
        </p:nvSpPr>
        <p:spPr>
          <a:xfrm>
            <a:off x="9963150" y="5124450"/>
            <a:ext cx="150495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付费意愿</a:t>
            </a:r>
            <a:endParaRPr lang="zh-CN" sz="1275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1" name="文本框 470" descr="{&quot;isTemplate&quot;:true,&quot;type&quot;:&quot;text&quot;}"/>
          <p:cNvSpPr txBox="1"/>
          <p:nvPr/>
        </p:nvSpPr>
        <p:spPr>
          <a:xfrm>
            <a:off x="9963150" y="5362575"/>
            <a:ext cx="150495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zh-CN" sz="1050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试点后报价意向确认</a:t>
            </a:r>
            <a:endParaRPr lang="zh-CN" sz="1050">
              <a:solidFill>
                <a:srgbClr val="8FA3A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3" name="文本框 472" descr="{&quot;isTemplate&quot;:true,&quot;type&quot;:&quot;text&quot;}"/>
          <p:cNvSpPr txBox="1"/>
          <p:nvPr/>
        </p:nvSpPr>
        <p:spPr>
          <a:xfrm>
            <a:off x="11276965" y="6525260"/>
            <a:ext cx="381635" cy="19939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75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19</a:t>
            </a:r>
            <a:endParaRPr lang="en-US" sz="1125" spc="75">
              <a:solidFill>
                <a:srgbClr val="8FA3A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1" name="" descr="&lt;Slide notes={`财务全部是规划测算，不是历史经营数据。测算逻辑摆在明面上：机构订阅按每家每年4万元、团队订阅按每队每年0.5万元假设，第一年8家机构加16个团队约40万；第二年30家机构加160个团队约200万；第三年90家加580个团队约650万。成本侧包含模型与云资源、研发、销售交付、管理与合规四类，第一年因试点投入亏损15万。融资150万种子资金，用途五块。所有假设都需要通过试点、定价和续费意愿验证，图表可编辑，欢迎评委拆每个数字。`} style={{ background: '#F7FAFC', width: 1280, height: 720, position: 'relative', overflow: 'hidden' }}&gt;&#10;    &lt;Box style={{ position: 'absolute', left: 64, top: 52, width: 40, height: 5, background: '#FF684F', borderRadius: 2 }} /&gt;&#10;    &lt;Text style={{ position: 'absolute', left: 64, top: 66, fontSize: 44, fontWeight: 'bold', color: '#0B4265' }}&gt;三年财务测算与 150 万种子资金规划&lt;/Text&gt;&#10;    &lt;Box style={{ position: 'absolute', left: 800, top: 70, background: '#FF684F', borderRadius: 6, padding: '6px 16px 6px 16px' }}&gt;&#10;        &lt;Text style={{ fontSize: 17, fontWeight: 'bold', color: '#FFFFFF' }}&gt;规划测算 · 非历史经营数据&lt;/Text&gt;&#10;    &lt;/Box&gt;&#10;    &lt;Box style={{ position: 'absolute', left: 64, top: 146, width: 560, height: 350, background: '#FFFFFF', border: '1px solid #DFEAEF', borderRadius: 12, padding: '10px 10px 8px 10px', flexDirection: 'column', gap: 4 }}&gt;&#10;        &lt;Chart&#10;            style={{ width: '100%', height: 168 }}&#10;            chartType='barChart'&#10;            barDirection='column'&#10;            grouping='clustered'&#10;            title='营业收入测算（万元）'&#10;            titleColor='#0B4265'&#10;            showLegend={false}&#10;            showDataLabels={true}&#10;            dataLabelColor='#0B4265'&#10;            colors={['#0B4265']}&#10;            background='#FFFFFF'&#10;            data={[&#10;                ['年份', '营业收入'],&#10;                ['第一年', 40],&#10;                ['第二年', 200],&#10;                ['第三年', 650],&#10;            ]}&#10;        /&gt;&#10;        &lt;Box style={{ flexDirection: 'column', gap: 6, marginTop: 2 }}&gt;&#10;            &lt;Text style={{ fontSize: 17, fontWeight: 'bold', color: '#B4432F' }}&gt;营业利润测算（万元 · 第一年为负）&lt;/Text&gt;&#10;            {[&#10;                { y: '第一年', v: -15, w: 24, neg: true },&#10;                { y: '第二年', v: 50, w: 80, neg: false },&#10;                { y: '第三年', v: 230, w: 368, neg: false },&#10;            ].map((r, i) =&gt; (&#10;                &lt;Box key={i} style={{ position: 'relative', height: 30, width: '100%' }}&gt;&#10;                    &lt;Text style={{ position: 'absolute', left: 0, top: 4, width: 58, fontSize: 15, color: '#5F7581', textAlign: 'right' }}&gt;{r.y}&lt;/Text&gt;&#10;                    &lt;Box style={{ position: 'absolute', left: 96, top: 0, width: 1, height: 30, background: '#C9D8DE' }} /&gt;&#10;                    {r.neg ? (&#10;                        &lt;Box style={{ position: 'absolute', left: 96 - r.w, top: 8, width: r.w, height: 14, background: '#FF684F', borderRadius: 2 }} /&gt;&#10;                    ) : (&#10;                        &lt;Box style={{ position: 'absolute', left: 97, top: 8, width: r.w, height: 14, background: '#FF684F', borderRadius: 2 }} /&gt;&#10;                    )}&#10;                    &lt;Text style={{ position: 'absolute', left: r.neg ? 100 : 97 + r.w + 8, top: 4, fontSize: 15, fontWeight: 'bold', color: r.neg ? '#B4432F' : '#FF684F' }}&gt;{r.v}&lt;/Text&gt;&#10;                &lt;/Box&gt;&#10;            ))}&#10;            &lt;Text style={{ fontSize: 13, color: '#8FA3AD' }}&gt;利润为规划测算；第一年 -15 万元为试点投入所致。&lt;/Text&gt;&#10;        &lt;/Box&gt;&#10;    &lt;/Box&gt;&#10;    &lt;Box style={{ position: 'absolute', left: 656, top: 146, width: 300, height: 350, background: '#FFFFFF', border: '1px solid #DFEAEF', borderRadius: 12, padding: '8px 8px 4px 8px' }}&gt;&#10;        &lt;Chart&#10;            style={{ width: '100%', height: 336 }}&#10;            chartType='doughnutChart'&#10;            title='150 万资金用途（%）'&#10;            titleColor='#0B4265'&#10;            showLegend={true}&#10;            showDataLabels={true}&#10;            legendColor='#5F7581'&#10;            dataLabelColor='#FFFFFF'&#10;            colors={['#0B4265', '#11959C', '#4FA8B2', '#7BC8D0', '#FF684F']}&#10;            background='#FFFFFF'&#10;            data={[&#10;                ['资金用途', '占比'],&#10;                ['产品与安全工程', 30],&#10;                ['数据与内容体系', 25],&#10;                ['试点与客户成功', 20],&#10;                ['合规与知识产权', 15],&#10;                ['预备资金', 10],&#10;            ]}&#10;        /&gt;&#10;    &lt;/Box&gt;&#10;    &lt;Box style={{ position: 'absolute', left: 984, top: 146, width: 232, height: 350, background: '#FFFFFF', border: '1px solid #DFEAEF', borderRadius: 12, padding: '14px 14px 10px 14px', flexDirection: 'column', gap: 5 }}&gt;&#10;        &lt;Text style={{ fontSize: 19, fontWeight: 'bold', color: '#0B4265' }}&gt;测算假设&lt;/Text&gt;&#10;        &lt;Text style={{ fontSize: 15, color: '#33454F', lineHeight: 1.35 }}&gt;机构订阅：4 万元 / 家 · 年&lt;/Text&gt;&#10;        &lt;Text style={{ fontSize: 15, color: '#33454F', lineHeight: 1.35 }}&gt;团队订阅：0.5 万元 / 队 · 年&lt;/Text&gt;&#10;        &lt;Text style={{ fontSize: 15, color: '#33454F', lineHeight: 1.35 }}&gt;Y1：8 家 + 16 队 ≈ 40 万&lt;/Text&gt;&#10;        &lt;Text style={{ fontSize: 15, color: '#33454F', lineHeight: 1.35 }}&gt;Y2：30 家 + 160 队 ≈ 200 万&lt;/Text&gt;&#10;        &lt;Text style={{ fontSize: 15, color: '#33454F', lineHeight: 1.35 }}&gt;Y3：90 家 + 580 队 ≈ 650 万&lt;/Text&gt;&#10;        &lt;Box style={{ height: 1, background: '#E3EDF1', marginTop: 3, marginBottom: 3 }} /&gt;&#10;        &lt;Text style={{ fontSize: 14, color: '#5F7581', lineHeight: 1.35 }}&gt;成本：云与模型、研发、&lt;/Text&gt;&#10;        &lt;Text style={{ fontSize: 14, color: '#5F7581', lineHeight: 1.35 }}&gt;销售交付、管理合规&lt;/Text&gt;&#10;    &lt;/Box&gt;&#10;    &lt;Box style={{ position: 'absolute', left: 64, top: 520, width: 1152, flexDirection: 'row', gap: 16 }}&gt;&#10;        {[&#10;            { t: '第一年', d: '收入 40 万 · 利润 -15 万', n: '亏损来自试点投入与基础研发' },&#10;            { t: '第二年', d: '收入 200 万 · 利润 50 万', n: '机构订阅与团队订阅并行放量' },&#10;            { t: '第三年', d: '收入 650 万 · 利润 230 万', n: '前提是续费率与交付能力验证' },&#10;        ].map((y, i) =&gt; (&#10;            &lt;Box key={i} style={{ width: 373, background: i === 0 ? 'rgba(255,104,79,0.06)' : '#FFFFFF', border: '1px solid #DFEAEF', borderRadius: 10, padding: '12px 16px 12px 16px', flexDirection: 'column', gap: 4 }}&gt;&#10;                &lt;Text style={{ fontSize: 18, fontWeight: 'bold', color: '#0B4265' }}&gt;{y.t}：{y.d}&lt;/Text&gt;&#10;                &lt;Text style={{ fontSize: 16, color: '#5F7581' }}&gt;{y.n}&lt;/Text&gt;&#10;            &lt;/Box&gt;&#10;        ))}&#10;    &lt;/Box&gt;&#10;    &lt;Text style={{ position: 'absolute', left: 64, top: 632, fontSize: 16, color: '#8A5A44' }}&gt;全部为规划测算，不是历史经营数据；收入预测需通过试点、定价与续费意愿验证。融资 150 万元，估值与股权比例待试点后协商。&lt;/Text&gt;&#10;    &lt;Text style={{ position: 'absolute', right: 56, bottom: 14, fontSize: 15, color: '#8FA3AD', letterSpacing: 1 }}&gt;MarineMind 海洋智研 · 21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矩形 54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AFC"/>
          </a:solidFill>
        </p:spPr>
        <p:txBody>
          <a:bodyPr/>
          <a:p/>
        </p:txBody>
      </p:sp>
      <p:sp>
        <p:nvSpPr>
          <p:cNvPr id="543" name="圆角矩形 542"/>
          <p:cNvSpPr/>
          <p:nvPr/>
        </p:nvSpPr>
        <p:spPr>
          <a:xfrm>
            <a:off x="609600" y="495300"/>
            <a:ext cx="381000" cy="47625"/>
          </a:xfrm>
          <a:prstGeom prst="roundRect">
            <a:avLst>
              <a:gd name="adj" fmla="val 40000"/>
            </a:avLst>
          </a:prstGeom>
          <a:solidFill>
            <a:srgbClr val="FF684F"/>
          </a:solidFill>
        </p:spPr>
        <p:txBody>
          <a:bodyPr/>
          <a:p/>
        </p:txBody>
      </p:sp>
      <p:sp>
        <p:nvSpPr>
          <p:cNvPr id="544" name="文本框 543" descr="{&quot;isTemplate&quot;:true,&quot;type&quot;:&quot;text&quot;}"/>
          <p:cNvSpPr txBox="1"/>
          <p:nvPr/>
        </p:nvSpPr>
        <p:spPr>
          <a:xfrm>
            <a:off x="609600" y="628650"/>
            <a:ext cx="6896100" cy="5048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33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三年财务测算与</a:t>
            </a:r>
            <a:r>
              <a:rPr lang="en-US" sz="33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 150 </a:t>
            </a:r>
            <a:r>
              <a:rPr lang="zh-CN" sz="330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万种子资金规划</a:t>
            </a:r>
            <a:endParaRPr lang="zh-CN" sz="330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5" name="圆角矩形 544"/>
          <p:cNvSpPr/>
          <p:nvPr/>
        </p:nvSpPr>
        <p:spPr>
          <a:xfrm>
            <a:off x="7620000" y="666750"/>
            <a:ext cx="2257425" cy="314325"/>
          </a:xfrm>
          <a:prstGeom prst="roundRect">
            <a:avLst>
              <a:gd name="adj" fmla="val 18182"/>
            </a:avLst>
          </a:prstGeom>
          <a:solidFill>
            <a:srgbClr val="FF684F"/>
          </a:solidFill>
        </p:spPr>
        <p:txBody>
          <a:bodyPr/>
          <a:p/>
        </p:txBody>
      </p:sp>
      <p:sp>
        <p:nvSpPr>
          <p:cNvPr id="546" name="文本框 545" descr="{&quot;isTemplate&quot;:true,&quot;type&quot;:&quot;text&quot;}"/>
          <p:cNvSpPr txBox="1"/>
          <p:nvPr/>
        </p:nvSpPr>
        <p:spPr>
          <a:xfrm>
            <a:off x="7772400" y="723900"/>
            <a:ext cx="1952625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规划测算</a:t>
            </a:r>
            <a:r>
              <a:rPr lang="en-US"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2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非历史经营数据</a:t>
            </a:r>
            <a:endParaRPr lang="zh-CN" sz="12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7" name="圆角矩形 546"/>
          <p:cNvSpPr/>
          <p:nvPr/>
        </p:nvSpPr>
        <p:spPr>
          <a:xfrm>
            <a:off x="609600" y="1390650"/>
            <a:ext cx="5334000" cy="333375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graphicFrame>
        <p:nvGraphicFramePr>
          <p:cNvPr id="548" name="548"/>
          <p:cNvGraphicFramePr/>
          <p:nvPr/>
        </p:nvGraphicFramePr>
        <p:xfrm>
          <a:off x="704850" y="1485900"/>
          <a:ext cx="5143500" cy="16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549" name="文本框 548" descr="{&quot;isTemplate&quot;:true,&quot;type&quot;:&quot;text&quot;}"/>
          <p:cNvSpPr txBox="1"/>
          <p:nvPr/>
        </p:nvSpPr>
        <p:spPr>
          <a:xfrm>
            <a:off x="704850" y="3143250"/>
            <a:ext cx="514350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B4432F"/>
                </a:solidFill>
                <a:latin typeface="微软雅黑" panose="020B0503020204020204" charset="-122"/>
                <a:ea typeface="微软雅黑" panose="020B0503020204020204" charset="-122"/>
              </a:rPr>
              <a:t>营业利润测算（万元</a:t>
            </a:r>
            <a:r>
              <a:rPr lang="en-US" sz="1275" b="1">
                <a:solidFill>
                  <a:srgbClr val="B4432F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275" b="1">
                <a:solidFill>
                  <a:srgbClr val="B4432F"/>
                </a:solidFill>
                <a:latin typeface="微软雅黑" panose="020B0503020204020204" charset="-122"/>
                <a:ea typeface="微软雅黑" panose="020B0503020204020204" charset="-122"/>
              </a:rPr>
              <a:t>第一年为负）</a:t>
            </a:r>
            <a:endParaRPr lang="zh-CN" sz="1275" b="1">
              <a:solidFill>
                <a:srgbClr val="B4432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0" name="文本框 549" descr="{&quot;isTemplate&quot;:true,&quot;type&quot;:&quot;text&quot;}"/>
          <p:cNvSpPr txBox="1"/>
          <p:nvPr/>
        </p:nvSpPr>
        <p:spPr>
          <a:xfrm>
            <a:off x="704850" y="4429125"/>
            <a:ext cx="5143500" cy="1524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975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利润为规划测算；第一年</a:t>
            </a:r>
            <a:r>
              <a:rPr lang="en-US" sz="975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 -15 </a:t>
            </a:r>
            <a:r>
              <a:rPr lang="zh-CN" sz="975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万元为试点投入所致。</a:t>
            </a:r>
            <a:endParaRPr lang="zh-CN" sz="975">
              <a:solidFill>
                <a:srgbClr val="8FA3A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1" name="文本框 550" descr="{&quot;isTemplate&quot;:true,&quot;type&quot;:&quot;text&quot;}"/>
          <p:cNvSpPr txBox="1"/>
          <p:nvPr/>
        </p:nvSpPr>
        <p:spPr>
          <a:xfrm>
            <a:off x="704850" y="3438525"/>
            <a:ext cx="552450" cy="171450"/>
          </a:xfrm>
          <a:prstGeom prst="rect">
            <a:avLst/>
          </a:prstGeom>
        </p:spPr>
        <p:txBody>
          <a:bodyPr wrap="none" lIns="0" tIns="0" rIns="0" bIns="0"/>
          <a:p>
            <a:pPr algn="r">
              <a:lnSpc>
                <a:spcPct val="100000"/>
              </a:lnSpc>
            </a:pPr>
            <a:r>
              <a:rPr lang="zh-CN" sz="11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第一年</a:t>
            </a:r>
            <a:endParaRPr lang="zh-CN" sz="112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2" name="矩形 551"/>
          <p:cNvSpPr/>
          <p:nvPr/>
        </p:nvSpPr>
        <p:spPr>
          <a:xfrm>
            <a:off x="1619250" y="3400425"/>
            <a:ext cx="9525" cy="285750"/>
          </a:xfrm>
          <a:prstGeom prst="rect">
            <a:avLst/>
          </a:prstGeom>
          <a:solidFill>
            <a:srgbClr val="C9D8DE"/>
          </a:solidFill>
        </p:spPr>
        <p:txBody>
          <a:bodyPr/>
          <a:p/>
        </p:txBody>
      </p:sp>
      <p:sp>
        <p:nvSpPr>
          <p:cNvPr id="553" name="圆角矩形 552"/>
          <p:cNvSpPr/>
          <p:nvPr/>
        </p:nvSpPr>
        <p:spPr>
          <a:xfrm>
            <a:off x="1390650" y="3476625"/>
            <a:ext cx="228600" cy="133350"/>
          </a:xfrm>
          <a:prstGeom prst="roundRect">
            <a:avLst>
              <a:gd name="adj" fmla="val 14286"/>
            </a:avLst>
          </a:prstGeom>
          <a:solidFill>
            <a:srgbClr val="FF684F"/>
          </a:solidFill>
        </p:spPr>
        <p:txBody>
          <a:bodyPr/>
          <a:p/>
        </p:txBody>
      </p:sp>
      <p:sp>
        <p:nvSpPr>
          <p:cNvPr id="554" name="文本框 553" descr="{&quot;isTemplate&quot;:true,&quot;type&quot;:&quot;text&quot;}"/>
          <p:cNvSpPr txBox="1"/>
          <p:nvPr/>
        </p:nvSpPr>
        <p:spPr>
          <a:xfrm>
            <a:off x="1657350" y="3438525"/>
            <a:ext cx="24765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B4432F"/>
                </a:solidFill>
                <a:latin typeface="微软雅黑" panose="020B0503020204020204" charset="-122"/>
                <a:ea typeface="微软雅黑" panose="020B0503020204020204" charset="-122"/>
              </a:rPr>
              <a:t>-15</a:t>
            </a:r>
            <a:endParaRPr lang="en-US" sz="1125" b="1">
              <a:solidFill>
                <a:srgbClr val="B4432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5" name="文本框 554" descr="{&quot;isTemplate&quot;:true,&quot;type&quot;:&quot;text&quot;}"/>
          <p:cNvSpPr txBox="1"/>
          <p:nvPr/>
        </p:nvSpPr>
        <p:spPr>
          <a:xfrm>
            <a:off x="704850" y="3781425"/>
            <a:ext cx="552450" cy="171450"/>
          </a:xfrm>
          <a:prstGeom prst="rect">
            <a:avLst/>
          </a:prstGeom>
        </p:spPr>
        <p:txBody>
          <a:bodyPr wrap="none" lIns="0" tIns="0" rIns="0" bIns="0"/>
          <a:p>
            <a:pPr algn="r">
              <a:lnSpc>
                <a:spcPct val="100000"/>
              </a:lnSpc>
            </a:pPr>
            <a:r>
              <a:rPr lang="zh-CN" sz="11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第二年</a:t>
            </a:r>
            <a:endParaRPr lang="zh-CN" sz="112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6" name="矩形 555"/>
          <p:cNvSpPr/>
          <p:nvPr/>
        </p:nvSpPr>
        <p:spPr>
          <a:xfrm>
            <a:off x="1619250" y="3743325"/>
            <a:ext cx="9525" cy="285750"/>
          </a:xfrm>
          <a:prstGeom prst="rect">
            <a:avLst/>
          </a:prstGeom>
          <a:solidFill>
            <a:srgbClr val="C9D8DE"/>
          </a:solidFill>
        </p:spPr>
        <p:txBody>
          <a:bodyPr/>
          <a:p/>
        </p:txBody>
      </p:sp>
      <p:sp>
        <p:nvSpPr>
          <p:cNvPr id="557" name="圆角矩形 556"/>
          <p:cNvSpPr/>
          <p:nvPr/>
        </p:nvSpPr>
        <p:spPr>
          <a:xfrm>
            <a:off x="1628775" y="3819525"/>
            <a:ext cx="762000" cy="133350"/>
          </a:xfrm>
          <a:prstGeom prst="roundRect">
            <a:avLst>
              <a:gd name="adj" fmla="val 14286"/>
            </a:avLst>
          </a:prstGeom>
          <a:solidFill>
            <a:srgbClr val="FF684F"/>
          </a:solidFill>
        </p:spPr>
        <p:txBody>
          <a:bodyPr/>
          <a:p/>
        </p:txBody>
      </p:sp>
      <p:sp>
        <p:nvSpPr>
          <p:cNvPr id="558" name="文本框 557" descr="{&quot;isTemplate&quot;:true,&quot;type&quot;:&quot;text&quot;}"/>
          <p:cNvSpPr txBox="1"/>
          <p:nvPr/>
        </p:nvSpPr>
        <p:spPr>
          <a:xfrm>
            <a:off x="2466975" y="3781425"/>
            <a:ext cx="180975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684F"/>
                </a:solidFill>
                <a:latin typeface="微软雅黑" panose="020B0503020204020204" charset="-122"/>
                <a:ea typeface="微软雅黑" panose="020B0503020204020204" charset="-122"/>
              </a:rPr>
              <a:t>50</a:t>
            </a:r>
            <a:endParaRPr lang="en-US" sz="1125" b="1">
              <a:solidFill>
                <a:srgbClr val="FF68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9" name="文本框 558" descr="{&quot;isTemplate&quot;:true,&quot;type&quot;:&quot;text&quot;}"/>
          <p:cNvSpPr txBox="1"/>
          <p:nvPr/>
        </p:nvSpPr>
        <p:spPr>
          <a:xfrm>
            <a:off x="704850" y="4124325"/>
            <a:ext cx="552450" cy="171450"/>
          </a:xfrm>
          <a:prstGeom prst="rect">
            <a:avLst/>
          </a:prstGeom>
        </p:spPr>
        <p:txBody>
          <a:bodyPr wrap="none" lIns="0" tIns="0" rIns="0" bIns="0"/>
          <a:p>
            <a:pPr algn="r">
              <a:lnSpc>
                <a:spcPct val="100000"/>
              </a:lnSpc>
            </a:pPr>
            <a:r>
              <a:rPr lang="zh-CN" sz="1125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第三年</a:t>
            </a:r>
            <a:endParaRPr lang="zh-CN" sz="1125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0" name="矩形 559"/>
          <p:cNvSpPr/>
          <p:nvPr/>
        </p:nvSpPr>
        <p:spPr>
          <a:xfrm>
            <a:off x="1619250" y="4086225"/>
            <a:ext cx="9525" cy="285750"/>
          </a:xfrm>
          <a:prstGeom prst="rect">
            <a:avLst/>
          </a:prstGeom>
          <a:solidFill>
            <a:srgbClr val="C9D8DE"/>
          </a:solidFill>
        </p:spPr>
        <p:txBody>
          <a:bodyPr/>
          <a:p/>
        </p:txBody>
      </p:sp>
      <p:sp>
        <p:nvSpPr>
          <p:cNvPr id="561" name="圆角矩形 560"/>
          <p:cNvSpPr/>
          <p:nvPr/>
        </p:nvSpPr>
        <p:spPr>
          <a:xfrm>
            <a:off x="1628775" y="4162425"/>
            <a:ext cx="3505200" cy="133350"/>
          </a:xfrm>
          <a:prstGeom prst="roundRect">
            <a:avLst>
              <a:gd name="adj" fmla="val 14286"/>
            </a:avLst>
          </a:prstGeom>
          <a:solidFill>
            <a:srgbClr val="FF684F"/>
          </a:solidFill>
        </p:spPr>
        <p:txBody>
          <a:bodyPr/>
          <a:p/>
        </p:txBody>
      </p:sp>
      <p:sp>
        <p:nvSpPr>
          <p:cNvPr id="562" name="文本框 561" descr="{&quot;isTemplate&quot;:true,&quot;type&quot;:&quot;text&quot;}"/>
          <p:cNvSpPr txBox="1"/>
          <p:nvPr/>
        </p:nvSpPr>
        <p:spPr>
          <a:xfrm>
            <a:off x="5210175" y="4124325"/>
            <a:ext cx="266700" cy="1714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b="1">
                <a:solidFill>
                  <a:srgbClr val="FF684F"/>
                </a:solidFill>
                <a:latin typeface="微软雅黑" panose="020B0503020204020204" charset="-122"/>
                <a:ea typeface="微软雅黑" panose="020B0503020204020204" charset="-122"/>
              </a:rPr>
              <a:t>230</a:t>
            </a:r>
            <a:endParaRPr lang="en-US" sz="1125" b="1">
              <a:solidFill>
                <a:srgbClr val="FF68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3" name="圆角矩形 562"/>
          <p:cNvSpPr/>
          <p:nvPr/>
        </p:nvSpPr>
        <p:spPr>
          <a:xfrm>
            <a:off x="6248400" y="1390650"/>
            <a:ext cx="2857500" cy="33337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graphicFrame>
        <p:nvGraphicFramePr>
          <p:cNvPr id="564" name="564"/>
          <p:cNvGraphicFramePr/>
          <p:nvPr/>
        </p:nvGraphicFramePr>
        <p:xfrm>
          <a:off x="6324600" y="1466850"/>
          <a:ext cx="27051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65" name="圆角矩形 564"/>
          <p:cNvSpPr/>
          <p:nvPr/>
        </p:nvSpPr>
        <p:spPr>
          <a:xfrm>
            <a:off x="9372600" y="1390650"/>
            <a:ext cx="2209800" cy="3333750"/>
          </a:xfrm>
          <a:prstGeom prst="roundRect">
            <a:avLst>
              <a:gd name="adj" fmla="val 5172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sp>
        <p:nvSpPr>
          <p:cNvPr id="566" name="文本框 565" descr="{&quot;isTemplate&quot;:true,&quot;type&quot;:&quot;text&quot;}"/>
          <p:cNvSpPr txBox="1"/>
          <p:nvPr/>
        </p:nvSpPr>
        <p:spPr>
          <a:xfrm>
            <a:off x="9505950" y="1524000"/>
            <a:ext cx="194310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425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测算假设</a:t>
            </a:r>
            <a:endParaRPr lang="zh-CN" sz="1425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7" name="文本框 566" descr="{&quot;isTemplate&quot;:true,&quot;type&quot;:&quot;text&quot;}"/>
          <p:cNvSpPr txBox="1"/>
          <p:nvPr/>
        </p:nvSpPr>
        <p:spPr>
          <a:xfrm>
            <a:off x="9505950" y="1790700"/>
            <a:ext cx="1943100" cy="2381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zh-CN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机构订阅：</a:t>
            </a:r>
            <a:r>
              <a:rPr lang="en-US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4 </a:t>
            </a:r>
            <a:r>
              <a:rPr lang="zh-CN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万元</a:t>
            </a:r>
            <a:r>
              <a:rPr lang="en-US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 / </a:t>
            </a:r>
            <a:r>
              <a:rPr lang="zh-CN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家</a:t>
            </a:r>
            <a:r>
              <a:rPr lang="en-US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endParaRPr lang="zh-CN" sz="112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8" name="文本框 567" descr="{&quot;isTemplate&quot;:true,&quot;type&quot;:&quot;text&quot;}"/>
          <p:cNvSpPr txBox="1"/>
          <p:nvPr/>
        </p:nvSpPr>
        <p:spPr>
          <a:xfrm>
            <a:off x="9505950" y="2076450"/>
            <a:ext cx="1943100" cy="2381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zh-CN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团队订阅：</a:t>
            </a:r>
            <a:r>
              <a:rPr lang="en-US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0.5 </a:t>
            </a:r>
            <a:r>
              <a:rPr lang="zh-CN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万元</a:t>
            </a:r>
            <a:r>
              <a:rPr lang="en-US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 / </a:t>
            </a:r>
            <a:r>
              <a:rPr lang="zh-CN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队</a:t>
            </a:r>
            <a:r>
              <a:rPr lang="en-US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endParaRPr lang="zh-CN" sz="112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9" name="文本框 568" descr="{&quot;isTemplate&quot;:true,&quot;type&quot;:&quot;text&quot;}"/>
          <p:cNvSpPr txBox="1"/>
          <p:nvPr/>
        </p:nvSpPr>
        <p:spPr>
          <a:xfrm>
            <a:off x="9505950" y="2362200"/>
            <a:ext cx="1943100" cy="2381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en-US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Y1</a:t>
            </a:r>
            <a:r>
              <a:rPr lang="zh-CN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en-US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8 </a:t>
            </a:r>
            <a:r>
              <a:rPr lang="zh-CN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家</a:t>
            </a:r>
            <a:r>
              <a:rPr lang="en-US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 + 16 </a:t>
            </a:r>
            <a:r>
              <a:rPr lang="zh-CN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队</a:t>
            </a:r>
            <a:r>
              <a:rPr lang="en-US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 ≈ 40 </a:t>
            </a:r>
            <a:r>
              <a:rPr lang="zh-CN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万</a:t>
            </a:r>
            <a:endParaRPr lang="zh-CN" sz="112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0" name="文本框 569" descr="{&quot;isTemplate&quot;:true,&quot;type&quot;:&quot;text&quot;}"/>
          <p:cNvSpPr txBox="1"/>
          <p:nvPr/>
        </p:nvSpPr>
        <p:spPr>
          <a:xfrm>
            <a:off x="9505950" y="2647950"/>
            <a:ext cx="1943100" cy="2381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en-US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Y2</a:t>
            </a:r>
            <a:r>
              <a:rPr lang="zh-CN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en-US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30 </a:t>
            </a:r>
            <a:r>
              <a:rPr lang="zh-CN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家</a:t>
            </a:r>
            <a:r>
              <a:rPr lang="en-US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 + 160 </a:t>
            </a:r>
            <a:r>
              <a:rPr lang="zh-CN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队</a:t>
            </a:r>
            <a:r>
              <a:rPr lang="en-US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 ≈ 200 </a:t>
            </a:r>
            <a:r>
              <a:rPr lang="zh-CN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万</a:t>
            </a:r>
            <a:endParaRPr lang="zh-CN" sz="112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1" name="文本框 570" descr="{&quot;isTemplate&quot;:true,&quot;type&quot;:&quot;text&quot;}"/>
          <p:cNvSpPr txBox="1"/>
          <p:nvPr/>
        </p:nvSpPr>
        <p:spPr>
          <a:xfrm>
            <a:off x="9505950" y="2933700"/>
            <a:ext cx="1943100" cy="2381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en-US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Y3</a:t>
            </a:r>
            <a:r>
              <a:rPr lang="zh-CN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en-US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90 </a:t>
            </a:r>
            <a:r>
              <a:rPr lang="zh-CN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家</a:t>
            </a:r>
            <a:r>
              <a:rPr lang="en-US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 + 580 </a:t>
            </a:r>
            <a:r>
              <a:rPr lang="zh-CN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队</a:t>
            </a:r>
            <a:r>
              <a:rPr lang="en-US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 ≈ 650 </a:t>
            </a:r>
            <a:r>
              <a:rPr lang="zh-CN" sz="1125">
                <a:solidFill>
                  <a:srgbClr val="33454F"/>
                </a:solidFill>
                <a:latin typeface="微软雅黑" panose="020B0503020204020204" charset="-122"/>
                <a:ea typeface="微软雅黑" panose="020B0503020204020204" charset="-122"/>
              </a:rPr>
              <a:t>万</a:t>
            </a:r>
            <a:endParaRPr lang="zh-CN" sz="1125">
              <a:solidFill>
                <a:srgbClr val="3345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2" name="矩形 571"/>
          <p:cNvSpPr/>
          <p:nvPr/>
        </p:nvSpPr>
        <p:spPr>
          <a:xfrm>
            <a:off x="9505950" y="3248025"/>
            <a:ext cx="1943100" cy="9525"/>
          </a:xfrm>
          <a:prstGeom prst="rect">
            <a:avLst/>
          </a:prstGeom>
          <a:solidFill>
            <a:srgbClr val="E3EDF1"/>
          </a:solidFill>
        </p:spPr>
        <p:txBody>
          <a:bodyPr/>
          <a:p/>
        </p:txBody>
      </p:sp>
      <p:sp>
        <p:nvSpPr>
          <p:cNvPr id="573" name="文本框 572" descr="{&quot;isTemplate&quot;:true,&quot;type&quot;:&quot;text&quot;}"/>
          <p:cNvSpPr txBox="1"/>
          <p:nvPr/>
        </p:nvSpPr>
        <p:spPr>
          <a:xfrm>
            <a:off x="9505950" y="3333750"/>
            <a:ext cx="194310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zh-CN" sz="1050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成本：云与模型、研发、</a:t>
            </a:r>
            <a:endParaRPr lang="zh-CN" sz="1050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4" name="文本框 573" descr="{&quot;isTemplate&quot;:true,&quot;type&quot;:&quot;text&quot;}"/>
          <p:cNvSpPr txBox="1"/>
          <p:nvPr/>
        </p:nvSpPr>
        <p:spPr>
          <a:xfrm>
            <a:off x="9505950" y="3600450"/>
            <a:ext cx="1943100" cy="21907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zh-CN" sz="1050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销售交付、管理合规</a:t>
            </a:r>
            <a:endParaRPr lang="zh-CN" sz="1050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5" name="圆角矩形 574"/>
          <p:cNvSpPr/>
          <p:nvPr/>
        </p:nvSpPr>
        <p:spPr>
          <a:xfrm>
            <a:off x="609600" y="4953000"/>
            <a:ext cx="3552825" cy="666750"/>
          </a:xfrm>
          <a:prstGeom prst="roundRect">
            <a:avLst>
              <a:gd name="adj" fmla="val 14286"/>
            </a:avLst>
          </a:prstGeom>
          <a:solidFill>
            <a:srgbClr val="FF684F">
              <a:alpha val="6000"/>
            </a:srgbClr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sp>
        <p:nvSpPr>
          <p:cNvPr id="576" name="文本框 575" descr="{&quot;isTemplate&quot;:true,&quot;type&quot;:&quot;text&quot;}"/>
          <p:cNvSpPr txBox="1"/>
          <p:nvPr/>
        </p:nvSpPr>
        <p:spPr>
          <a:xfrm>
            <a:off x="762000" y="5067300"/>
            <a:ext cx="3248025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第一年</a:t>
            </a:r>
            <a:r>
              <a:rPr lang="zh-CN" sz="13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zh-CN" sz="13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收入</a:t>
            </a:r>
            <a:r>
              <a:rPr lang="en-US" sz="13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 40 </a:t>
            </a:r>
            <a:r>
              <a:rPr lang="zh-CN" sz="13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万</a:t>
            </a:r>
            <a:r>
              <a:rPr lang="en-US" sz="13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3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利润</a:t>
            </a:r>
            <a:r>
              <a:rPr lang="en-US" sz="13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 -15 </a:t>
            </a:r>
            <a:r>
              <a:rPr lang="zh-CN" sz="13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万</a:t>
            </a:r>
            <a:endParaRPr lang="zh-CN" sz="135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7" name="文本框 576" descr="{&quot;isTemplate&quot;:true,&quot;type&quot;:&quot;text&quot;}"/>
          <p:cNvSpPr txBox="1"/>
          <p:nvPr/>
        </p:nvSpPr>
        <p:spPr>
          <a:xfrm>
            <a:off x="762000" y="5314950"/>
            <a:ext cx="3248025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亏损来自试点投入与基础研发</a:t>
            </a:r>
            <a:endParaRPr lang="zh-CN" sz="1200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8" name="圆角矩形 577"/>
          <p:cNvSpPr/>
          <p:nvPr/>
        </p:nvSpPr>
        <p:spPr>
          <a:xfrm>
            <a:off x="4314825" y="4953000"/>
            <a:ext cx="3552825" cy="66675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sp>
        <p:nvSpPr>
          <p:cNvPr id="579" name="文本框 578" descr="{&quot;isTemplate&quot;:true,&quot;type&quot;:&quot;text&quot;}"/>
          <p:cNvSpPr txBox="1"/>
          <p:nvPr/>
        </p:nvSpPr>
        <p:spPr>
          <a:xfrm>
            <a:off x="4467225" y="5067300"/>
            <a:ext cx="3248025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第二年</a:t>
            </a:r>
            <a:r>
              <a:rPr lang="zh-CN" sz="13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zh-CN" sz="13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收入</a:t>
            </a:r>
            <a:r>
              <a:rPr lang="en-US" sz="13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 200 </a:t>
            </a:r>
            <a:r>
              <a:rPr lang="zh-CN" sz="13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万</a:t>
            </a:r>
            <a:r>
              <a:rPr lang="en-US" sz="13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3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利润</a:t>
            </a:r>
            <a:r>
              <a:rPr lang="en-US" sz="13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 50 </a:t>
            </a:r>
            <a:r>
              <a:rPr lang="zh-CN" sz="13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万</a:t>
            </a:r>
            <a:endParaRPr lang="zh-CN" sz="135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0" name="文本框 579" descr="{&quot;isTemplate&quot;:true,&quot;type&quot;:&quot;text&quot;}"/>
          <p:cNvSpPr txBox="1"/>
          <p:nvPr/>
        </p:nvSpPr>
        <p:spPr>
          <a:xfrm>
            <a:off x="4467225" y="5314950"/>
            <a:ext cx="3248025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机构订阅与团队订阅并行放量</a:t>
            </a:r>
            <a:endParaRPr lang="zh-CN" sz="1200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1" name="圆角矩形 580"/>
          <p:cNvSpPr/>
          <p:nvPr/>
        </p:nvSpPr>
        <p:spPr>
          <a:xfrm>
            <a:off x="8020050" y="4953000"/>
            <a:ext cx="3552825" cy="66675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DFEAEF"/>
            </a:solidFill>
            <a:prstDash val="solid"/>
          </a:ln>
        </p:spPr>
        <p:txBody>
          <a:bodyPr/>
          <a:p/>
        </p:txBody>
      </p:sp>
      <p:sp>
        <p:nvSpPr>
          <p:cNvPr id="582" name="文本框 581" descr="{&quot;isTemplate&quot;:true,&quot;type&quot;:&quot;text&quot;}"/>
          <p:cNvSpPr txBox="1"/>
          <p:nvPr/>
        </p:nvSpPr>
        <p:spPr>
          <a:xfrm>
            <a:off x="8172450" y="5067300"/>
            <a:ext cx="3248025" cy="2095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第三年</a:t>
            </a:r>
            <a:r>
              <a:rPr lang="zh-CN" sz="13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zh-CN" sz="13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收入</a:t>
            </a:r>
            <a:r>
              <a:rPr lang="en-US" sz="13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 650 </a:t>
            </a:r>
            <a:r>
              <a:rPr lang="zh-CN" sz="13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万</a:t>
            </a:r>
            <a:r>
              <a:rPr lang="en-US" sz="13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sz="13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利润</a:t>
            </a:r>
            <a:r>
              <a:rPr lang="en-US" sz="13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 230 </a:t>
            </a:r>
            <a:r>
              <a:rPr lang="zh-CN" sz="1350" b="1">
                <a:solidFill>
                  <a:srgbClr val="0B4265"/>
                </a:solidFill>
                <a:latin typeface="微软雅黑" panose="020B0503020204020204" charset="-122"/>
                <a:ea typeface="微软雅黑" panose="020B0503020204020204" charset="-122"/>
              </a:rPr>
              <a:t>万</a:t>
            </a:r>
            <a:endParaRPr lang="zh-CN" sz="1350" b="1">
              <a:solidFill>
                <a:srgbClr val="0B426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3" name="文本框 582" descr="{&quot;isTemplate&quot;:true,&quot;type&quot;:&quot;text&quot;}"/>
          <p:cNvSpPr txBox="1"/>
          <p:nvPr/>
        </p:nvSpPr>
        <p:spPr>
          <a:xfrm>
            <a:off x="8172450" y="5314950"/>
            <a:ext cx="3248025" cy="1905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5F7581"/>
                </a:solidFill>
                <a:latin typeface="微软雅黑" panose="020B0503020204020204" charset="-122"/>
                <a:ea typeface="微软雅黑" panose="020B0503020204020204" charset="-122"/>
              </a:rPr>
              <a:t>前提是续费率与交付能力验证</a:t>
            </a:r>
            <a:endParaRPr lang="zh-CN" sz="1200">
              <a:solidFill>
                <a:srgbClr val="5F758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5" name="文本框 584" descr="{&quot;isTemplate&quot;:true,&quot;type&quot;:&quot;text&quot;}"/>
          <p:cNvSpPr txBox="1"/>
          <p:nvPr/>
        </p:nvSpPr>
        <p:spPr>
          <a:xfrm>
            <a:off x="11277600" y="6591300"/>
            <a:ext cx="381000" cy="1333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75">
                <a:solidFill>
                  <a:srgbClr val="8FA3AD"/>
                </a:solidFill>
                <a:latin typeface="微软雅黑" panose="020B0503020204020204" charset="-122"/>
                <a:ea typeface="微软雅黑" panose="020B0503020204020204" charset="-122"/>
              </a:rPr>
              <a:t> 20</a:t>
            </a:r>
            <a:endParaRPr lang="en-US" sz="1125" spc="75">
              <a:solidFill>
                <a:srgbClr val="8FA3A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6" name="" descr="&lt;Slide notes={`最后用三句话收尾。第一，MarineMind已经是一个能跑起来的原型，版本v0.3.0，四阶段研发流程、百科、AI辅助和Word报告导出都能当场演示。第二，我们真正做的不是又一个AI聊天框，而是把知识、证据、AI分析和验证计划连成一条可追踪的研发过程。第三，下一阶段不追求铺量，先做3到5个校园试点，把续用率和付费意愿验证清楚。以上是我们的汇报，请各位老师批评指正。`} style={{ background: 'linear-gradient(150deg, #05253D 0%, #0B4265 60%, #0E5570 100%)', width: 1280, height: 720, position: 'relative', overflow: 'hidden' }}&gt;&#10;    &lt;Box style={{ position: 'absolute', left: 88, top: 74, width: 44, height: 5, background: '#FF684F', borderRadius: 2 }} /&gt;&#10;    &lt;Text style={{ position: 'absolute', left: 88, top: 98, fontSize: 24, color: '#7BC8D0', letterSpacing: 4 }}&gt;总结&lt;/Text&gt;&#10;    &lt;Text style={{ position: 'absolute', left: 88, top: 148, width: 1104, fontSize: 46, fontWeight: 'bold', color: '#FFFFFF', lineHeight: 1.32 }}&gt;让海洋食品创意形成&lt;/Text&gt;&#10;    &lt;Text style={{ position: 'absolute', left: 88, top: 214, width: 1104, fontSize: 46, fontWeight: 'bold', color: '#7BC8D0', lineHeight: 1.32 }}&gt;可追踪、可验证的研究方案&lt;/Text&gt;&#10;    &lt;Box style={{ position: 'absolute', left: 88, top: 322, width: 1104, flexDirection: 'row', gap: 20 }}&gt;&#10;        {[&#10;            { n: '01', t: '可运行原型', d: 'v0.3.0 已跑通百科、四阶段研发、AI 辅助与 Word 报告导出', c: '#7BC8D0' },&#10;            { n: '02', t: '结构化研发过程', d: '知识、证据、AI 分析与验证计划在同一个项目内衔接', c: '#7BC8D0' },&#10;            { n: '03', t: '下一步验证', d: '校园试点、付费意愿与稳定交付能力，逐项用数据说话', c: '#FF684F' },&#10;        ].map((k, i) =&gt; (&#10;            &lt;Box key={i} style={{ width: 354, background: 'rgba(255,255,255,0.06)', border: '1px solid rgba(123,200,208,0.28)', borderRadius: 12, padding: '20px 22px 22px 22px', flexDirection: 'column', gap: 8 }}&gt;&#10;                &lt;Text style={{ fontSize: 17, fontWeight: 'bold', color: k.c, letterSpacing: 2 }}&gt;{k.n}&lt;/Text&gt;&#10;                &lt;Text style={{ fontSize: 25, fontWeight: 'bold', color: '#FFFFFF' }}&gt;{k.t}&lt;/Text&gt;&#10;                &lt;Text style={{ fontSize: 18, color: '#B9D4DD', lineHeight: 1.5 }}&gt;{k.d}&lt;/Text&gt;&#10;            &lt;/Box&gt;&#10;        ))}&#10;    &lt;/Box&gt;&#10;    &lt;Box style={{ position: 'absolute', left: 88, top: 552, width: 1104, height: 1, background: 'rgba(255,255,255,0.16)' }} /&gt;&#10;    &lt;Box style={{ position: 'absolute', left: 88, top: 574, flexDirection: 'row', alignItems: 'flex-end', gap: 40 }}&gt;&#10;        &lt;Text style={{ fontSize: 30, fontWeight: 'bold', color: '#FFFFFF', letterSpacing: 6 }}&gt;感谢聆听　Q&amp;amp;A&lt;/Text&gt;&#10;        &lt;Box style={{ flexDirection: 'column', gap: 6, paddingBottom: 4 }}&gt;&#10;            &lt;Text style={{ fontSize: 18, color: '#A9C6D2' }}&gt;团队名称：＿＿＿＿＿＿　　联系方式：＿＿＿＿＿＿&lt;/Text&gt;&#10;            &lt;Text style={{ fontSize: 18, color: '#A9C6D2' }}&gt;指导教师：＿＿＿＿＿＿　　学校名称：＿＿＿＿＿＿&lt;/Text&gt;&#10;        &lt;/Box&gt;&#10;    &lt;/Box&gt;&#10;    &lt;Text style={{ position: 'absolute', right: 56, bottom: 14, fontSize: 15, color: 'rgba(255,255,255,0.45)', letterSpacing: 1 }}&gt;MarineMind 海洋智研 · 22&lt;/Text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8c5e92f833993781e8d5ad59ef27223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5" y="0"/>
            <a:ext cx="12185015" cy="6858000"/>
          </a:xfrm>
          <a:prstGeom prst="rect">
            <a:avLst/>
          </a:prstGeom>
        </p:spPr>
      </p:pic>
      <p:sp>
        <p:nvSpPr>
          <p:cNvPr id="587" name="矩形 58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5253D">
                  <a:alpha val="0"/>
                  <a:lumMod val="91000"/>
                  <a:lumOff val="9000"/>
                </a:srgbClr>
              </a:gs>
              <a:gs pos="60000">
                <a:srgbClr val="0B4265"/>
              </a:gs>
              <a:gs pos="100000">
                <a:srgbClr val="0E5570"/>
              </a:gs>
            </a:gsLst>
            <a:lin ang="1800000" scaled="1"/>
          </a:gradFill>
        </p:spPr>
        <p:txBody>
          <a:bodyPr/>
          <a:p/>
        </p:txBody>
      </p:sp>
      <p:sp>
        <p:nvSpPr>
          <p:cNvPr id="588" name="圆角矩形 587"/>
          <p:cNvSpPr/>
          <p:nvPr/>
        </p:nvSpPr>
        <p:spPr>
          <a:xfrm>
            <a:off x="838200" y="704850"/>
            <a:ext cx="419100" cy="47625"/>
          </a:xfrm>
          <a:prstGeom prst="roundRect">
            <a:avLst>
              <a:gd name="adj" fmla="val 40000"/>
            </a:avLst>
          </a:prstGeom>
          <a:solidFill>
            <a:srgbClr val="FF684F"/>
          </a:solidFill>
        </p:spPr>
        <p:txBody>
          <a:bodyPr/>
          <a:p/>
        </p:txBody>
      </p:sp>
      <p:sp>
        <p:nvSpPr>
          <p:cNvPr id="589" name="文本框 588" descr="{&quot;isTemplate&quot;:true,&quot;type&quot;:&quot;text&quot;}"/>
          <p:cNvSpPr txBox="1"/>
          <p:nvPr/>
        </p:nvSpPr>
        <p:spPr>
          <a:xfrm>
            <a:off x="838200" y="933450"/>
            <a:ext cx="533400" cy="2762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spc="300">
                <a:solidFill>
                  <a:srgbClr val="7BC8D0"/>
                </a:solidFill>
                <a:latin typeface="微软雅黑" panose="020B0503020204020204" charset="-122"/>
                <a:ea typeface="微软雅黑" panose="020B0503020204020204" charset="-122"/>
              </a:rPr>
              <a:t>总结</a:t>
            </a:r>
            <a:endParaRPr lang="zh-CN" sz="1800" spc="300">
              <a:solidFill>
                <a:srgbClr val="7BC8D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0" name="文本框 589" descr="{&quot;isTemplate&quot;:true,&quot;type&quot;:&quot;text&quot;}"/>
          <p:cNvSpPr txBox="1"/>
          <p:nvPr/>
        </p:nvSpPr>
        <p:spPr>
          <a:xfrm>
            <a:off x="838200" y="1409700"/>
            <a:ext cx="10515600" cy="6953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32000"/>
              </a:lnSpc>
            </a:pPr>
            <a:r>
              <a:rPr lang="zh-CN" sz="34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让海洋食品创意形成</a:t>
            </a:r>
            <a:endParaRPr lang="zh-CN" sz="34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1" name="文本框 590" descr="{&quot;isTemplate&quot;:true,&quot;type&quot;:&quot;text&quot;}"/>
          <p:cNvSpPr txBox="1"/>
          <p:nvPr/>
        </p:nvSpPr>
        <p:spPr>
          <a:xfrm>
            <a:off x="838200" y="2038350"/>
            <a:ext cx="10515600" cy="6953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32000"/>
              </a:lnSpc>
            </a:pPr>
            <a:r>
              <a:rPr lang="zh-CN" sz="3450" b="1">
                <a:solidFill>
                  <a:srgbClr val="7BC8D0"/>
                </a:solidFill>
                <a:latin typeface="微软雅黑" panose="020B0503020204020204" charset="-122"/>
                <a:ea typeface="微软雅黑" panose="020B0503020204020204" charset="-122"/>
              </a:rPr>
              <a:t>可追踪、可验证的研究方案</a:t>
            </a:r>
            <a:endParaRPr lang="zh-CN" sz="3450" b="1">
              <a:solidFill>
                <a:srgbClr val="7BC8D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2" name="圆角矩形 591"/>
          <p:cNvSpPr/>
          <p:nvPr>
            <p:custDataLst>
              <p:tags r:id="rId2"/>
            </p:custDataLst>
          </p:nvPr>
        </p:nvSpPr>
        <p:spPr>
          <a:xfrm>
            <a:off x="838200" y="3067050"/>
            <a:ext cx="3371850" cy="1657350"/>
          </a:xfrm>
          <a:prstGeom prst="roundRect">
            <a:avLst>
              <a:gd name="adj" fmla="val 6897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7BC8D0">
                <a:alpha val="28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93" name="文本框 592" descr="{&quot;isTemplate&quot;:true,&quot;type&quot;:&quot;text&quot;}"/>
          <p:cNvSpPr txBox="1"/>
          <p:nvPr>
            <p:custDataLst>
              <p:tags r:id="rId3"/>
            </p:custDataLst>
          </p:nvPr>
        </p:nvSpPr>
        <p:spPr>
          <a:xfrm>
            <a:off x="1047750" y="3257550"/>
            <a:ext cx="295275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 b="1" spc="150">
                <a:solidFill>
                  <a:srgbClr val="7BC8D0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sz="1275" b="1" spc="150">
              <a:solidFill>
                <a:srgbClr val="7BC8D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4" name="文本框 593" descr="{&quot;isTemplate&quot;:true,&quot;type&quot;:&quot;text&quot;}"/>
          <p:cNvSpPr txBox="1"/>
          <p:nvPr>
            <p:custDataLst>
              <p:tags r:id="rId4"/>
            </p:custDataLst>
          </p:nvPr>
        </p:nvSpPr>
        <p:spPr>
          <a:xfrm>
            <a:off x="1047750" y="3533775"/>
            <a:ext cx="2952750" cy="2857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可运行原型</a:t>
            </a:r>
            <a:endParaRPr lang="zh-CN" sz="18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5" name="文本框 594" descr="{&quot;isTemplate&quot;:true,&quot;type&quot;:&quot;text&quot;}"/>
          <p:cNvSpPr txBox="1"/>
          <p:nvPr>
            <p:custDataLst>
              <p:tags r:id="rId5"/>
            </p:custDataLst>
          </p:nvPr>
        </p:nvSpPr>
        <p:spPr>
          <a:xfrm>
            <a:off x="1047750" y="3895725"/>
            <a:ext cx="2952750" cy="6191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350">
                <a:solidFill>
                  <a:srgbClr val="B9D4DD"/>
                </a:solidFill>
                <a:latin typeface="微软雅黑" panose="020B0503020204020204" charset="-122"/>
                <a:ea typeface="微软雅黑" panose="020B0503020204020204" charset="-122"/>
              </a:rPr>
              <a:t>已跑通百科、四阶段研发、</a:t>
            </a:r>
            <a:r>
              <a:rPr lang="en-US" sz="1350">
                <a:solidFill>
                  <a:srgbClr val="B9D4DD"/>
                </a:solidFill>
                <a:latin typeface="微软雅黑" panose="020B0503020204020204" charset="-122"/>
                <a:ea typeface="微软雅黑" panose="020B0503020204020204" charset="-122"/>
              </a:rPr>
              <a:t>AI </a:t>
            </a:r>
            <a:r>
              <a:rPr lang="zh-CN" sz="1350">
                <a:solidFill>
                  <a:srgbClr val="B9D4DD"/>
                </a:solidFill>
                <a:latin typeface="微软雅黑" panose="020B0503020204020204" charset="-122"/>
                <a:ea typeface="微软雅黑" panose="020B0503020204020204" charset="-122"/>
              </a:rPr>
              <a:t>辅助与</a:t>
            </a:r>
            <a:r>
              <a:rPr lang="en-US" sz="1350">
                <a:solidFill>
                  <a:srgbClr val="B9D4DD"/>
                </a:solidFill>
                <a:latin typeface="微软雅黑" panose="020B0503020204020204" charset="-122"/>
                <a:ea typeface="微软雅黑" panose="020B0503020204020204" charset="-122"/>
              </a:rPr>
              <a:t> Word </a:t>
            </a:r>
            <a:r>
              <a:rPr lang="zh-CN" sz="1350">
                <a:solidFill>
                  <a:srgbClr val="B9D4DD"/>
                </a:solidFill>
                <a:latin typeface="微软雅黑" panose="020B0503020204020204" charset="-122"/>
                <a:ea typeface="微软雅黑" panose="020B0503020204020204" charset="-122"/>
              </a:rPr>
              <a:t>报告导出</a:t>
            </a:r>
            <a:endParaRPr lang="zh-CN" sz="1350">
              <a:solidFill>
                <a:srgbClr val="B9D4D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6" name="圆角矩形 595"/>
          <p:cNvSpPr/>
          <p:nvPr>
            <p:custDataLst>
              <p:tags r:id="rId6"/>
            </p:custDataLst>
          </p:nvPr>
        </p:nvSpPr>
        <p:spPr>
          <a:xfrm>
            <a:off x="4400550" y="3067050"/>
            <a:ext cx="3371850" cy="1657350"/>
          </a:xfrm>
          <a:prstGeom prst="roundRect">
            <a:avLst>
              <a:gd name="adj" fmla="val 6897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7BC8D0">
                <a:alpha val="28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97" name="文本框 596" descr="{&quot;isTemplate&quot;:true,&quot;type&quot;:&quot;text&quot;}"/>
          <p:cNvSpPr txBox="1"/>
          <p:nvPr>
            <p:custDataLst>
              <p:tags r:id="rId7"/>
            </p:custDataLst>
          </p:nvPr>
        </p:nvSpPr>
        <p:spPr>
          <a:xfrm>
            <a:off x="4610100" y="3257550"/>
            <a:ext cx="295275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 b="1" spc="150">
                <a:solidFill>
                  <a:srgbClr val="7BC8D0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sz="1275" b="1" spc="150">
              <a:solidFill>
                <a:srgbClr val="7BC8D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8" name="文本框 597" descr="{&quot;isTemplate&quot;:true,&quot;type&quot;:&quot;text&quot;}"/>
          <p:cNvSpPr txBox="1"/>
          <p:nvPr>
            <p:custDataLst>
              <p:tags r:id="rId8"/>
            </p:custDataLst>
          </p:nvPr>
        </p:nvSpPr>
        <p:spPr>
          <a:xfrm>
            <a:off x="4610100" y="3533775"/>
            <a:ext cx="2952750" cy="2857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结构化研发过程</a:t>
            </a:r>
            <a:endParaRPr lang="zh-CN" sz="18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9" name="文本框 598" descr="{&quot;isTemplate&quot;:true,&quot;type&quot;:&quot;text&quot;}"/>
          <p:cNvSpPr txBox="1"/>
          <p:nvPr>
            <p:custDataLst>
              <p:tags r:id="rId9"/>
            </p:custDataLst>
          </p:nvPr>
        </p:nvSpPr>
        <p:spPr>
          <a:xfrm>
            <a:off x="4610100" y="3895725"/>
            <a:ext cx="2952750" cy="6191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350">
                <a:solidFill>
                  <a:srgbClr val="B9D4DD"/>
                </a:solidFill>
                <a:latin typeface="微软雅黑" panose="020B0503020204020204" charset="-122"/>
                <a:ea typeface="微软雅黑" panose="020B0503020204020204" charset="-122"/>
              </a:rPr>
              <a:t>知识、证据、</a:t>
            </a:r>
            <a:r>
              <a:rPr lang="en-US" sz="1350">
                <a:solidFill>
                  <a:srgbClr val="B9D4DD"/>
                </a:solidFill>
                <a:latin typeface="微软雅黑" panose="020B0503020204020204" charset="-122"/>
                <a:ea typeface="微软雅黑" panose="020B0503020204020204" charset="-122"/>
              </a:rPr>
              <a:t>AI </a:t>
            </a:r>
            <a:r>
              <a:rPr lang="zh-CN" sz="1350">
                <a:solidFill>
                  <a:srgbClr val="B9D4DD"/>
                </a:solidFill>
                <a:latin typeface="微软雅黑" panose="020B0503020204020204" charset="-122"/>
                <a:ea typeface="微软雅黑" panose="020B0503020204020204" charset="-122"/>
              </a:rPr>
              <a:t>分析与验证计划在同一个项目内衔接</a:t>
            </a:r>
            <a:endParaRPr lang="zh-CN" sz="1350">
              <a:solidFill>
                <a:srgbClr val="B9D4D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0" name="圆角矩形 599"/>
          <p:cNvSpPr/>
          <p:nvPr>
            <p:custDataLst>
              <p:tags r:id="rId10"/>
            </p:custDataLst>
          </p:nvPr>
        </p:nvSpPr>
        <p:spPr>
          <a:xfrm>
            <a:off x="7962900" y="3067050"/>
            <a:ext cx="3371850" cy="1657350"/>
          </a:xfrm>
          <a:prstGeom prst="roundRect">
            <a:avLst>
              <a:gd name="adj" fmla="val 6897"/>
            </a:avLst>
          </a:prstGeom>
          <a:solidFill>
            <a:srgbClr val="FFFFFF">
              <a:alpha val="6000"/>
            </a:srgbClr>
          </a:solidFill>
          <a:ln w="12700">
            <a:solidFill>
              <a:srgbClr val="7BC8D0">
                <a:alpha val="28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01" name="文本框 600" descr="{&quot;isTemplate&quot;:true,&quot;type&quot;:&quot;text&quot;}"/>
          <p:cNvSpPr txBox="1"/>
          <p:nvPr>
            <p:custDataLst>
              <p:tags r:id="rId11"/>
            </p:custDataLst>
          </p:nvPr>
        </p:nvSpPr>
        <p:spPr>
          <a:xfrm>
            <a:off x="8172450" y="3257550"/>
            <a:ext cx="2952750" cy="20002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75" b="1" spc="150">
                <a:solidFill>
                  <a:srgbClr val="FF684F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sz="1275" b="1" spc="150">
              <a:solidFill>
                <a:srgbClr val="FF68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2" name="文本框 601" descr="{&quot;isTemplate&quot;:true,&quot;type&quot;:&quot;text&quot;}"/>
          <p:cNvSpPr txBox="1"/>
          <p:nvPr>
            <p:custDataLst>
              <p:tags r:id="rId12"/>
            </p:custDataLst>
          </p:nvPr>
        </p:nvSpPr>
        <p:spPr>
          <a:xfrm>
            <a:off x="8172450" y="3533775"/>
            <a:ext cx="2952750" cy="28575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7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下一步验证</a:t>
            </a:r>
            <a:endParaRPr lang="zh-CN" sz="187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3" name="文本框 602" descr="{&quot;isTemplate&quot;:true,&quot;type&quot;:&quot;text&quot;}"/>
          <p:cNvSpPr txBox="1"/>
          <p:nvPr>
            <p:custDataLst>
              <p:tags r:id="rId13"/>
            </p:custDataLst>
          </p:nvPr>
        </p:nvSpPr>
        <p:spPr>
          <a:xfrm>
            <a:off x="8172450" y="3895725"/>
            <a:ext cx="2952750" cy="6191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p>
            <a:pPr>
              <a:lnSpc>
                <a:spcPct val="150000"/>
              </a:lnSpc>
            </a:pPr>
            <a:r>
              <a:rPr lang="zh-CN" sz="1350">
                <a:solidFill>
                  <a:srgbClr val="B9D4DD"/>
                </a:solidFill>
                <a:latin typeface="微软雅黑" panose="020B0503020204020204" charset="-122"/>
                <a:ea typeface="微软雅黑" panose="020B0503020204020204" charset="-122"/>
              </a:rPr>
              <a:t>校园试点、付费意愿与稳定交付能力，逐项用数据说话</a:t>
            </a:r>
            <a:endParaRPr lang="zh-CN" sz="1350">
              <a:solidFill>
                <a:srgbClr val="B9D4D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4" name="矩形 603"/>
          <p:cNvSpPr/>
          <p:nvPr/>
        </p:nvSpPr>
        <p:spPr>
          <a:xfrm>
            <a:off x="838200" y="5257800"/>
            <a:ext cx="10515600" cy="9525"/>
          </a:xfrm>
          <a:prstGeom prst="rect">
            <a:avLst/>
          </a:prstGeom>
          <a:solidFill>
            <a:srgbClr val="FFFFFF">
              <a:alpha val="16000"/>
            </a:srgbClr>
          </a:solidFill>
        </p:spPr>
        <p:txBody>
          <a:bodyPr/>
          <a:p/>
        </p:txBody>
      </p:sp>
      <p:sp>
        <p:nvSpPr>
          <p:cNvPr id="605" name="文本框 604" descr="{&quot;isTemplate&quot;:true,&quot;type&quot;:&quot;text&quot;}"/>
          <p:cNvSpPr txBox="1"/>
          <p:nvPr/>
        </p:nvSpPr>
        <p:spPr>
          <a:xfrm>
            <a:off x="838200" y="5638800"/>
            <a:ext cx="2600325" cy="3429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250" b="1" spc="4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感谢聆听　</a:t>
            </a:r>
            <a:r>
              <a:rPr lang="en-US" sz="2250" b="1" spc="4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Q&amp;A</a:t>
            </a:r>
            <a:endParaRPr lang="en-US" sz="2250" b="1" spc="4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8" name="文本框 607" descr="{&quot;isTemplate&quot;:true,&quot;type&quot;:&quot;text&quot;}"/>
          <p:cNvSpPr txBox="1"/>
          <p:nvPr/>
        </p:nvSpPr>
        <p:spPr>
          <a:xfrm>
            <a:off x="11143615" y="6525895"/>
            <a:ext cx="572770" cy="198755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125" spc="75">
                <a:solidFill>
                  <a:srgbClr val="FFFFFF">
                    <a:alpha val="4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21</a:t>
            </a:r>
            <a:endParaRPr lang="en-US" sz="1125" spc="75">
              <a:solidFill>
                <a:srgbClr val="FFFFFF">
                  <a:alpha val="4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289.5,&quot;left&quot;:66,&quot;top&quot;:135.85,&quot;width&quot;:828}"/>
</p:tagLst>
</file>

<file path=ppt/tags/tag2.xml><?xml version="1.0" encoding="utf-8"?>
<p:tagLst xmlns:p="http://schemas.openxmlformats.org/presentationml/2006/main">
  <p:tag name="KSO_WM_DIAGRAM_VIRTUALLY_FRAME" val="{&quot;height&quot;:289.5,&quot;left&quot;:66,&quot;top&quot;:135.85,&quot;width&quot;:828}"/>
</p:tagLst>
</file>

<file path=ppt/tags/tag3.xml><?xml version="1.0" encoding="utf-8"?>
<p:tagLst xmlns:p="http://schemas.openxmlformats.org/presentationml/2006/main">
  <p:tag name="KSO_WM_DIAGRAM_VIRTUALLY_FRAME" val="{&quot;height&quot;:289.5,&quot;left&quot;:66,&quot;top&quot;:135.85,&quot;width&quot;:828}"/>
</p:tagLst>
</file>

<file path=ppt/tags/tag4.xml><?xml version="1.0" encoding="utf-8"?>
<p:tagLst xmlns:p="http://schemas.openxmlformats.org/presentationml/2006/main">
  <p:tag name="KSO_WM_DIAGRAM_VIRTUALLY_FRAME" val="{&quot;height&quot;:289.5,&quot;left&quot;:66,&quot;top&quot;:135.85,&quot;width&quot;:828}"/>
</p:tagLst>
</file>

<file path=ppt/tags/tag5.xml><?xml version="1.0" encoding="utf-8"?>
<p:tagLst xmlns:p="http://schemas.openxmlformats.org/presentationml/2006/main">
  <p:tag name="KSO_WM_DIAGRAM_VIRTUALLY_FRAME" val="{&quot;height&quot;:289.5,&quot;left&quot;:66,&quot;top&quot;:135.85,&quot;width&quot;:828}"/>
</p:tagLst>
</file>

<file path=ppt/tags/tag6.xml><?xml version="1.0" encoding="utf-8"?>
<p:tagLst xmlns:p="http://schemas.openxmlformats.org/presentationml/2006/main">
  <p:tag name="KSO_WM_DIAGRAM_VIRTUALLY_FRAME" val="{&quot;height&quot;:289.5,&quot;left&quot;:66,&quot;top&quot;:135.85,&quot;width&quot;:828}"/>
</p:tagLst>
</file>

<file path=ppt/tags/tag7.xml><?xml version="1.0" encoding="utf-8"?>
<p:tagLst xmlns:p="http://schemas.openxmlformats.org/presentationml/2006/main">
  <p:tag name="KSO_WM_DIAGRAM_VIRTUALLY_FRAME" val="{&quot;height&quot;:289.5,&quot;left&quot;:66,&quot;top&quot;:135.85,&quot;width&quot;:828}"/>
</p:tagLst>
</file>

<file path=ppt/tags/tag8.xml><?xml version="1.0" encoding="utf-8"?>
<p:tagLst xmlns:p="http://schemas.openxmlformats.org/presentationml/2006/main">
  <p:tag name="KSO_WM_DIAGRAM_VIRTUALLY_FRAME" val="{&quot;height&quot;:289.5,&quot;left&quot;:66,&quot;top&quot;:135.85,&quot;width&quot;:828}"/>
</p:tagLst>
</file>

<file path=ppt/tags/tag9.xml><?xml version="1.0" encoding="utf-8"?>
<p:tagLst xmlns:p="http://schemas.openxmlformats.org/presentationml/2006/main">
  <p:tag name="KSO_WM_DIAGRAM_VIRTUALLY_FRAME" val="{&quot;height&quot;:289.5,&quot;left&quot;:66,&quot;top&quot;:135.85,&quot;width&quot;:828}"/>
</p:tagLst>
</file>

<file path=ppt/tags/tag10.xml><?xml version="1.0" encoding="utf-8"?>
<p:tagLst xmlns:p="http://schemas.openxmlformats.org/presentationml/2006/main">
  <p:tag name="KSO_WM_DIAGRAM_VIRTUALLY_FRAME" val="{&quot;height&quot;:289.5,&quot;left&quot;:66,&quot;top&quot;:135.85,&quot;width&quot;:828}"/>
</p:tagLst>
</file>

<file path=ppt/tags/tag11.xml><?xml version="1.0" encoding="utf-8"?>
<p:tagLst xmlns:p="http://schemas.openxmlformats.org/presentationml/2006/main">
  <p:tag name="KSO_WM_DIAGRAM_VIRTUALLY_FRAME" val="{&quot;height&quot;:289.5,&quot;left&quot;:66,&quot;top&quot;:135.85,&quot;width&quot;:828}"/>
</p:tagLst>
</file>

<file path=ppt/tags/tag12.xml><?xml version="1.0" encoding="utf-8"?>
<p:tagLst xmlns:p="http://schemas.openxmlformats.org/presentationml/2006/main">
  <p:tag name="KSO_WM_DIAGRAM_VIRTUALLY_FRAME" val="{&quot;height&quot;:289.5,&quot;left&quot;:66,&quot;top&quot;:135.85,&quot;width&quot;:828}"/>
</p:tagLst>
</file>

<file path=ppt/tags/tag13.xml><?xml version="1.0" encoding="utf-8"?>
<p:tagLst xmlns:p="http://schemas.openxmlformats.org/presentationml/2006/main">
  <p:tag name="KSO_WM_DIAGRAM_VIRTUALLY_FRAME" val="{&quot;height&quot;:289.5,&quot;left&quot;:66,&quot;top&quot;:135.85,&quot;width&quot;:828}"/>
</p:tagLst>
</file>

<file path=ppt/tags/tag14.xml><?xml version="1.0" encoding="utf-8"?>
<p:tagLst xmlns:p="http://schemas.openxmlformats.org/presentationml/2006/main">
  <p:tag name="KSO_WM_DIAGRAM_VIRTUALLY_FRAME" val="{&quot;height&quot;:289.5,&quot;left&quot;:66,&quot;top&quot;:135.85,&quot;width&quot;:828}"/>
</p:tagLst>
</file>

<file path=ppt/tags/tag15.xml><?xml version="1.0" encoding="utf-8"?>
<p:tagLst xmlns:p="http://schemas.openxmlformats.org/presentationml/2006/main">
  <p:tag name="KSO_WM_DIAGRAM_VIRTUALLY_FRAME" val="{&quot;height&quot;:289.5,&quot;left&quot;:66,&quot;top&quot;:135.85,&quot;width&quot;:828}"/>
</p:tagLst>
</file>

<file path=ppt/tags/tag16.xml><?xml version="1.0" encoding="utf-8"?>
<p:tagLst xmlns:p="http://schemas.openxmlformats.org/presentationml/2006/main">
  <p:tag name="KSO_WM_DIAGRAM_VIRTUALLY_FRAME" val="{&quot;height&quot;:289.5,&quot;left&quot;:66,&quot;top&quot;:135.85,&quot;width&quot;:828}"/>
</p:tagLst>
</file>

<file path=ppt/tags/tag17.xml><?xml version="1.0" encoding="utf-8"?>
<p:tagLst xmlns:p="http://schemas.openxmlformats.org/presentationml/2006/main">
  <p:tag name="KSO_WM_DIAGRAM_VIRTUALLY_FRAME" val="{&quot;height&quot;:289.5,&quot;left&quot;:66,&quot;top&quot;:135.85,&quot;width&quot;:828}"/>
</p:tagLst>
</file>

<file path=ppt/tags/tag18.xml><?xml version="1.0" encoding="utf-8"?>
<p:tagLst xmlns:p="http://schemas.openxmlformats.org/presentationml/2006/main">
  <p:tag name="KSO_WM_DIAGRAM_VIRTUALLY_FRAME" val="{&quot;height&quot;:289.5,&quot;left&quot;:66,&quot;top&quot;:135.85,&quot;width&quot;:828}"/>
</p:tagLst>
</file>

<file path=ppt/tags/tag19.xml><?xml version="1.0" encoding="utf-8"?>
<p:tagLst xmlns:p="http://schemas.openxmlformats.org/presentationml/2006/main">
  <p:tag name="KSO_WM_DIAGRAM_VIRTUALLY_FRAME" val="{&quot;height&quot;:289.5,&quot;left&quot;:66,&quot;top&quot;:135.85,&quot;width&quot;:828}"/>
</p:tagLst>
</file>

<file path=ppt/tags/tag20.xml><?xml version="1.0" encoding="utf-8"?>
<p:tagLst xmlns:p="http://schemas.openxmlformats.org/presentationml/2006/main">
  <p:tag name="KSO_WM_DIAGRAM_VIRTUALLY_FRAME" val="{&quot;height&quot;:375,&quot;left&quot;:567,&quot;top&quot;:109.5,&quot;width&quot;:345}"/>
</p:tagLst>
</file>

<file path=ppt/tags/tag21.xml><?xml version="1.0" encoding="utf-8"?>
<p:tagLst xmlns:p="http://schemas.openxmlformats.org/presentationml/2006/main">
  <p:tag name="KSO_WM_DIAGRAM_VIRTUALLY_FRAME" val="{&quot;height&quot;:375,&quot;left&quot;:567,&quot;top&quot;:109.5,&quot;width&quot;:345}"/>
</p:tagLst>
</file>

<file path=ppt/tags/tag22.xml><?xml version="1.0" encoding="utf-8"?>
<p:tagLst xmlns:p="http://schemas.openxmlformats.org/presentationml/2006/main">
  <p:tag name="KSO_WM_DIAGRAM_VIRTUALLY_FRAME" val="{&quot;height&quot;:375,&quot;left&quot;:567,&quot;top&quot;:109.5,&quot;width&quot;:345}"/>
</p:tagLst>
</file>

<file path=ppt/tags/tag23.xml><?xml version="1.0" encoding="utf-8"?>
<p:tagLst xmlns:p="http://schemas.openxmlformats.org/presentationml/2006/main">
  <p:tag name="KSO_WM_DIAGRAM_VIRTUALLY_FRAME" val="{&quot;height&quot;:375,&quot;left&quot;:567,&quot;top&quot;:109.5,&quot;width&quot;:345}"/>
</p:tagLst>
</file>

<file path=ppt/tags/tag24.xml><?xml version="1.0" encoding="utf-8"?>
<p:tagLst xmlns:p="http://schemas.openxmlformats.org/presentationml/2006/main">
  <p:tag name="KSO_WM_DIAGRAM_VIRTUALLY_FRAME" val="{&quot;height&quot;:375,&quot;left&quot;:567,&quot;top&quot;:109.5,&quot;width&quot;:345}"/>
</p:tagLst>
</file>

<file path=ppt/tags/tag25.xml><?xml version="1.0" encoding="utf-8"?>
<p:tagLst xmlns:p="http://schemas.openxmlformats.org/presentationml/2006/main">
  <p:tag name="KSO_WM_DIAGRAM_VIRTUALLY_FRAME" val="{&quot;height&quot;:375,&quot;left&quot;:567,&quot;top&quot;:109.5,&quot;width&quot;:345}"/>
</p:tagLst>
</file>

<file path=ppt/tags/tag26.xml><?xml version="1.0" encoding="utf-8"?>
<p:tagLst xmlns:p="http://schemas.openxmlformats.org/presentationml/2006/main">
  <p:tag name="KSO_WM_DIAGRAM_VIRTUALLY_FRAME" val="{&quot;height&quot;:375,&quot;left&quot;:567,&quot;top&quot;:109.5,&quot;width&quot;:345}"/>
</p:tagLst>
</file>

<file path=ppt/tags/tag27.xml><?xml version="1.0" encoding="utf-8"?>
<p:tagLst xmlns:p="http://schemas.openxmlformats.org/presentationml/2006/main">
  <p:tag name="KSO_WM_DIAGRAM_VIRTUALLY_FRAME" val="{&quot;height&quot;:375,&quot;left&quot;:567,&quot;top&quot;:109.5,&quot;width&quot;:345}"/>
</p:tagLst>
</file>

<file path=ppt/tags/tag28.xml><?xml version="1.0" encoding="utf-8"?>
<p:tagLst xmlns:p="http://schemas.openxmlformats.org/presentationml/2006/main">
  <p:tag name="KSO_WM_DIAGRAM_VIRTUALLY_FRAME" val="{&quot;height&quot;:375,&quot;left&quot;:567,&quot;top&quot;:109.5,&quot;width&quot;:345}"/>
</p:tagLst>
</file>

<file path=ppt/tags/tag29.xml><?xml version="1.0" encoding="utf-8"?>
<p:tagLst xmlns:p="http://schemas.openxmlformats.org/presentationml/2006/main">
  <p:tag name="KSO_WM_DIAGRAM_VIRTUALLY_FRAME" val="{&quot;height&quot;:375,&quot;left&quot;:567,&quot;top&quot;:109.5,&quot;width&quot;:345}"/>
</p:tagLst>
</file>

<file path=ppt/tags/tag30.xml><?xml version="1.0" encoding="utf-8"?>
<p:tagLst xmlns:p="http://schemas.openxmlformats.org/presentationml/2006/main">
  <p:tag name="KSO_WM_DIAGRAM_VIRTUALLY_FRAME" val="{&quot;height&quot;:375,&quot;left&quot;:567,&quot;top&quot;:109.5,&quot;width&quot;:345}"/>
</p:tagLst>
</file>

<file path=ppt/tags/tag31.xml><?xml version="1.0" encoding="utf-8"?>
<p:tagLst xmlns:p="http://schemas.openxmlformats.org/presentationml/2006/main">
  <p:tag name="KSO_WM_DIAGRAM_VIRTUALLY_FRAME" val="{&quot;height&quot;:375,&quot;left&quot;:567,&quot;top&quot;:109.5,&quot;width&quot;:345}"/>
</p:tagLst>
</file>

<file path=ppt/tags/tag32.xml><?xml version="1.0" encoding="utf-8"?>
<p:tagLst xmlns:p="http://schemas.openxmlformats.org/presentationml/2006/main">
  <p:tag name="KSO_WM_DIAGRAM_VIRTUALLY_FRAME" val="{&quot;height&quot;:130.5,&quot;left&quot;:66,&quot;top&quot;:241.5,&quot;width&quot;:826.5}"/>
</p:tagLst>
</file>

<file path=ppt/tags/tag33.xml><?xml version="1.0" encoding="utf-8"?>
<p:tagLst xmlns:p="http://schemas.openxmlformats.org/presentationml/2006/main">
  <p:tag name="KSO_WM_DIAGRAM_VIRTUALLY_FRAME" val="{&quot;height&quot;:130.5,&quot;left&quot;:66,&quot;top&quot;:241.5,&quot;width&quot;:826.5}"/>
</p:tagLst>
</file>

<file path=ppt/tags/tag34.xml><?xml version="1.0" encoding="utf-8"?>
<p:tagLst xmlns:p="http://schemas.openxmlformats.org/presentationml/2006/main">
  <p:tag name="KSO_WM_DIAGRAM_VIRTUALLY_FRAME" val="{&quot;height&quot;:130.5,&quot;left&quot;:66,&quot;top&quot;:241.5,&quot;width&quot;:826.5}"/>
</p:tagLst>
</file>

<file path=ppt/tags/tag35.xml><?xml version="1.0" encoding="utf-8"?>
<p:tagLst xmlns:p="http://schemas.openxmlformats.org/presentationml/2006/main">
  <p:tag name="KSO_WM_DIAGRAM_VIRTUALLY_FRAME" val="{&quot;height&quot;:130.5,&quot;left&quot;:66,&quot;top&quot;:241.5,&quot;width&quot;:826.5}"/>
</p:tagLst>
</file>

<file path=ppt/tags/tag36.xml><?xml version="1.0" encoding="utf-8"?>
<p:tagLst xmlns:p="http://schemas.openxmlformats.org/presentationml/2006/main">
  <p:tag name="KSO_WM_DIAGRAM_VIRTUALLY_FRAME" val="{&quot;height&quot;:130.5,&quot;left&quot;:66,&quot;top&quot;:241.5,&quot;width&quot;:826.5}"/>
</p:tagLst>
</file>

<file path=ppt/tags/tag37.xml><?xml version="1.0" encoding="utf-8"?>
<p:tagLst xmlns:p="http://schemas.openxmlformats.org/presentationml/2006/main">
  <p:tag name="KSO_WM_DIAGRAM_VIRTUALLY_FRAME" val="{&quot;height&quot;:130.5,&quot;left&quot;:66,&quot;top&quot;:241.5,&quot;width&quot;:826.5}"/>
</p:tagLst>
</file>

<file path=ppt/tags/tag38.xml><?xml version="1.0" encoding="utf-8"?>
<p:tagLst xmlns:p="http://schemas.openxmlformats.org/presentationml/2006/main">
  <p:tag name="KSO_WM_DIAGRAM_VIRTUALLY_FRAME" val="{&quot;height&quot;:130.5,&quot;left&quot;:66,&quot;top&quot;:241.5,&quot;width&quot;:826.5}"/>
</p:tagLst>
</file>

<file path=ppt/tags/tag39.xml><?xml version="1.0" encoding="utf-8"?>
<p:tagLst xmlns:p="http://schemas.openxmlformats.org/presentationml/2006/main">
  <p:tag name="KSO_WM_DIAGRAM_VIRTUALLY_FRAME" val="{&quot;height&quot;:130.5,&quot;left&quot;:66,&quot;top&quot;:241.5,&quot;width&quot;:826.5}"/>
</p:tagLst>
</file>

<file path=ppt/tags/tag40.xml><?xml version="1.0" encoding="utf-8"?>
<p:tagLst xmlns:p="http://schemas.openxmlformats.org/presentationml/2006/main">
  <p:tag name="KSO_WM_DIAGRAM_VIRTUALLY_FRAME" val="{&quot;height&quot;:130.5,&quot;left&quot;:66,&quot;top&quot;:241.5,&quot;width&quot;:826.5}"/>
</p:tagLst>
</file>

<file path=ppt/tags/tag41.xml><?xml version="1.0" encoding="utf-8"?>
<p:tagLst xmlns:p="http://schemas.openxmlformats.org/presentationml/2006/main">
  <p:tag name="KSO_WM_DIAGRAM_VIRTUALLY_FRAME" val="{&quot;height&quot;:130.5,&quot;left&quot;:66,&quot;top&quot;:241.5,&quot;width&quot;:826.5}"/>
</p:tagLst>
</file>

<file path=ppt/tags/tag42.xml><?xml version="1.0" encoding="utf-8"?>
<p:tagLst xmlns:p="http://schemas.openxmlformats.org/presentationml/2006/main">
  <p:tag name="KSO_WM_DIAGRAM_VIRTUALLY_FRAME" val="{&quot;height&quot;:130.5,&quot;left&quot;:66,&quot;top&quot;:241.5,&quot;width&quot;:826.5}"/>
</p:tagLst>
</file>

<file path=ppt/tags/tag43.xml><?xml version="1.0" encoding="utf-8"?>
<p:tagLst xmlns:p="http://schemas.openxmlformats.org/presentationml/2006/main">
  <p:tag name="KSO_WM_DIAGRAM_VIRTUALLY_FRAME" val="{&quot;height&quot;:130.5,&quot;left&quot;:66,&quot;top&quot;:241.5,&quot;width&quot;:826.5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4744</Words>
  <Application>WPS 演示</Application>
  <PresentationFormat/>
  <Paragraphs>900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5" baseType="lpstr">
      <vt:lpstr>Arial</vt:lpstr>
      <vt:lpstr>宋体</vt:lpstr>
      <vt:lpstr>Wingdings</vt:lpstr>
      <vt:lpstr>微软雅黑</vt:lpstr>
      <vt:lpstr>汉仪旗黑</vt:lpstr>
      <vt:lpstr>Calibri</vt:lpstr>
      <vt:lpstr>Helvetica Neue</vt:lpstr>
      <vt:lpstr>宋体</vt:lpstr>
      <vt:lpstr>Arial Unicode MS</vt:lpstr>
      <vt:lpstr>等线</vt:lpstr>
      <vt:lpstr>汉仪中等线KW</vt:lpstr>
      <vt:lpstr>汉仪书宋二KW</vt:lpstr>
      <vt:lpstr>微软雅黑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liaoran</cp:lastModifiedBy>
  <cp:revision>3</cp:revision>
  <dcterms:created xsi:type="dcterms:W3CDTF">2026-11-01T02:31:26Z</dcterms:created>
  <dcterms:modified xsi:type="dcterms:W3CDTF">2026-11-01T02:31:26Z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2052-12.1.22553.22553</vt:lpwstr>
  </property>
  <property fmtid="{D5CDD505-2E9C-101B-9397-08002B2CF9AE}" pid="3" name="ICV">
    <vt:lpwstr>584114D50B1775927DA4E66A227F73DF_43</vt:lpwstr>
  </property>
</Properties>
</file>