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6256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78" d="100"/>
          <a:sy n="78" d="100"/>
        </p:scale>
        <p:origin x="88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1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2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9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6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AFCFD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6350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9374E"/>
                </a:solidFill>
                <a:latin typeface="微软雅黑"/>
                <a:ea typeface="微软雅黑"/>
              </a:rPr>
              <a:t>CHINA INTERNATIONAL COLLEGE STUDENTS' INNOVATION COMPETITION  ·  学校组</a:t>
            </a:r>
            <a:endParaRPr sz="105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812800" y="1066800"/>
            <a:ext cx="6604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0" y="1320800"/>
            <a:ext cx="8966200" cy="10723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7400" b="1">
                <a:solidFill>
                  <a:srgbClr val="19374E"/>
                </a:solidFill>
                <a:latin typeface="微软雅黑"/>
                <a:ea typeface="微软雅黑"/>
              </a:rPr>
              <a:t>CADMind</a:t>
            </a:r>
            <a:endParaRPr sz="74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2800" y="2489200"/>
            <a:ext cx="11506200" cy="472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>
                <a:solidFill>
                  <a:srgbClr val="19374E"/>
                </a:solidFill>
                <a:latin typeface="微软雅黑"/>
                <a:ea typeface="微软雅黑"/>
              </a:rPr>
              <a:t>面向无图纸回转件的本地化辅助逆向建模系统</a:t>
            </a:r>
            <a:endParaRPr sz="24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800" y="3124200"/>
            <a:ext cx="10744200" cy="391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550" b="0">
                <a:solidFill>
                  <a:srgbClr val="19374E"/>
                </a:solidFill>
                <a:latin typeface="微软雅黑"/>
                <a:ea typeface="微软雅黑"/>
              </a:rPr>
              <a:t>把一次三维扫描，变成一份可编辑、可追溯、可复核的参数化 CAD 图纸。</a:t>
            </a:r>
            <a:endParaRPr sz="15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2800" y="3505200"/>
            <a:ext cx="10744200" cy="391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550" b="0">
                <a:solidFill>
                  <a:srgbClr val="19374E"/>
                </a:solidFill>
                <a:latin typeface="微软雅黑"/>
                <a:ea typeface="微软雅黑"/>
              </a:rPr>
              <a:t>全流程本地运行，扫描数据不出厂。</a:t>
            </a:r>
            <a:endParaRPr sz="15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2800" y="4089400"/>
            <a:ext cx="1689100" cy="381000"/>
          </a:xfrm>
          <a:prstGeom prst="roundRect">
            <a:avLst>
              <a:gd name="adj" fmla="val 10000"/>
            </a:avLst>
          </a:prstGeom>
          <a:noFill/>
          <a:ln w="12700">
            <a:solidFill>
              <a:srgbClr val="3358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2800" y="4165600"/>
            <a:ext cx="17653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工业软件 · 逆向工程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628900" y="4089400"/>
            <a:ext cx="1346200" cy="381000"/>
          </a:xfrm>
          <a:prstGeom prst="roundRect">
            <a:avLst>
              <a:gd name="adj" fmla="val 10000"/>
            </a:avLst>
          </a:prstGeom>
          <a:noFill/>
          <a:ln w="12700">
            <a:solidFill>
              <a:srgbClr val="3358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28900" y="4165600"/>
            <a:ext cx="14224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本地化 AI 推理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102100" y="4089400"/>
            <a:ext cx="1651000" cy="381000"/>
          </a:xfrm>
          <a:prstGeom prst="roundRect">
            <a:avLst>
              <a:gd name="adj" fmla="val 10000"/>
            </a:avLst>
          </a:prstGeom>
          <a:noFill/>
          <a:ln w="12700">
            <a:solidFill>
              <a:srgbClr val="3358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02100" y="4165600"/>
            <a:ext cx="1727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点云 → 参数化实体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880100" y="4089400"/>
            <a:ext cx="1092200" cy="381000"/>
          </a:xfrm>
          <a:prstGeom prst="roundRect">
            <a:avLst>
              <a:gd name="adj" fmla="val 10000"/>
            </a:avLst>
          </a:prstGeom>
          <a:noFill/>
          <a:ln w="12700">
            <a:solidFill>
              <a:srgbClr val="3358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80100" y="4165600"/>
            <a:ext cx="11684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可追溯评测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219200" y="54864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473200" y="56896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676400" y="53340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905000" y="56388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108200" y="54610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71600" y="59182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778000" y="59944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184400" y="58674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549400" y="52324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006600" y="51816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17600" y="57404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260600" y="5664200"/>
            <a:ext cx="63500" cy="63500"/>
          </a:xfrm>
          <a:prstGeom prst="ellipse">
            <a:avLst/>
          </a:prstGeom>
          <a:solidFill>
            <a:srgbClr val="6E93A8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2616200" y="5664200"/>
            <a:ext cx="431800" cy="0"/>
          </a:xfrm>
          <a:prstGeom prst="line">
            <a:avLst/>
          </a:prstGeom>
          <a:ln w="15240">
            <a:solidFill>
              <a:srgbClr val="5C7E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3048000" y="5600700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0" y="0"/>
                </a:moveTo>
                <a:lnTo>
                  <a:pt x="101600" y="63500"/>
                </a:lnTo>
                <a:lnTo>
                  <a:pt x="0" y="127000"/>
                </a:lnTo>
                <a:close/>
              </a:path>
            </a:pathLst>
          </a:custGeom>
          <a:solidFill>
            <a:srgbClr val="5C7E93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403600" y="5130800"/>
            <a:ext cx="1498600" cy="1168400"/>
          </a:xfrm>
          <a:prstGeom prst="rect">
            <a:avLst/>
          </a:prstGeom>
          <a:noFill/>
          <a:ln w="15240">
            <a:solidFill>
              <a:srgbClr val="4E7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>
            <a:off x="4152900" y="5130800"/>
            <a:ext cx="0" cy="1168400"/>
          </a:xfrm>
          <a:prstGeom prst="line">
            <a:avLst/>
          </a:prstGeom>
          <a:ln w="10160">
            <a:solidFill>
              <a:srgbClr val="4E7B9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3403600" y="5715000"/>
            <a:ext cx="1498600" cy="0"/>
          </a:xfrm>
          <a:prstGeom prst="line">
            <a:avLst/>
          </a:prstGeom>
          <a:ln w="10160">
            <a:solidFill>
              <a:srgbClr val="4E7B9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5130800" y="5664200"/>
            <a:ext cx="431800" cy="0"/>
          </a:xfrm>
          <a:prstGeom prst="line">
            <a:avLst/>
          </a:prstGeom>
          <a:ln w="15240">
            <a:solidFill>
              <a:srgbClr val="5C7E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>
            <a:off x="5562600" y="5600700"/>
            <a:ext cx="101600" cy="127000"/>
          </a:xfrm>
          <a:custGeom>
            <a:avLst/>
            <a:gdLst/>
            <a:ahLst/>
            <a:cxnLst/>
            <a:rect l="l" t="t" r="r" b="b"/>
            <a:pathLst>
              <a:path w="101600" h="127000">
                <a:moveTo>
                  <a:pt x="0" y="0"/>
                </a:moveTo>
                <a:lnTo>
                  <a:pt x="101600" y="63500"/>
                </a:lnTo>
                <a:lnTo>
                  <a:pt x="0" y="127000"/>
                </a:lnTo>
                <a:close/>
              </a:path>
            </a:pathLst>
          </a:custGeom>
          <a:solidFill>
            <a:srgbClr val="5C7E93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918200" y="5130800"/>
            <a:ext cx="1498600" cy="1168400"/>
          </a:xfrm>
          <a:prstGeom prst="rect">
            <a:avLst/>
          </a:prstGeom>
          <a:solidFill>
            <a:srgbClr val="123C55"/>
          </a:solidFill>
          <a:ln w="17780">
            <a:solidFill>
              <a:srgbClr val="C8A2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7" name="Connector 36"/>
          <p:cNvCxnSpPr/>
          <p:nvPr/>
        </p:nvCxnSpPr>
        <p:spPr>
          <a:xfrm>
            <a:off x="6667500" y="5181600"/>
            <a:ext cx="0" cy="1066800"/>
          </a:xfrm>
          <a:prstGeom prst="line">
            <a:avLst/>
          </a:prstGeom>
          <a:ln w="10160">
            <a:solidFill>
              <a:srgbClr val="C8A24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5969000" y="5715000"/>
            <a:ext cx="1397000" cy="0"/>
          </a:xfrm>
          <a:prstGeom prst="line">
            <a:avLst/>
          </a:prstGeom>
          <a:ln w="10160">
            <a:solidFill>
              <a:srgbClr val="C8A24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69200" y="5207000"/>
            <a:ext cx="2616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Ø 50.00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69200" y="5511800"/>
            <a:ext cx="2616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Ø 20.00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69200" y="5918200"/>
            <a:ext cx="261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19374E"/>
                </a:solidFill>
                <a:latin typeface="微软雅黑"/>
                <a:ea typeface="微软雅黑"/>
              </a:rPr>
              <a:t>STEP 可编辑</a:t>
            </a:r>
            <a:endParaRPr sz="10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4400" y="6502400"/>
            <a:ext cx="2489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①  点云输入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30300" y="6756400"/>
            <a:ext cx="261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19374E"/>
                </a:solidFill>
                <a:latin typeface="微软雅黑"/>
                <a:ea typeface="微软雅黑"/>
              </a:rPr>
              <a:t>4–10,000 点 / 次</a:t>
            </a:r>
            <a:endParaRPr sz="10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403600" y="6502400"/>
            <a:ext cx="2489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②  分类与几何拟合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19500" y="6756400"/>
            <a:ext cx="261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19374E"/>
                </a:solidFill>
                <a:latin typeface="微软雅黑"/>
                <a:ea typeface="微软雅黑"/>
              </a:rPr>
              <a:t>判断 → 出数</a:t>
            </a:r>
            <a:endParaRPr sz="10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918200" y="6502400"/>
            <a:ext cx="2489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③  参数化实体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34100" y="6756400"/>
            <a:ext cx="261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19374E"/>
                </a:solidFill>
                <a:latin typeface="微软雅黑"/>
                <a:ea typeface="微软雅黑"/>
              </a:rPr>
              <a:t>可直接改尺寸</a:t>
            </a:r>
            <a:endParaRPr sz="10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48" name="Connector 47"/>
          <p:cNvCxnSpPr/>
          <p:nvPr/>
        </p:nvCxnSpPr>
        <p:spPr>
          <a:xfrm>
            <a:off x="10617200" y="5130800"/>
            <a:ext cx="0" cy="1041400"/>
          </a:xfrm>
          <a:prstGeom prst="line">
            <a:avLst/>
          </a:prstGeom>
          <a:ln w="254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896600" y="5156200"/>
            <a:ext cx="3886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1">
                <a:solidFill>
                  <a:srgbClr val="19374E"/>
                </a:solidFill>
                <a:latin typeface="微软雅黑"/>
                <a:ea typeface="微软雅黑"/>
              </a:rPr>
              <a:t>从“只能量”</a:t>
            </a:r>
            <a:endParaRPr sz="15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896600" y="5486400"/>
            <a:ext cx="3886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1">
                <a:solidFill>
                  <a:srgbClr val="19374E"/>
                </a:solidFill>
                <a:latin typeface="微软雅黑"/>
                <a:ea typeface="微软雅黑"/>
              </a:rPr>
              <a:t>到“可以改”</a:t>
            </a:r>
            <a:endParaRPr sz="15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896600" y="5867400"/>
            <a:ext cx="3886200" cy="285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19374E"/>
                </a:solidFill>
                <a:latin typeface="微软雅黑"/>
                <a:ea typeface="微软雅黑"/>
              </a:rPr>
              <a:t>中间不需要人重新建模</a:t>
            </a:r>
            <a:endParaRPr sz="11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52" name="Connector 51"/>
          <p:cNvCxnSpPr/>
          <p:nvPr/>
        </p:nvCxnSpPr>
        <p:spPr>
          <a:xfrm>
            <a:off x="812800" y="7620000"/>
            <a:ext cx="14630400" cy="0"/>
          </a:xfrm>
          <a:prstGeom prst="line">
            <a:avLst/>
          </a:prstGeom>
          <a:ln w="12700">
            <a:solidFill>
              <a:srgbClr val="2450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2903200" y="7874000"/>
            <a:ext cx="261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19374E"/>
                </a:solidFill>
                <a:latin typeface="微软雅黑"/>
                <a:ea typeface="微软雅黑"/>
              </a:rPr>
              <a:t>CADMind</a:t>
            </a:r>
            <a:endParaRPr sz="10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7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W H A T   W E   D O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348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9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给没有图纸的零件，重新造一份可信的图纸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350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1" name="TextBox 6"/>
          <p:cNvSpPr txBox="1"/>
          <p:nvPr/>
        </p:nvSpPr>
        <p:spPr>
          <a:xfrm>
            <a:off x="812800" y="2517648"/>
            <a:ext cx="1328420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5000"/>
              </a:lnSpc>
            </a:pPr>
            <a:r>
              <a:rPr sz="1500" b="0">
                <a:solidFill>
                  <a:srgbClr val="5C7380"/>
                </a:solidFill>
                <a:latin typeface="微软雅黑"/>
                <a:ea typeface="微软雅黑"/>
              </a:rPr>
              <a:t>输入一台扫描仪的点云，输出一个带尺寸、可编辑、可追溯的 STEP 实体——中间不需要人重新建模。适用于直圆套筒这类“只能量、没法画”的回转件。</a:t>
            </a:r>
            <a:endParaRPr sz="15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352" name="Connector 7"/>
          <p:cNvCxnSpPr/>
          <p:nvPr/>
        </p:nvCxnSpPr>
        <p:spPr>
          <a:xfrm>
            <a:off x="812800" y="3584448"/>
            <a:ext cx="4318000" cy="0"/>
          </a:xfrm>
          <a:prstGeom prst="line">
            <a:avLst/>
          </a:prstGeom>
          <a:ln w="25400">
            <a:solidFill>
              <a:srgbClr val="0A2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3" name="Connector 8"/>
          <p:cNvCxnSpPr/>
          <p:nvPr/>
        </p:nvCxnSpPr>
        <p:spPr>
          <a:xfrm>
            <a:off x="5715000" y="3584448"/>
            <a:ext cx="4318000" cy="0"/>
          </a:xfrm>
          <a:prstGeom prst="line">
            <a:avLst/>
          </a:prstGeom>
          <a:ln w="25400">
            <a:solidFill>
              <a:srgbClr val="0A2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4" name="Connector 9"/>
          <p:cNvCxnSpPr/>
          <p:nvPr/>
        </p:nvCxnSpPr>
        <p:spPr>
          <a:xfrm>
            <a:off x="10617200" y="3584448"/>
            <a:ext cx="4826000" cy="0"/>
          </a:xfrm>
          <a:prstGeom prst="line">
            <a:avLst/>
          </a:prstGeom>
          <a:ln w="25400">
            <a:solidFill>
              <a:srgbClr val="0A2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5" name="TextBox 10"/>
          <p:cNvSpPr txBox="1"/>
          <p:nvPr/>
        </p:nvSpPr>
        <p:spPr>
          <a:xfrm>
            <a:off x="812800" y="3813048"/>
            <a:ext cx="4648200" cy="748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600" b="1">
                <a:solidFill>
                  <a:srgbClr val="0E4B5C"/>
                </a:solidFill>
                <a:latin typeface="微软雅黑"/>
                <a:ea typeface="微软雅黑"/>
              </a:rPr>
              <a:t>98.67</a:t>
            </a:r>
            <a:endParaRPr sz="46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356" name="TextBox 11"/>
          <p:cNvSpPr txBox="1"/>
          <p:nvPr/>
        </p:nvSpPr>
        <p:spPr>
          <a:xfrm>
            <a:off x="2501900" y="4143248"/>
            <a:ext cx="1092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1">
                <a:solidFill>
                  <a:srgbClr val="0E4B5C"/>
                </a:solidFill>
                <a:latin typeface="微软雅黑"/>
                <a:ea typeface="微软雅黑"/>
              </a:rPr>
              <a:t>%</a:t>
            </a:r>
            <a:endParaRPr sz="15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357" name="TextBox 12"/>
          <p:cNvSpPr txBox="1"/>
          <p:nvPr/>
        </p:nvSpPr>
        <p:spPr>
          <a:xfrm>
            <a:off x="812800" y="4549648"/>
            <a:ext cx="4394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形状分类准确率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58" name="TextBox 13"/>
          <p:cNvSpPr txBox="1"/>
          <p:nvPr/>
        </p:nvSpPr>
        <p:spPr>
          <a:xfrm>
            <a:off x="812800" y="4854448"/>
            <a:ext cx="4394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296 / 300，同生成器独立种子测试集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59" name="TextBox 14"/>
          <p:cNvSpPr txBox="1"/>
          <p:nvPr/>
        </p:nvSpPr>
        <p:spPr>
          <a:xfrm>
            <a:off x="5715000" y="3813048"/>
            <a:ext cx="4648200" cy="748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600" b="1">
                <a:solidFill>
                  <a:srgbClr val="0E4B5C"/>
                </a:solidFill>
                <a:latin typeface="微软雅黑"/>
                <a:ea typeface="微软雅黑"/>
              </a:rPr>
              <a:t>0.00516</a:t>
            </a:r>
            <a:endParaRPr sz="46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360" name="TextBox 15"/>
          <p:cNvSpPr txBox="1"/>
          <p:nvPr/>
        </p:nvSpPr>
        <p:spPr>
          <a:xfrm>
            <a:off x="8115300" y="4143248"/>
            <a:ext cx="1092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1">
                <a:solidFill>
                  <a:srgbClr val="0E4B5C"/>
                </a:solidFill>
                <a:latin typeface="微软雅黑"/>
                <a:ea typeface="微软雅黑"/>
              </a:rPr>
              <a:t>mm</a:t>
            </a:r>
            <a:endParaRPr sz="15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361" name="TextBox 16"/>
          <p:cNvSpPr txBox="1"/>
          <p:nvPr/>
        </p:nvSpPr>
        <p:spPr>
          <a:xfrm>
            <a:off x="5715000" y="4549648"/>
            <a:ext cx="4394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尺寸拟合最大绝对误差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62" name="TextBox 17"/>
          <p:cNvSpPr txBox="1"/>
          <p:nvPr/>
        </p:nvSpPr>
        <p:spPr>
          <a:xfrm>
            <a:off x="5715000" y="4854448"/>
            <a:ext cx="4394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4 组真值样例，噪声 σ 0.015–0.050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63" name="TextBox 18"/>
          <p:cNvSpPr txBox="1"/>
          <p:nvPr/>
        </p:nvSpPr>
        <p:spPr>
          <a:xfrm>
            <a:off x="10617200" y="3813048"/>
            <a:ext cx="4648200" cy="748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600" b="1">
                <a:solidFill>
                  <a:srgbClr val="0E4B5C"/>
                </a:solidFill>
                <a:latin typeface="微软雅黑"/>
                <a:ea typeface="微软雅黑"/>
              </a:rPr>
              <a:t>0</a:t>
            </a:r>
            <a:endParaRPr sz="46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364" name="TextBox 19"/>
          <p:cNvSpPr txBox="1"/>
          <p:nvPr/>
        </p:nvSpPr>
        <p:spPr>
          <a:xfrm>
            <a:off x="11074400" y="4143248"/>
            <a:ext cx="1092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1">
                <a:solidFill>
                  <a:srgbClr val="0E4B5C"/>
                </a:solidFill>
                <a:latin typeface="微软雅黑"/>
                <a:ea typeface="微软雅黑"/>
              </a:rPr>
              <a:t>字节</a:t>
            </a:r>
            <a:endParaRPr sz="15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365" name="TextBox 20"/>
          <p:cNvSpPr txBox="1"/>
          <p:nvPr/>
        </p:nvSpPr>
        <p:spPr>
          <a:xfrm>
            <a:off x="10617200" y="4549648"/>
            <a:ext cx="4394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扫描数据出厂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66" name="TextBox 21"/>
          <p:cNvSpPr txBox="1"/>
          <p:nvPr/>
        </p:nvSpPr>
        <p:spPr>
          <a:xfrm>
            <a:off x="10617200" y="4854448"/>
            <a:ext cx="4394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本地部署，无云端推理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67" name="Rectangle 22"/>
          <p:cNvSpPr/>
          <p:nvPr/>
        </p:nvSpPr>
        <p:spPr>
          <a:xfrm>
            <a:off x="812800" y="5946648"/>
            <a:ext cx="14630400" cy="660400"/>
          </a:xfrm>
          <a:prstGeom prst="rect">
            <a:avLst/>
          </a:prstGeom>
          <a:solidFill>
            <a:srgbClr val="FB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8" name="Connector 23"/>
          <p:cNvCxnSpPr/>
          <p:nvPr/>
        </p:nvCxnSpPr>
        <p:spPr>
          <a:xfrm>
            <a:off x="812800" y="5946648"/>
            <a:ext cx="38100" cy="66040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9" name="TextBox 24"/>
          <p:cNvSpPr txBox="1"/>
          <p:nvPr/>
        </p:nvSpPr>
        <p:spPr>
          <a:xfrm>
            <a:off x="1117600" y="6137148"/>
            <a:ext cx="141986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0A2337"/>
                </a:solidFill>
                <a:latin typeface="微软雅黑"/>
                <a:ea typeface="微软雅黑"/>
              </a:rPr>
              <a:t>我们不做“最强大的逆向软件”，只做最敢被验证、最容易部署、数据最安全的那一个。</a:t>
            </a:r>
            <a:endParaRPr sz="150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70" name="TextBox 25"/>
          <p:cNvSpPr txBox="1"/>
          <p:nvPr/>
        </p:nvSpPr>
        <p:spPr>
          <a:xfrm>
            <a:off x="812800" y="7115048"/>
            <a:ext cx="4521200" cy="333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为什么是现在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71" name="TextBox 26"/>
          <p:cNvSpPr txBox="1"/>
          <p:nvPr/>
        </p:nvSpPr>
        <p:spPr>
          <a:xfrm>
            <a:off x="812800" y="7419848"/>
            <a:ext cx="4394200" cy="312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国产替代、数据合规、端侧智能三个窗口同时打开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72" name="TextBox 27"/>
          <p:cNvSpPr txBox="1"/>
          <p:nvPr/>
        </p:nvSpPr>
        <p:spPr>
          <a:xfrm>
            <a:off x="5715000" y="7115048"/>
            <a:ext cx="4521200" cy="333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为什么是我们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73" name="TextBox 28"/>
          <p:cNvSpPr txBox="1"/>
          <p:nvPr/>
        </p:nvSpPr>
        <p:spPr>
          <a:xfrm>
            <a:off x="5715000" y="7419848"/>
            <a:ext cx="4394200" cy="312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几何算法、工程实现与评测纪律，一年内全部自建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74" name="TextBox 29"/>
          <p:cNvSpPr txBox="1"/>
          <p:nvPr/>
        </p:nvSpPr>
        <p:spPr>
          <a:xfrm>
            <a:off x="10617200" y="7115048"/>
            <a:ext cx="4521200" cy="333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为什么值得买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75" name="TextBox 30"/>
          <p:cNvSpPr txBox="1"/>
          <p:nvPr/>
        </p:nvSpPr>
        <p:spPr>
          <a:xfrm>
            <a:off x="10617200" y="7419848"/>
            <a:ext cx="4394200" cy="312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2,980 元 ≈ 1–2 次外协扫描，老板自己能拍板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76" name="TextBox 31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项目概述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77" name="TextBox 32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02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3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P R O B L E M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574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5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中国车间里，有一批零件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576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只有实物，没有图纸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577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8" name="TextBox 7"/>
          <p:cNvSpPr txBox="1"/>
          <p:nvPr/>
        </p:nvSpPr>
        <p:spPr>
          <a:xfrm>
            <a:off x="812800" y="3079496"/>
            <a:ext cx="6680200" cy="742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5000"/>
              </a:lnSpc>
            </a:pPr>
            <a:r>
              <a:rPr sz="1500" b="0">
                <a:solidFill>
                  <a:srgbClr val="5C7380"/>
                </a:solidFill>
                <a:latin typeface="微软雅黑"/>
                <a:ea typeface="微软雅黑"/>
              </a:rPr>
              <a:t>浙江某模具厂的设备主管接到急单：一台 2008 年进口注塑机的传动轴套磨</a:t>
            </a:r>
            <a:br/>
            <a:r>
              <a:rPr sz="1500" b="0">
                <a:solidFill>
                  <a:srgbClr val="5C7380"/>
                </a:solidFill>
                <a:latin typeface="微软雅黑"/>
                <a:ea typeface="微软雅黑"/>
              </a:rPr>
              <a:t>损，原厂已停产，图纸遗失。车间没有扫描仪，也没有逆向工程师。</a:t>
            </a:r>
            <a:endParaRPr sz="15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579" name="Oval 8"/>
          <p:cNvSpPr/>
          <p:nvPr/>
        </p:nvSpPr>
        <p:spPr>
          <a:xfrm>
            <a:off x="812800" y="44383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0" name="TextBox 9"/>
          <p:cNvSpPr txBox="1"/>
          <p:nvPr/>
        </p:nvSpPr>
        <p:spPr>
          <a:xfrm>
            <a:off x="812800" y="44193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81" name="TextBox 10"/>
          <p:cNvSpPr txBox="1"/>
          <p:nvPr/>
        </p:nvSpPr>
        <p:spPr>
          <a:xfrm>
            <a:off x="1155700" y="4400296"/>
            <a:ext cx="6337300" cy="3321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0A2337"/>
                </a:solidFill>
                <a:latin typeface="微软雅黑"/>
                <a:ea typeface="微软雅黑"/>
              </a:rPr>
              <a:t>原厂高价订制：周期 8 周以上，报价常超过零件本身价值的十倍</a:t>
            </a:r>
            <a:endParaRPr sz="130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82" name="Oval 11"/>
          <p:cNvSpPr/>
          <p:nvPr/>
        </p:nvSpPr>
        <p:spPr>
          <a:xfrm>
            <a:off x="812800" y="50479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3" name="TextBox 12"/>
          <p:cNvSpPr txBox="1"/>
          <p:nvPr/>
        </p:nvSpPr>
        <p:spPr>
          <a:xfrm>
            <a:off x="812800" y="50289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84" name="TextBox 13"/>
          <p:cNvSpPr txBox="1"/>
          <p:nvPr/>
        </p:nvSpPr>
        <p:spPr>
          <a:xfrm>
            <a:off x="1155700" y="5009896"/>
            <a:ext cx="6337300" cy="3321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0A2337"/>
                </a:solidFill>
                <a:latin typeface="微软雅黑"/>
                <a:ea typeface="微软雅黑"/>
              </a:rPr>
              <a:t>卡尺量三个尺寸，回 CAD 里手画：靠老师傅经验，圆度、同轴度只能猜</a:t>
            </a:r>
            <a:endParaRPr sz="130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85" name="Oval 14"/>
          <p:cNvSpPr/>
          <p:nvPr/>
        </p:nvSpPr>
        <p:spPr>
          <a:xfrm>
            <a:off x="812800" y="56575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6" name="TextBox 15"/>
          <p:cNvSpPr txBox="1"/>
          <p:nvPr/>
        </p:nvSpPr>
        <p:spPr>
          <a:xfrm>
            <a:off x="812800" y="56385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87" name="TextBox 16"/>
          <p:cNvSpPr txBox="1"/>
          <p:nvPr/>
        </p:nvSpPr>
        <p:spPr>
          <a:xfrm>
            <a:off x="1155700" y="5619496"/>
            <a:ext cx="6337300" cy="3321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00" b="0">
                <a:solidFill>
                  <a:srgbClr val="0A2337"/>
                </a:solidFill>
                <a:latin typeface="微软雅黑"/>
                <a:ea typeface="微软雅黑"/>
              </a:rPr>
              <a:t>找外部服务商扫描：单次 2,000 元起，图纸仍放在别人手里</a:t>
            </a:r>
            <a:endParaRPr sz="130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88" name="TextBox 17"/>
          <p:cNvSpPr txBox="1"/>
          <p:nvPr/>
        </p:nvSpPr>
        <p:spPr>
          <a:xfrm>
            <a:off x="812800" y="6762496"/>
            <a:ext cx="6680200" cy="563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>
                <a:solidFill>
                  <a:srgbClr val="8FA0AA"/>
                </a:solidFill>
                <a:latin typeface="微软雅黑"/>
                <a:ea typeface="微软雅黑"/>
              </a:rPr>
              <a:t>这不是个案。超期服役的设备、停产的进口备件、图纸管理混乱的老产品——它们构成一个结构性</a:t>
            </a:r>
            <a:br/>
            <a:r>
              <a:rPr sz="1200" b="0">
                <a:solidFill>
                  <a:srgbClr val="8FA0AA"/>
                </a:solidFill>
                <a:latin typeface="微软雅黑"/>
                <a:ea typeface="微软雅黑"/>
              </a:rPr>
              <a:t>需求：把实物重新变回可编辑的设计数据。</a:t>
            </a:r>
            <a:endParaRPr sz="12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89" name="Rectangle 18"/>
          <p:cNvSpPr/>
          <p:nvPr/>
        </p:nvSpPr>
        <p:spPr>
          <a:xfrm>
            <a:off x="8128000" y="2952496"/>
            <a:ext cx="7315200" cy="44450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0" name="TextBox 19"/>
          <p:cNvSpPr txBox="1"/>
          <p:nvPr/>
        </p:nvSpPr>
        <p:spPr>
          <a:xfrm>
            <a:off x="8458200" y="3231896"/>
            <a:ext cx="67310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断层的本质：四次语义跃迁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91" name="TextBox 20"/>
          <p:cNvSpPr txBox="1"/>
          <p:nvPr/>
        </p:nvSpPr>
        <p:spPr>
          <a:xfrm>
            <a:off x="8458200" y="3536696"/>
            <a:ext cx="6731000" cy="2806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从 30 万个离散坐标，到“Ø50 × Ø20 × 40”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92" name="Oval 21"/>
          <p:cNvSpPr/>
          <p:nvPr/>
        </p:nvSpPr>
        <p:spPr>
          <a:xfrm>
            <a:off x="8458200" y="39557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3" name="TextBox 22"/>
          <p:cNvSpPr txBox="1"/>
          <p:nvPr/>
        </p:nvSpPr>
        <p:spPr>
          <a:xfrm>
            <a:off x="8458200" y="39367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94" name="TextBox 23"/>
          <p:cNvSpPr txBox="1"/>
          <p:nvPr/>
        </p:nvSpPr>
        <p:spPr>
          <a:xfrm>
            <a:off x="8788400" y="3892296"/>
            <a:ext cx="1981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去噪与配准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95" name="TextBox 24"/>
          <p:cNvSpPr txBox="1"/>
          <p:nvPr/>
        </p:nvSpPr>
        <p:spPr>
          <a:xfrm>
            <a:off x="10261600" y="3904996"/>
            <a:ext cx="4851400" cy="2879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多视角拼接、离群点剔除，决定精度上限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596" name="Oval 25"/>
          <p:cNvSpPr/>
          <p:nvPr/>
        </p:nvSpPr>
        <p:spPr>
          <a:xfrm>
            <a:off x="8458200" y="45145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7" name="TextBox 26"/>
          <p:cNvSpPr txBox="1"/>
          <p:nvPr/>
        </p:nvSpPr>
        <p:spPr>
          <a:xfrm>
            <a:off x="8458200" y="44955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98" name="TextBox 27"/>
          <p:cNvSpPr txBox="1"/>
          <p:nvPr/>
        </p:nvSpPr>
        <p:spPr>
          <a:xfrm>
            <a:off x="8788400" y="4451096"/>
            <a:ext cx="1981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曲面重建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99" name="TextBox 28"/>
          <p:cNvSpPr txBox="1"/>
          <p:nvPr/>
        </p:nvSpPr>
        <p:spPr>
          <a:xfrm>
            <a:off x="10261600" y="4463796"/>
            <a:ext cx="4851400" cy="2879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散点连成三角网格或拟合解析曲面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00" name="Oval 29"/>
          <p:cNvSpPr/>
          <p:nvPr/>
        </p:nvSpPr>
        <p:spPr>
          <a:xfrm>
            <a:off x="8458200" y="50733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1" name="TextBox 30"/>
          <p:cNvSpPr txBox="1"/>
          <p:nvPr/>
        </p:nvSpPr>
        <p:spPr>
          <a:xfrm>
            <a:off x="8458200" y="50543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602" name="TextBox 31"/>
          <p:cNvSpPr txBox="1"/>
          <p:nvPr/>
        </p:nvSpPr>
        <p:spPr>
          <a:xfrm>
            <a:off x="8788400" y="5009896"/>
            <a:ext cx="1981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特征识别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03" name="TextBox 32"/>
          <p:cNvSpPr txBox="1"/>
          <p:nvPr/>
        </p:nvSpPr>
        <p:spPr>
          <a:xfrm>
            <a:off x="10261600" y="5022596"/>
            <a:ext cx="4851400" cy="2879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判断圆柱面、平面、孔，识别轴线与基准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04" name="Oval 33"/>
          <p:cNvSpPr/>
          <p:nvPr/>
        </p:nvSpPr>
        <p:spPr>
          <a:xfrm>
            <a:off x="8458200" y="5632196"/>
            <a:ext cx="215900" cy="215900"/>
          </a:xfrm>
          <a:prstGeom prst="ellipse">
            <a:avLst/>
          </a:prstGeom>
          <a:solidFill>
            <a:srgbClr val="C8A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5" name="TextBox 34"/>
          <p:cNvSpPr txBox="1"/>
          <p:nvPr/>
        </p:nvSpPr>
        <p:spPr>
          <a:xfrm>
            <a:off x="8458200" y="56131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0A2337"/>
                </a:solidFill>
                <a:latin typeface="微软雅黑"/>
                <a:ea typeface="微软雅黑"/>
              </a:rPr>
              <a:t>4</a:t>
            </a:r>
            <a:endParaRPr sz="9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06" name="TextBox 35"/>
          <p:cNvSpPr txBox="1"/>
          <p:nvPr/>
        </p:nvSpPr>
        <p:spPr>
          <a:xfrm>
            <a:off x="8788400" y="5568696"/>
            <a:ext cx="1981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参数化表达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07" name="TextBox 36"/>
          <p:cNvSpPr txBox="1"/>
          <p:nvPr/>
        </p:nvSpPr>
        <p:spPr>
          <a:xfrm>
            <a:off x="10261600" y="5581396"/>
            <a:ext cx="4851400" cy="2879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写成带约束、可修改的特征树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608" name="Connector 37"/>
          <p:cNvCxnSpPr/>
          <p:nvPr/>
        </p:nvCxnSpPr>
        <p:spPr>
          <a:xfrm>
            <a:off x="8458200" y="6406896"/>
            <a:ext cx="6654800" cy="0"/>
          </a:xfrm>
          <a:prstGeom prst="line">
            <a:avLst/>
          </a:prstGeom>
          <a:ln w="12700">
            <a:solidFill>
              <a:srgbClr val="D7E2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9" name="TextBox 38"/>
          <p:cNvSpPr txBox="1"/>
          <p:nvPr/>
        </p:nvSpPr>
        <p:spPr>
          <a:xfrm>
            <a:off x="8458200" y="6559296"/>
            <a:ext cx="6731000" cy="5289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通用逆向软件把 1–3 做得很好，第 4 步始终依赖工程师——“该用几个特征表达这个零件”是一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个设计决策，不是一个计算问题。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610" name="Connector 39"/>
          <p:cNvCxnSpPr/>
          <p:nvPr/>
        </p:nvCxnSpPr>
        <p:spPr>
          <a:xfrm>
            <a:off x="812800" y="7372096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1" name="TextBox 40"/>
          <p:cNvSpPr txBox="1"/>
          <p:nvPr/>
        </p:nvSpPr>
        <p:spPr>
          <a:xfrm>
            <a:off x="812800" y="7575296"/>
            <a:ext cx="4648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现状成本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12" name="TextBox 41"/>
          <p:cNvSpPr txBox="1"/>
          <p:nvPr/>
        </p:nvSpPr>
        <p:spPr>
          <a:xfrm>
            <a:off x="812800" y="7829296"/>
            <a:ext cx="4521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2–4 小时 / 件，结果靠个人经验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13" name="TextBox 42"/>
          <p:cNvSpPr txBox="1"/>
          <p:nvPr/>
        </p:nvSpPr>
        <p:spPr>
          <a:xfrm>
            <a:off x="5715000" y="7575296"/>
            <a:ext cx="4648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数据现状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14" name="TextBox 43"/>
          <p:cNvSpPr txBox="1"/>
          <p:nvPr/>
        </p:nvSpPr>
        <p:spPr>
          <a:xfrm>
            <a:off x="5715000" y="7829296"/>
            <a:ext cx="4521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50 万家规上企业，数控化率 68.6%，但尺寸没有数据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15" name="TextBox 44"/>
          <p:cNvSpPr txBox="1"/>
          <p:nvPr/>
        </p:nvSpPr>
        <p:spPr>
          <a:xfrm>
            <a:off x="10617200" y="7575296"/>
            <a:ext cx="4648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我们的切口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16" name="TextBox 45"/>
          <p:cNvSpPr txBox="1"/>
          <p:nvPr/>
        </p:nvSpPr>
        <p:spPr>
          <a:xfrm>
            <a:off x="10617200" y="7829296"/>
            <a:ext cx="4521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先做回转件：几何可被严格验证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17" name="TextBox 46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项目概述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18" name="TextBox 47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03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1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W H Y   N O W   /   W H Y   U S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622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3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三条现成的路，每一条都卡在一个点上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624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5" name="Rectangle 6"/>
          <p:cNvSpPr/>
          <p:nvPr/>
        </p:nvSpPr>
        <p:spPr>
          <a:xfrm>
            <a:off x="812800" y="2416048"/>
            <a:ext cx="4724400" cy="30988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6" name="TextBox 7"/>
          <p:cNvSpPr txBox="1"/>
          <p:nvPr/>
        </p:nvSpPr>
        <p:spPr>
          <a:xfrm>
            <a:off x="1143000" y="2695448"/>
            <a:ext cx="4140200" cy="422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0E4B5C"/>
                </a:solidFill>
                <a:latin typeface="微软雅黑"/>
                <a:ea typeface="微软雅黑"/>
              </a:rPr>
              <a:t>数万—十余万</a:t>
            </a:r>
            <a:endParaRPr sz="21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627" name="TextBox 8"/>
          <p:cNvSpPr txBox="1"/>
          <p:nvPr/>
        </p:nvSpPr>
        <p:spPr>
          <a:xfrm>
            <a:off x="1143000" y="3127248"/>
            <a:ext cx="4140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专业逆向软件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28" name="TextBox 9"/>
          <p:cNvSpPr txBox="1"/>
          <p:nvPr/>
        </p:nvSpPr>
        <p:spPr>
          <a:xfrm>
            <a:off x="1143000" y="3457448"/>
            <a:ext cx="4140200" cy="5791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Geomagic Design X、NX 逆向、ZEISS 逆向模块。功能完</a:t>
            </a:r>
            <a:br/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备，支持任意复杂曲面与特征树重建。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29" name="TextBox 10"/>
          <p:cNvSpPr txBox="1"/>
          <p:nvPr/>
        </p:nvSpPr>
        <p:spPr>
          <a:xfrm>
            <a:off x="1143000" y="4346448"/>
            <a:ext cx="4140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B34A3C"/>
                </a:solidFill>
                <a:latin typeface="微软雅黑"/>
                <a:ea typeface="微软雅黑"/>
              </a:rPr>
              <a:t>卡点</a:t>
            </a:r>
            <a:endParaRPr sz="1100" b="1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630" name="TextBox 11"/>
          <p:cNvSpPr txBox="1"/>
          <p:nvPr/>
        </p:nvSpPr>
        <p:spPr>
          <a:xfrm>
            <a:off x="1143000" y="4625848"/>
            <a:ext cx="4140200" cy="563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>
                <a:solidFill>
                  <a:srgbClr val="7A5A52"/>
                </a:solidFill>
                <a:latin typeface="微软雅黑"/>
                <a:ea typeface="微软雅黑"/>
              </a:rPr>
              <a:t>价格与学习曲线双重门槛，需专职工程师，中小企业买不起</a:t>
            </a:r>
            <a:br/>
            <a:r>
              <a:rPr sz="1200" b="0">
                <a:solidFill>
                  <a:srgbClr val="7A5A52"/>
                </a:solidFill>
                <a:latin typeface="微软雅黑"/>
                <a:ea typeface="微软雅黑"/>
              </a:rPr>
              <a:t>也用不好。</a:t>
            </a:r>
            <a:endParaRPr sz="1200" b="0">
              <a:solidFill>
                <a:srgbClr val="7A5A52"/>
              </a:solidFill>
              <a:latin typeface="微软雅黑"/>
              <a:ea typeface="微软雅黑"/>
            </a:endParaRPr>
          </a:p>
        </p:txBody>
      </p:sp>
      <p:sp>
        <p:nvSpPr>
          <p:cNvPr id="631" name="Rectangle 12"/>
          <p:cNvSpPr/>
          <p:nvPr/>
        </p:nvSpPr>
        <p:spPr>
          <a:xfrm>
            <a:off x="5740400" y="2416048"/>
            <a:ext cx="4724400" cy="30988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2" name="TextBox 13"/>
          <p:cNvSpPr txBox="1"/>
          <p:nvPr/>
        </p:nvSpPr>
        <p:spPr>
          <a:xfrm>
            <a:off x="6070600" y="2695448"/>
            <a:ext cx="4140200" cy="422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0E4B5C"/>
                </a:solidFill>
                <a:latin typeface="微软雅黑"/>
                <a:ea typeface="微软雅黑"/>
              </a:rPr>
              <a:t>2–4 小时</a:t>
            </a:r>
            <a:endParaRPr sz="21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633" name="TextBox 14"/>
          <p:cNvSpPr txBox="1"/>
          <p:nvPr/>
        </p:nvSpPr>
        <p:spPr>
          <a:xfrm>
            <a:off x="6070600" y="3127248"/>
            <a:ext cx="4140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卡尺 + 手工画图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34" name="TextBox 15"/>
          <p:cNvSpPr txBox="1"/>
          <p:nvPr/>
        </p:nvSpPr>
        <p:spPr>
          <a:xfrm>
            <a:off x="6070600" y="3457448"/>
            <a:ext cx="4140200" cy="327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零成本、上手即用，是今天绝大多数中小车间真实做法。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35" name="TextBox 16"/>
          <p:cNvSpPr txBox="1"/>
          <p:nvPr/>
        </p:nvSpPr>
        <p:spPr>
          <a:xfrm>
            <a:off x="6070600" y="4346448"/>
            <a:ext cx="4140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B34A3C"/>
                </a:solidFill>
                <a:latin typeface="微软雅黑"/>
                <a:ea typeface="微软雅黑"/>
              </a:rPr>
              <a:t>卡点</a:t>
            </a:r>
            <a:endParaRPr sz="1100" b="1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636" name="TextBox 17"/>
          <p:cNvSpPr txBox="1"/>
          <p:nvPr/>
        </p:nvSpPr>
        <p:spPr>
          <a:xfrm>
            <a:off x="6070600" y="4625848"/>
            <a:ext cx="4140200" cy="563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>
                <a:solidFill>
                  <a:srgbClr val="7A5A52"/>
                </a:solidFill>
                <a:latin typeface="微软雅黑"/>
                <a:ea typeface="微软雅黑"/>
              </a:rPr>
              <a:t>圆度、同轴度、壁厚全靠估；换个人就是另一个结果，无误</a:t>
            </a:r>
            <a:br/>
            <a:r>
              <a:rPr sz="1200" b="0">
                <a:solidFill>
                  <a:srgbClr val="7A5A52"/>
                </a:solidFill>
                <a:latin typeface="微软雅黑"/>
                <a:ea typeface="微软雅黑"/>
              </a:rPr>
              <a:t>差界、不可复核。</a:t>
            </a:r>
            <a:endParaRPr sz="1200" b="0">
              <a:solidFill>
                <a:srgbClr val="7A5A52"/>
              </a:solidFill>
              <a:latin typeface="微软雅黑"/>
              <a:ea typeface="微软雅黑"/>
            </a:endParaRPr>
          </a:p>
        </p:txBody>
      </p:sp>
      <p:sp>
        <p:nvSpPr>
          <p:cNvPr id="637" name="Rectangle 18"/>
          <p:cNvSpPr/>
          <p:nvPr/>
        </p:nvSpPr>
        <p:spPr>
          <a:xfrm>
            <a:off x="10668000" y="2416048"/>
            <a:ext cx="4724400" cy="30988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8" name="TextBox 19"/>
          <p:cNvSpPr txBox="1"/>
          <p:nvPr/>
        </p:nvSpPr>
        <p:spPr>
          <a:xfrm>
            <a:off x="10998200" y="2695448"/>
            <a:ext cx="4140200" cy="422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100" b="1">
                <a:solidFill>
                  <a:srgbClr val="0E4B5C"/>
                </a:solidFill>
                <a:latin typeface="微软雅黑"/>
                <a:ea typeface="微软雅黑"/>
              </a:rPr>
              <a:t>数据出厂</a:t>
            </a:r>
            <a:endParaRPr sz="21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639" name="TextBox 20"/>
          <p:cNvSpPr txBox="1"/>
          <p:nvPr/>
        </p:nvSpPr>
        <p:spPr>
          <a:xfrm>
            <a:off x="10998200" y="3127248"/>
            <a:ext cx="4140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云端逆向服务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40" name="TextBox 21"/>
          <p:cNvSpPr txBox="1"/>
          <p:nvPr/>
        </p:nvSpPr>
        <p:spPr>
          <a:xfrm>
            <a:off x="10998200" y="3457448"/>
            <a:ext cx="4140200" cy="327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把点云上传，由平台在云端重建并回传模型。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41" name="TextBox 22"/>
          <p:cNvSpPr txBox="1"/>
          <p:nvPr/>
        </p:nvSpPr>
        <p:spPr>
          <a:xfrm>
            <a:off x="10998200" y="4346448"/>
            <a:ext cx="4140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B34A3C"/>
                </a:solidFill>
                <a:latin typeface="微软雅黑"/>
                <a:ea typeface="微软雅黑"/>
              </a:rPr>
              <a:t>卡点</a:t>
            </a:r>
            <a:endParaRPr sz="1100" b="1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642" name="TextBox 23"/>
          <p:cNvSpPr txBox="1"/>
          <p:nvPr/>
        </p:nvSpPr>
        <p:spPr>
          <a:xfrm>
            <a:off x="10998200" y="4625848"/>
            <a:ext cx="4140200" cy="563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>
                <a:solidFill>
                  <a:srgbClr val="7A5A52"/>
                </a:solidFill>
                <a:latin typeface="微软雅黑"/>
                <a:ea typeface="微软雅黑"/>
              </a:rPr>
              <a:t>军工配套、航空航天零部件、精密模具对图纸与扫描数据外</a:t>
            </a:r>
            <a:br/>
            <a:r>
              <a:rPr sz="1200" b="0">
                <a:solidFill>
                  <a:srgbClr val="7A5A52"/>
                </a:solidFill>
                <a:latin typeface="微软雅黑"/>
                <a:ea typeface="微软雅黑"/>
              </a:rPr>
              <a:t>发有严格限制——这类客户根本不能用。</a:t>
            </a:r>
            <a:endParaRPr sz="1200" b="0">
              <a:solidFill>
                <a:srgbClr val="7A5A52"/>
              </a:solidFill>
              <a:latin typeface="微软雅黑"/>
              <a:ea typeface="微软雅黑"/>
            </a:endParaRPr>
          </a:p>
        </p:txBody>
      </p:sp>
      <p:sp>
        <p:nvSpPr>
          <p:cNvPr id="643" name="Rectangle 24"/>
          <p:cNvSpPr/>
          <p:nvPr/>
        </p:nvSpPr>
        <p:spPr>
          <a:xfrm>
            <a:off x="812800" y="6175248"/>
            <a:ext cx="14630400" cy="660400"/>
          </a:xfrm>
          <a:prstGeom prst="rect">
            <a:avLst/>
          </a:prstGeom>
          <a:solidFill>
            <a:srgbClr val="FB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44" name="Connector 25"/>
          <p:cNvCxnSpPr/>
          <p:nvPr/>
        </p:nvCxnSpPr>
        <p:spPr>
          <a:xfrm>
            <a:off x="812800" y="6175248"/>
            <a:ext cx="38100" cy="66040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5" name="TextBox 26"/>
          <p:cNvSpPr txBox="1"/>
          <p:nvPr/>
        </p:nvSpPr>
        <p:spPr>
          <a:xfrm>
            <a:off x="1117600" y="6365748"/>
            <a:ext cx="141986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0A2337"/>
                </a:solidFill>
                <a:latin typeface="微软雅黑"/>
                <a:ea typeface="微软雅黑"/>
              </a:rPr>
              <a:t>中小企业与院校被夹在“买不起”与“不能用”之间。这正是 CADMind 的生态位：本地化、买得起、敢被验证。</a:t>
            </a:r>
            <a:endParaRPr sz="150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46" name="TextBox 27"/>
          <p:cNvSpPr txBox="1"/>
          <p:nvPr/>
        </p:nvSpPr>
        <p:spPr>
          <a:xfrm>
            <a:off x="812800" y="7115048"/>
            <a:ext cx="134366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>
                <a:solidFill>
                  <a:srgbClr val="8FA0AA"/>
                </a:solidFill>
                <a:latin typeface="微软雅黑"/>
                <a:ea typeface="微软雅黑"/>
              </a:rPr>
              <a:t>三条路各自解决了一个问题，但都不通向“便宜 + 本地 + 可验证”这三个条件的交集——那正是留给我们的位置。</a:t>
            </a:r>
            <a:endParaRPr sz="12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47" name="TextBox 28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项目概述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48" name="TextBox 29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04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1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P R O D U C T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652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3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六个阶段，五道门槛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654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每一步都留下可检查的记录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655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6" name="Rectangle 7"/>
          <p:cNvSpPr/>
          <p:nvPr/>
        </p:nvSpPr>
        <p:spPr>
          <a:xfrm>
            <a:off x="812800" y="2952496"/>
            <a:ext cx="2235200" cy="1473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57" name="Connector 8"/>
          <p:cNvCxnSpPr/>
          <p:nvPr/>
        </p:nvCxnSpPr>
        <p:spPr>
          <a:xfrm>
            <a:off x="812800" y="2952496"/>
            <a:ext cx="2235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8" name="TextBox 9"/>
          <p:cNvSpPr txBox="1"/>
          <p:nvPr/>
        </p:nvSpPr>
        <p:spPr>
          <a:xfrm>
            <a:off x="1016000" y="3181096"/>
            <a:ext cx="838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01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59" name="TextBox 10"/>
          <p:cNvSpPr txBox="1"/>
          <p:nvPr/>
        </p:nvSpPr>
        <p:spPr>
          <a:xfrm>
            <a:off x="1016000" y="3435096"/>
            <a:ext cx="19558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点云导入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60" name="TextBox 11"/>
          <p:cNvSpPr txBox="1"/>
          <p:nvPr/>
        </p:nvSpPr>
        <p:spPr>
          <a:xfrm>
            <a:off x="1016000" y="3790696"/>
            <a:ext cx="1955800" cy="481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CSV / XYZ / TXT /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ASCII PLY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61" name="Freeform 12"/>
          <p:cNvSpPr/>
          <p:nvPr/>
        </p:nvSpPr>
        <p:spPr>
          <a:xfrm>
            <a:off x="3086100" y="3663696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2" name="Rectangle 13"/>
          <p:cNvSpPr/>
          <p:nvPr/>
        </p:nvSpPr>
        <p:spPr>
          <a:xfrm>
            <a:off x="3225800" y="2952496"/>
            <a:ext cx="2235200" cy="1473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63" name="Connector 14"/>
          <p:cNvCxnSpPr/>
          <p:nvPr/>
        </p:nvCxnSpPr>
        <p:spPr>
          <a:xfrm>
            <a:off x="3225800" y="2952496"/>
            <a:ext cx="2235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4" name="TextBox 15"/>
          <p:cNvSpPr txBox="1"/>
          <p:nvPr/>
        </p:nvSpPr>
        <p:spPr>
          <a:xfrm>
            <a:off x="3429000" y="3181096"/>
            <a:ext cx="838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02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65" name="TextBox 16"/>
          <p:cNvSpPr txBox="1"/>
          <p:nvPr/>
        </p:nvSpPr>
        <p:spPr>
          <a:xfrm>
            <a:off x="3429000" y="3435096"/>
            <a:ext cx="19558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表面重建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66" name="TextBox 17"/>
          <p:cNvSpPr txBox="1"/>
          <p:nvPr/>
        </p:nvSpPr>
        <p:spPr>
          <a:xfrm>
            <a:off x="3429000" y="3790696"/>
            <a:ext cx="1955800" cy="481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凸包 / Alpha Shape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/ 体素规整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67" name="Freeform 18"/>
          <p:cNvSpPr/>
          <p:nvPr/>
        </p:nvSpPr>
        <p:spPr>
          <a:xfrm>
            <a:off x="5499100" y="3663696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8" name="Rectangle 19"/>
          <p:cNvSpPr/>
          <p:nvPr/>
        </p:nvSpPr>
        <p:spPr>
          <a:xfrm>
            <a:off x="5638800" y="2952496"/>
            <a:ext cx="2235200" cy="1473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69" name="Connector 20"/>
          <p:cNvCxnSpPr/>
          <p:nvPr/>
        </p:nvCxnSpPr>
        <p:spPr>
          <a:xfrm>
            <a:off x="5638800" y="2952496"/>
            <a:ext cx="2235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0" name="TextBox 21"/>
          <p:cNvSpPr txBox="1"/>
          <p:nvPr/>
        </p:nvSpPr>
        <p:spPr>
          <a:xfrm>
            <a:off x="5842000" y="3181096"/>
            <a:ext cx="838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03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71" name="TextBox 22"/>
          <p:cNvSpPr txBox="1"/>
          <p:nvPr/>
        </p:nvSpPr>
        <p:spPr>
          <a:xfrm>
            <a:off x="5842000" y="3435096"/>
            <a:ext cx="19558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形状分类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72" name="TextBox 23"/>
          <p:cNvSpPr txBox="1"/>
          <p:nvPr/>
        </p:nvSpPr>
        <p:spPr>
          <a:xfrm>
            <a:off x="5842000" y="3790696"/>
            <a:ext cx="1955800" cy="481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shape-knn-v1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四类判别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73" name="Freeform 24"/>
          <p:cNvSpPr/>
          <p:nvPr/>
        </p:nvSpPr>
        <p:spPr>
          <a:xfrm>
            <a:off x="7912100" y="3663696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4" name="Rectangle 25"/>
          <p:cNvSpPr/>
          <p:nvPr/>
        </p:nvSpPr>
        <p:spPr>
          <a:xfrm>
            <a:off x="8051800" y="2952496"/>
            <a:ext cx="2235200" cy="1473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75" name="Connector 26"/>
          <p:cNvCxnSpPr/>
          <p:nvPr/>
        </p:nvCxnSpPr>
        <p:spPr>
          <a:xfrm>
            <a:off x="8051800" y="2952496"/>
            <a:ext cx="2235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6" name="TextBox 27"/>
          <p:cNvSpPr txBox="1"/>
          <p:nvPr/>
        </p:nvSpPr>
        <p:spPr>
          <a:xfrm>
            <a:off x="8255000" y="3181096"/>
            <a:ext cx="838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04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77" name="TextBox 28"/>
          <p:cNvSpPr txBox="1"/>
          <p:nvPr/>
        </p:nvSpPr>
        <p:spPr>
          <a:xfrm>
            <a:off x="8255000" y="3435096"/>
            <a:ext cx="19558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几何拟合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78" name="TextBox 29"/>
          <p:cNvSpPr txBox="1"/>
          <p:nvPr/>
        </p:nvSpPr>
        <p:spPr>
          <a:xfrm>
            <a:off x="8255000" y="3790696"/>
            <a:ext cx="1955800" cy="481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有界最小二乘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解出尺寸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79" name="Freeform 30"/>
          <p:cNvSpPr/>
          <p:nvPr/>
        </p:nvSpPr>
        <p:spPr>
          <a:xfrm>
            <a:off x="10325100" y="3663696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0" name="Rectangle 31"/>
          <p:cNvSpPr/>
          <p:nvPr/>
        </p:nvSpPr>
        <p:spPr>
          <a:xfrm>
            <a:off x="10464800" y="2952496"/>
            <a:ext cx="2235200" cy="1473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81" name="Connector 32"/>
          <p:cNvCxnSpPr/>
          <p:nvPr/>
        </p:nvCxnSpPr>
        <p:spPr>
          <a:xfrm>
            <a:off x="10464800" y="2952496"/>
            <a:ext cx="2235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2" name="TextBox 33"/>
          <p:cNvSpPr txBox="1"/>
          <p:nvPr/>
        </p:nvSpPr>
        <p:spPr>
          <a:xfrm>
            <a:off x="10668000" y="3181096"/>
            <a:ext cx="838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05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83" name="TextBox 34"/>
          <p:cNvSpPr txBox="1"/>
          <p:nvPr/>
        </p:nvSpPr>
        <p:spPr>
          <a:xfrm>
            <a:off x="10668000" y="3435096"/>
            <a:ext cx="19558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完整性闸门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84" name="TextBox 35"/>
          <p:cNvSpPr txBox="1"/>
          <p:nvPr/>
        </p:nvSpPr>
        <p:spPr>
          <a:xfrm>
            <a:off x="10668000" y="3790696"/>
            <a:ext cx="1955800" cy="481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观测是否足以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支撑结论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85" name="Freeform 36"/>
          <p:cNvSpPr/>
          <p:nvPr/>
        </p:nvSpPr>
        <p:spPr>
          <a:xfrm>
            <a:off x="12738100" y="3663696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0" y="0"/>
                </a:moveTo>
                <a:lnTo>
                  <a:pt x="101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6" name="Rectangle 37"/>
          <p:cNvSpPr/>
          <p:nvPr/>
        </p:nvSpPr>
        <p:spPr>
          <a:xfrm>
            <a:off x="12877800" y="2952496"/>
            <a:ext cx="2235200" cy="1473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87" name="Connector 38"/>
          <p:cNvCxnSpPr/>
          <p:nvPr/>
        </p:nvCxnSpPr>
        <p:spPr>
          <a:xfrm>
            <a:off x="12877800" y="2952496"/>
            <a:ext cx="2235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8" name="TextBox 39"/>
          <p:cNvSpPr txBox="1"/>
          <p:nvPr/>
        </p:nvSpPr>
        <p:spPr>
          <a:xfrm>
            <a:off x="13081000" y="3181096"/>
            <a:ext cx="838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06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89" name="TextBox 40"/>
          <p:cNvSpPr txBox="1"/>
          <p:nvPr/>
        </p:nvSpPr>
        <p:spPr>
          <a:xfrm>
            <a:off x="13081000" y="3435096"/>
            <a:ext cx="19558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STEP 导出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90" name="TextBox 41"/>
          <p:cNvSpPr txBox="1"/>
          <p:nvPr/>
        </p:nvSpPr>
        <p:spPr>
          <a:xfrm>
            <a:off x="13081000" y="3790696"/>
            <a:ext cx="1955800" cy="481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CadQuery /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OpenCascade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91" name="TextBox 42"/>
          <p:cNvSpPr txBox="1"/>
          <p:nvPr/>
        </p:nvSpPr>
        <p:spPr>
          <a:xfrm>
            <a:off x="812800" y="4628896"/>
            <a:ext cx="5156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五道门槛：任一道不过，就不出数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92" name="Rectangle 43"/>
          <p:cNvSpPr/>
          <p:nvPr/>
        </p:nvSpPr>
        <p:spPr>
          <a:xfrm>
            <a:off x="812800" y="4959096"/>
            <a:ext cx="2717800" cy="149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93" name="Connector 44"/>
          <p:cNvCxnSpPr/>
          <p:nvPr/>
        </p:nvCxnSpPr>
        <p:spPr>
          <a:xfrm>
            <a:off x="812800" y="4959096"/>
            <a:ext cx="38100" cy="149860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4" name="TextBox 45"/>
          <p:cNvSpPr txBox="1"/>
          <p:nvPr/>
        </p:nvSpPr>
        <p:spPr>
          <a:xfrm>
            <a:off x="1016000" y="5111496"/>
            <a:ext cx="24384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GATE 1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95" name="TextBox 46"/>
          <p:cNvSpPr txBox="1"/>
          <p:nvPr/>
        </p:nvSpPr>
        <p:spPr>
          <a:xfrm>
            <a:off x="1016000" y="5340096"/>
            <a:ext cx="24384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输入点数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96" name="TextBox 47"/>
          <p:cNvSpPr txBox="1"/>
          <p:nvPr/>
        </p:nvSpPr>
        <p:spPr>
          <a:xfrm>
            <a:off x="1016000" y="5644896"/>
            <a:ext cx="24384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少于 200 点或分布异常，直接拒绝并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说明原因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97" name="Rectangle 48"/>
          <p:cNvSpPr/>
          <p:nvPr/>
        </p:nvSpPr>
        <p:spPr>
          <a:xfrm>
            <a:off x="3683000" y="4959096"/>
            <a:ext cx="2717800" cy="149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98" name="Connector 49"/>
          <p:cNvCxnSpPr/>
          <p:nvPr/>
        </p:nvCxnSpPr>
        <p:spPr>
          <a:xfrm>
            <a:off x="3683000" y="4959096"/>
            <a:ext cx="38100" cy="149860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9" name="TextBox 50"/>
          <p:cNvSpPr txBox="1"/>
          <p:nvPr/>
        </p:nvSpPr>
        <p:spPr>
          <a:xfrm>
            <a:off x="3886200" y="5111496"/>
            <a:ext cx="24384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GATE 2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00" name="TextBox 51"/>
          <p:cNvSpPr txBox="1"/>
          <p:nvPr/>
        </p:nvSpPr>
        <p:spPr>
          <a:xfrm>
            <a:off x="3886200" y="5340096"/>
            <a:ext cx="24384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形状类别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01" name="TextBox 52"/>
          <p:cNvSpPr txBox="1"/>
          <p:nvPr/>
        </p:nvSpPr>
        <p:spPr>
          <a:xfrm>
            <a:off x="3886200" y="5644896"/>
            <a:ext cx="2438400" cy="285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k=7 投票不足 5 票，或距离超阈值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02" name="Rectangle 53"/>
          <p:cNvSpPr/>
          <p:nvPr/>
        </p:nvSpPr>
        <p:spPr>
          <a:xfrm>
            <a:off x="6553200" y="4959096"/>
            <a:ext cx="2717800" cy="149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03" name="Connector 54"/>
          <p:cNvCxnSpPr/>
          <p:nvPr/>
        </p:nvCxnSpPr>
        <p:spPr>
          <a:xfrm>
            <a:off x="6553200" y="4959096"/>
            <a:ext cx="38100" cy="149860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4" name="TextBox 55"/>
          <p:cNvSpPr txBox="1"/>
          <p:nvPr/>
        </p:nvSpPr>
        <p:spPr>
          <a:xfrm>
            <a:off x="6756400" y="5111496"/>
            <a:ext cx="24384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GATE 3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05" name="TextBox 56"/>
          <p:cNvSpPr txBox="1"/>
          <p:nvPr/>
        </p:nvSpPr>
        <p:spPr>
          <a:xfrm>
            <a:off x="6756400" y="5340096"/>
            <a:ext cx="24384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观测覆盖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06" name="TextBox 57"/>
          <p:cNvSpPr txBox="1"/>
          <p:nvPr/>
        </p:nvSpPr>
        <p:spPr>
          <a:xfrm>
            <a:off x="6756400" y="5644896"/>
            <a:ext cx="2438400" cy="285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圆周面与端面法向覆盖不足即拒绝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07" name="Rectangle 58"/>
          <p:cNvSpPr/>
          <p:nvPr/>
        </p:nvSpPr>
        <p:spPr>
          <a:xfrm>
            <a:off x="9423400" y="4959096"/>
            <a:ext cx="2717800" cy="149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08" name="Connector 59"/>
          <p:cNvCxnSpPr/>
          <p:nvPr/>
        </p:nvCxnSpPr>
        <p:spPr>
          <a:xfrm>
            <a:off x="9423400" y="4959096"/>
            <a:ext cx="38100" cy="149860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9" name="TextBox 60"/>
          <p:cNvSpPr txBox="1"/>
          <p:nvPr/>
        </p:nvSpPr>
        <p:spPr>
          <a:xfrm>
            <a:off x="9626600" y="5111496"/>
            <a:ext cx="24384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GATE 4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10" name="TextBox 61"/>
          <p:cNvSpPr txBox="1"/>
          <p:nvPr/>
        </p:nvSpPr>
        <p:spPr>
          <a:xfrm>
            <a:off x="9626600" y="5340096"/>
            <a:ext cx="24384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拟合残差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11" name="TextBox 62"/>
          <p:cNvSpPr txBox="1"/>
          <p:nvPr/>
        </p:nvSpPr>
        <p:spPr>
          <a:xfrm>
            <a:off x="9626600" y="5644896"/>
            <a:ext cx="24384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超差占比 &gt; 5% 视为模型与点云不一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致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12" name="Rectangle 63"/>
          <p:cNvSpPr/>
          <p:nvPr/>
        </p:nvSpPr>
        <p:spPr>
          <a:xfrm>
            <a:off x="12293600" y="4959096"/>
            <a:ext cx="2717800" cy="149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13" name="Connector 64"/>
          <p:cNvCxnSpPr/>
          <p:nvPr/>
        </p:nvCxnSpPr>
        <p:spPr>
          <a:xfrm>
            <a:off x="12293600" y="4959096"/>
            <a:ext cx="38100" cy="149860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4" name="TextBox 65"/>
          <p:cNvSpPr txBox="1"/>
          <p:nvPr/>
        </p:nvSpPr>
        <p:spPr>
          <a:xfrm>
            <a:off x="12496800" y="5111496"/>
            <a:ext cx="24384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GATE 5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15" name="TextBox 66"/>
          <p:cNvSpPr txBox="1"/>
          <p:nvPr/>
        </p:nvSpPr>
        <p:spPr>
          <a:xfrm>
            <a:off x="12496800" y="5340096"/>
            <a:ext cx="24384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0A2337"/>
                </a:solidFill>
                <a:latin typeface="微软雅黑"/>
                <a:ea typeface="微软雅黑"/>
              </a:rPr>
              <a:t>物理合理</a:t>
            </a:r>
            <a:endParaRPr sz="13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16" name="TextBox 67"/>
          <p:cNvSpPr txBox="1"/>
          <p:nvPr/>
        </p:nvSpPr>
        <p:spPr>
          <a:xfrm>
            <a:off x="12496800" y="5644896"/>
            <a:ext cx="2438400" cy="285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壁厚 &gt; 0、无自相交、尺寸在模板范围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17" name="Rectangle 68"/>
          <p:cNvSpPr/>
          <p:nvPr/>
        </p:nvSpPr>
        <p:spPr>
          <a:xfrm>
            <a:off x="812800" y="6813296"/>
            <a:ext cx="14630400" cy="787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8" name="TextBox 69"/>
          <p:cNvSpPr txBox="1"/>
          <p:nvPr/>
        </p:nvSpPr>
        <p:spPr>
          <a:xfrm>
            <a:off x="1117600" y="6965696"/>
            <a:ext cx="2743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用户看到的是结论，不是代码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19" name="TextBox 70"/>
          <p:cNvSpPr txBox="1"/>
          <p:nvPr/>
        </p:nvSpPr>
        <p:spPr>
          <a:xfrm>
            <a:off x="3987800" y="6965696"/>
            <a:ext cx="11150600" cy="309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每个项目带版本号、操作者、时间戳；每次拟合带 RMSE、残差分位与拒绝原因。看不懂算法的人，也能看懂“这次为什么没通过”。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20" name="TextBox 71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技术方案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21" name="TextBox 72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05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4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A R C H I T E C T U R E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725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6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三层架构，把“不可信的部分”隔离出去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727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8" name="Rectangle 6"/>
          <p:cNvSpPr/>
          <p:nvPr/>
        </p:nvSpPr>
        <p:spPr>
          <a:xfrm>
            <a:off x="812800" y="2441448"/>
            <a:ext cx="7061200" cy="812800"/>
          </a:xfrm>
          <a:prstGeom prst="rect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9" name="TextBox 7"/>
          <p:cNvSpPr txBox="1"/>
          <p:nvPr/>
        </p:nvSpPr>
        <p:spPr>
          <a:xfrm>
            <a:off x="1092200" y="2606548"/>
            <a:ext cx="6553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</a:rPr>
              <a:t>前端工作台</a:t>
            </a:r>
            <a:endParaRPr sz="13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30" name="TextBox 8"/>
          <p:cNvSpPr txBox="1"/>
          <p:nvPr/>
        </p:nvSpPr>
        <p:spPr>
          <a:xfrm>
            <a:off x="1092200" y="2885948"/>
            <a:ext cx="6553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CFE0E8"/>
                </a:solidFill>
                <a:latin typeface="微软雅黑"/>
                <a:ea typeface="微软雅黑"/>
              </a:rPr>
              <a:t>Vue 3 + Three.js  点云渲染、项目版本、权限视图</a:t>
            </a:r>
            <a:endParaRPr sz="1100" b="0">
              <a:solidFill>
                <a:srgbClr val="CFE0E8"/>
              </a:solidFill>
              <a:latin typeface="微软雅黑"/>
              <a:ea typeface="微软雅黑"/>
            </a:endParaRPr>
          </a:p>
        </p:txBody>
      </p:sp>
      <p:sp>
        <p:nvSpPr>
          <p:cNvPr id="731" name="Rectangle 9"/>
          <p:cNvSpPr/>
          <p:nvPr/>
        </p:nvSpPr>
        <p:spPr>
          <a:xfrm>
            <a:off x="812800" y="3381248"/>
            <a:ext cx="7061200" cy="812800"/>
          </a:xfrm>
          <a:prstGeom prst="rect">
            <a:avLst/>
          </a:prstGeom>
          <a:solidFill>
            <a:srgbClr val="2E5E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2" name="TextBox 10"/>
          <p:cNvSpPr txBox="1"/>
          <p:nvPr/>
        </p:nvSpPr>
        <p:spPr>
          <a:xfrm>
            <a:off x="1092200" y="3546348"/>
            <a:ext cx="6553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</a:rPr>
              <a:t>Node.js HTTP API</a:t>
            </a:r>
            <a:endParaRPr sz="13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33" name="TextBox 11"/>
          <p:cNvSpPr txBox="1"/>
          <p:nvPr/>
        </p:nvSpPr>
        <p:spPr>
          <a:xfrm>
            <a:off x="1092200" y="3825748"/>
            <a:ext cx="6553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CFE0E8"/>
                </a:solidFill>
                <a:latin typeface="微软雅黑"/>
                <a:ea typeface="微软雅黑"/>
              </a:rPr>
              <a:t>账号、项目、版本乐观锁、任务调度</a:t>
            </a:r>
            <a:endParaRPr sz="1100" b="0">
              <a:solidFill>
                <a:srgbClr val="CFE0E8"/>
              </a:solidFill>
              <a:latin typeface="微软雅黑"/>
              <a:ea typeface="微软雅黑"/>
            </a:endParaRPr>
          </a:p>
        </p:txBody>
      </p:sp>
      <p:sp>
        <p:nvSpPr>
          <p:cNvPr id="734" name="Rectangle 12"/>
          <p:cNvSpPr/>
          <p:nvPr/>
        </p:nvSpPr>
        <p:spPr>
          <a:xfrm>
            <a:off x="812800" y="4321048"/>
            <a:ext cx="7061200" cy="812800"/>
          </a:xfrm>
          <a:prstGeom prst="rect">
            <a:avLst/>
          </a:prstGeom>
          <a:solidFill>
            <a:srgbClr val="1D4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5" name="TextBox 13"/>
          <p:cNvSpPr txBox="1"/>
          <p:nvPr/>
        </p:nvSpPr>
        <p:spPr>
          <a:xfrm>
            <a:off x="1092200" y="4486148"/>
            <a:ext cx="6553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</a:rPr>
              <a:t>隔离 Python Worker</a:t>
            </a:r>
            <a:endParaRPr sz="13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36" name="TextBox 14"/>
          <p:cNvSpPr txBox="1"/>
          <p:nvPr/>
        </p:nvSpPr>
        <p:spPr>
          <a:xfrm>
            <a:off x="1092200" y="4765548"/>
            <a:ext cx="6553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CFE0E8"/>
                </a:solidFill>
                <a:latin typeface="微软雅黑"/>
                <a:ea typeface="微软雅黑"/>
              </a:rPr>
              <a:t>几何计算、AI 推理，仅 JSON stdin/stdout</a:t>
            </a:r>
            <a:endParaRPr sz="1100" b="0">
              <a:solidFill>
                <a:srgbClr val="CFE0E8"/>
              </a:solidFill>
              <a:latin typeface="微软雅黑"/>
              <a:ea typeface="微软雅黑"/>
            </a:endParaRPr>
          </a:p>
        </p:txBody>
      </p:sp>
      <p:sp>
        <p:nvSpPr>
          <p:cNvPr id="737" name="Rectangle 15"/>
          <p:cNvSpPr/>
          <p:nvPr/>
        </p:nvSpPr>
        <p:spPr>
          <a:xfrm>
            <a:off x="812800" y="5260848"/>
            <a:ext cx="7061200" cy="812800"/>
          </a:xfrm>
          <a:prstGeom prst="rect">
            <a:avLst/>
          </a:prstGeom>
          <a:solidFill>
            <a:srgbClr val="C8A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8" name="TextBox 16"/>
          <p:cNvSpPr txBox="1"/>
          <p:nvPr/>
        </p:nvSpPr>
        <p:spPr>
          <a:xfrm>
            <a:off x="1092200" y="5425948"/>
            <a:ext cx="6553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SQLite 本地库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39" name="TextBox 17"/>
          <p:cNvSpPr txBox="1"/>
          <p:nvPr/>
        </p:nvSpPr>
        <p:spPr>
          <a:xfrm>
            <a:off x="1092200" y="5705348"/>
            <a:ext cx="6553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B5A32"/>
                </a:solidFill>
                <a:latin typeface="微软雅黑"/>
                <a:ea typeface="微软雅黑"/>
              </a:rPr>
              <a:t>项目、点云哈希、评测记录、审计日志</a:t>
            </a:r>
            <a:endParaRPr sz="1100" b="0">
              <a:solidFill>
                <a:srgbClr val="6B5A32"/>
              </a:solidFill>
              <a:latin typeface="微软雅黑"/>
              <a:ea typeface="微软雅黑"/>
            </a:endParaRPr>
          </a:p>
        </p:txBody>
      </p:sp>
      <p:sp>
        <p:nvSpPr>
          <p:cNvPr id="740" name="TextBox 18"/>
          <p:cNvSpPr txBox="1"/>
          <p:nvPr/>
        </p:nvSpPr>
        <p:spPr>
          <a:xfrm>
            <a:off x="812800" y="6327648"/>
            <a:ext cx="71374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整套系统跑在一台普通工控机或笔记本上：Node 24 + Python 3.11，无需 GPU，无需联网。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41" name="TextBox 19"/>
          <p:cNvSpPr txBox="1"/>
          <p:nvPr/>
        </p:nvSpPr>
        <p:spPr>
          <a:xfrm>
            <a:off x="8382000" y="2441448"/>
            <a:ext cx="71374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工程化与安全（不是 ppt 承诺，是已实现的约束）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42" name="Oval 20"/>
          <p:cNvSpPr/>
          <p:nvPr/>
        </p:nvSpPr>
        <p:spPr>
          <a:xfrm>
            <a:off x="8382000" y="28605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3" name="TextBox 21"/>
          <p:cNvSpPr txBox="1"/>
          <p:nvPr/>
        </p:nvSpPr>
        <p:spPr>
          <a:xfrm>
            <a:off x="8585200" y="2771648"/>
            <a:ext cx="6934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固定命令白名单：不执行任何上传的 Python 或 shell 代码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44" name="Oval 22"/>
          <p:cNvSpPr/>
          <p:nvPr/>
        </p:nvSpPr>
        <p:spPr>
          <a:xfrm>
            <a:off x="8382000" y="35209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5" name="TextBox 23"/>
          <p:cNvSpPr txBox="1"/>
          <p:nvPr/>
        </p:nvSpPr>
        <p:spPr>
          <a:xfrm>
            <a:off x="8585200" y="3432048"/>
            <a:ext cx="6934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最多 2 并发、单任务硬超时 90 秒，防止资源被一个坏输入拖死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46" name="Oval 24"/>
          <p:cNvSpPr/>
          <p:nvPr/>
        </p:nvSpPr>
        <p:spPr>
          <a:xfrm>
            <a:off x="8382000" y="41813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7" name="TextBox 25"/>
          <p:cNvSpPr txBox="1"/>
          <p:nvPr/>
        </p:nvSpPr>
        <p:spPr>
          <a:xfrm>
            <a:off x="8585200" y="4092448"/>
            <a:ext cx="6934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scrypt 口令散列 N=2¹⁷ / r=8 / p=1；Cookie 用 HttpOnly + SameSite=Strict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48" name="Oval 26"/>
          <p:cNvSpPr/>
          <p:nvPr/>
        </p:nvSpPr>
        <p:spPr>
          <a:xfrm>
            <a:off x="8382000" y="48417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9" name="TextBox 27"/>
          <p:cNvSpPr txBox="1"/>
          <p:nvPr/>
        </p:nvSpPr>
        <p:spPr>
          <a:xfrm>
            <a:off x="8585200" y="4752848"/>
            <a:ext cx="6934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角色权限：admin / member / viewer 三级，改权限即吊销会话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50" name="Oval 28"/>
          <p:cNvSpPr/>
          <p:nvPr/>
        </p:nvSpPr>
        <p:spPr>
          <a:xfrm>
            <a:off x="8382000" y="55021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1" name="TextBox 29"/>
          <p:cNvSpPr txBox="1"/>
          <p:nvPr/>
        </p:nvSpPr>
        <p:spPr>
          <a:xfrm>
            <a:off x="8585200" y="5413248"/>
            <a:ext cx="6934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默认零外发：无云端推理、无遥测；唯一可选外呼只在显式触发下发送统计摘要（不含坐标）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752" name="Connector 30"/>
          <p:cNvCxnSpPr/>
          <p:nvPr/>
        </p:nvCxnSpPr>
        <p:spPr>
          <a:xfrm>
            <a:off x="8382000" y="6149848"/>
            <a:ext cx="70612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3" name="TextBox 31"/>
          <p:cNvSpPr txBox="1"/>
          <p:nvPr/>
        </p:nvSpPr>
        <p:spPr>
          <a:xfrm>
            <a:off x="8382000" y="6302248"/>
            <a:ext cx="7137400" cy="292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8FA0AA"/>
                </a:solidFill>
                <a:latin typeface="微软雅黑"/>
                <a:ea typeface="微软雅黑"/>
              </a:rPr>
              <a:t>测试现状：后端 37 项、前端 26 项自动化测试通过，17 项浏览器流程检查通过。</a:t>
            </a:r>
            <a:endParaRPr sz="11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cxnSp>
        <p:nvCxnSpPr>
          <p:cNvPr id="754" name="Connector 32"/>
          <p:cNvCxnSpPr/>
          <p:nvPr/>
        </p:nvCxnSpPr>
        <p:spPr>
          <a:xfrm>
            <a:off x="812800" y="7569200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5" name="TextBox 33"/>
          <p:cNvSpPr txBox="1"/>
          <p:nvPr/>
        </p:nvSpPr>
        <p:spPr>
          <a:xfrm>
            <a:off x="812800" y="7747000"/>
            <a:ext cx="14198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部署形态：单机安装包 / 局域网内网部署 / 机房批量授权，三种都不需要外网；几何计算全部在隔离 worker 进程内完成。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56" name="TextBox 34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技术方案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57" name="TextBox 35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06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0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S C R E E N S H O T   ·   0 1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761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2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点云进来，先被完整检查一遍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763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4" name="TextBox 6"/>
          <p:cNvSpPr txBox="1"/>
          <p:nvPr/>
        </p:nvSpPr>
        <p:spPr>
          <a:xfrm>
            <a:off x="812800" y="2441448"/>
            <a:ext cx="14452600" cy="3460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250" b="0">
                <a:solidFill>
                  <a:srgbClr val="5C7380"/>
                </a:solidFill>
                <a:latin typeface="微软雅黑"/>
                <a:ea typeface="微软雅黑"/>
              </a:rPr>
              <a:t>左边是数据与设计树，中间是三维视图，右边是属性检查器——判断依据和结果在同一屏，不用另开文档对照。</a:t>
            </a:r>
            <a:endParaRPr sz="12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pic>
        <p:nvPicPr>
          <p:cNvPr id="765" name="Picture 7" descr="ui_pointclou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0" y="3254248"/>
            <a:ext cx="8534400" cy="4409440"/>
          </a:xfrm>
          <a:prstGeom prst="rect">
            <a:avLst/>
          </a:prstGeom>
          <a:ln w="12700">
            <a:solidFill>
              <a:srgbClr val="D5E0E5"/>
            </a:solidFill>
          </a:ln>
          <a:effectLst/>
        </p:spPr>
      </p:pic>
      <p:sp>
        <p:nvSpPr>
          <p:cNvPr id="766" name="TextBox 8"/>
          <p:cNvSpPr txBox="1"/>
          <p:nvPr/>
        </p:nvSpPr>
        <p:spPr>
          <a:xfrm>
            <a:off x="9855200" y="3203448"/>
            <a:ext cx="56642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>
                <a:solidFill>
                  <a:srgbClr val="C8A24A"/>
                </a:solidFill>
                <a:latin typeface="微软雅黑"/>
                <a:ea typeface="微软雅黑"/>
              </a:rPr>
              <a:t>界 面 上 的 三 个 读 数</a:t>
            </a:r>
            <a:endParaRPr sz="950" b="1">
              <a:solidFill>
                <a:srgbClr val="C8A24A"/>
              </a:solidFill>
              <a:latin typeface="微软雅黑"/>
              <a:ea typeface="微软雅黑"/>
            </a:endParaRPr>
          </a:p>
        </p:txBody>
      </p:sp>
      <p:cxnSp>
        <p:nvCxnSpPr>
          <p:cNvPr id="767" name="Connector 9"/>
          <p:cNvCxnSpPr/>
          <p:nvPr/>
        </p:nvCxnSpPr>
        <p:spPr>
          <a:xfrm>
            <a:off x="9855200" y="3533648"/>
            <a:ext cx="355600" cy="0"/>
          </a:xfrm>
          <a:prstGeom prst="line">
            <a:avLst/>
          </a:prstGeom>
          <a:ln w="25400">
            <a:solidFill>
              <a:srgbClr val="0A2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8" name="TextBox 10"/>
          <p:cNvSpPr txBox="1"/>
          <p:nvPr/>
        </p:nvSpPr>
        <p:spPr>
          <a:xfrm>
            <a:off x="9855200" y="3635248"/>
            <a:ext cx="5664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0E4B5C"/>
                </a:solidFill>
                <a:latin typeface="微软雅黑"/>
                <a:ea typeface="微软雅黑"/>
              </a:rPr>
              <a:t>1,106 点</a:t>
            </a:r>
            <a:endParaRPr sz="20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769" name="TextBox 11"/>
          <p:cNvSpPr txBox="1"/>
          <p:nvPr/>
        </p:nvSpPr>
        <p:spPr>
          <a:xfrm>
            <a:off x="9855200" y="3965448"/>
            <a:ext cx="5664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样例点云点数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70" name="TextBox 12"/>
          <p:cNvSpPr txBox="1"/>
          <p:nvPr/>
        </p:nvSpPr>
        <p:spPr>
          <a:xfrm>
            <a:off x="9855200" y="4194048"/>
            <a:ext cx="5664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与仓库内样例文件逐点一致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cxnSp>
        <p:nvCxnSpPr>
          <p:cNvPr id="771" name="Connector 13"/>
          <p:cNvCxnSpPr/>
          <p:nvPr/>
        </p:nvCxnSpPr>
        <p:spPr>
          <a:xfrm>
            <a:off x="9855200" y="4702048"/>
            <a:ext cx="355600" cy="0"/>
          </a:xfrm>
          <a:prstGeom prst="line">
            <a:avLst/>
          </a:prstGeom>
          <a:ln w="25400">
            <a:solidFill>
              <a:srgbClr val="0A2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2" name="TextBox 14"/>
          <p:cNvSpPr txBox="1"/>
          <p:nvPr/>
        </p:nvSpPr>
        <p:spPr>
          <a:xfrm>
            <a:off x="9855200" y="4803648"/>
            <a:ext cx="5664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0E4B5C"/>
                </a:solidFill>
                <a:latin typeface="微软雅黑"/>
                <a:ea typeface="微软雅黑"/>
              </a:rPr>
              <a:t>60 × 36 × 60</a:t>
            </a:r>
            <a:endParaRPr sz="20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773" name="TextBox 15"/>
          <p:cNvSpPr txBox="1"/>
          <p:nvPr/>
        </p:nvSpPr>
        <p:spPr>
          <a:xfrm>
            <a:off x="9855200" y="5133848"/>
            <a:ext cx="5664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包围盒尺寸（mm）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74" name="TextBox 16"/>
          <p:cNvSpPr txBox="1"/>
          <p:nvPr/>
        </p:nvSpPr>
        <p:spPr>
          <a:xfrm>
            <a:off x="9855200" y="5362448"/>
            <a:ext cx="5664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由点云直接算出，非人工填写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cxnSp>
        <p:nvCxnSpPr>
          <p:cNvPr id="775" name="Connector 17"/>
          <p:cNvCxnSpPr/>
          <p:nvPr/>
        </p:nvCxnSpPr>
        <p:spPr>
          <a:xfrm>
            <a:off x="9855200" y="5870448"/>
            <a:ext cx="355600" cy="0"/>
          </a:xfrm>
          <a:prstGeom prst="line">
            <a:avLst/>
          </a:prstGeom>
          <a:ln w="254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6" name="TextBox 18"/>
          <p:cNvSpPr txBox="1"/>
          <p:nvPr/>
        </p:nvSpPr>
        <p:spPr>
          <a:xfrm>
            <a:off x="9855200" y="5972048"/>
            <a:ext cx="5664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>
                <a:solidFill>
                  <a:srgbClr val="C8A24A"/>
                </a:solidFill>
                <a:latin typeface="微软雅黑"/>
                <a:ea typeface="微软雅黑"/>
              </a:rPr>
              <a:t>SAMPLE</a:t>
            </a:r>
            <a:endParaRPr sz="2000" b="1">
              <a:solidFill>
                <a:srgbClr val="C8A24A"/>
              </a:solidFill>
              <a:latin typeface="微软雅黑"/>
              <a:ea typeface="微软雅黑"/>
            </a:endParaRPr>
          </a:p>
        </p:txBody>
      </p:sp>
      <p:sp>
        <p:nvSpPr>
          <p:cNvPr id="777" name="TextBox 19"/>
          <p:cNvSpPr txBox="1"/>
          <p:nvPr/>
        </p:nvSpPr>
        <p:spPr>
          <a:xfrm>
            <a:off x="9855200" y="6302248"/>
            <a:ext cx="5664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数据性质标注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78" name="TextBox 20"/>
          <p:cNvSpPr txBox="1"/>
          <p:nvPr/>
        </p:nvSpPr>
        <p:spPr>
          <a:xfrm>
            <a:off x="9855200" y="6530848"/>
            <a:ext cx="5664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检查器里同时给出许可与来源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79" name="TextBox 21"/>
          <p:cNvSpPr txBox="1"/>
          <p:nvPr/>
        </p:nvSpPr>
        <p:spPr>
          <a:xfrm>
            <a:off x="9855200" y="7013448"/>
            <a:ext cx="5664200" cy="5372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检查器还写着许可 CC0-1.0 与生成脚本名——这是“数据从哪来”在界面上就能回答，而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不是等评委翻文档。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780" name="Connector 22"/>
          <p:cNvCxnSpPr/>
          <p:nvPr/>
        </p:nvCxnSpPr>
        <p:spPr>
          <a:xfrm>
            <a:off x="812800" y="7874000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1" name="TextBox 23"/>
          <p:cNvSpPr txBox="1"/>
          <p:nvPr/>
        </p:nvSpPr>
        <p:spPr>
          <a:xfrm>
            <a:off x="812800" y="8026400"/>
            <a:ext cx="144526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截图取自本机录屏（CADMind Studio，本地浏览器端，960 × 496 原尺寸），未做界面美化。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82" name="TextBox 24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实机界面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83" name="TextBox 25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07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6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S C R E E N S H O T   ·   0 2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787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重建、检查、补扫建议、导出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789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全在同一屏走完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790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1" name="TextBox 7"/>
          <p:cNvSpPr txBox="1"/>
          <p:nvPr/>
        </p:nvSpPr>
        <p:spPr>
          <a:xfrm>
            <a:off x="812800" y="3130296"/>
            <a:ext cx="70866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①  重建结果 · 拓扑检查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pic>
        <p:nvPicPr>
          <p:cNvPr id="792" name="Picture 8" descr="ui_soli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0" y="3485896"/>
            <a:ext cx="7010400" cy="3622040"/>
          </a:xfrm>
          <a:prstGeom prst="rect">
            <a:avLst/>
          </a:prstGeom>
          <a:ln w="12700">
            <a:solidFill>
              <a:srgbClr val="D5E0E5"/>
            </a:solidFill>
          </a:ln>
          <a:effectLst/>
        </p:spPr>
      </p:pic>
      <p:sp>
        <p:nvSpPr>
          <p:cNvPr id="793" name="TextBox 9"/>
          <p:cNvSpPr txBox="1"/>
          <p:nvPr/>
        </p:nvSpPr>
        <p:spPr>
          <a:xfrm>
            <a:off x="812800" y="7270496"/>
            <a:ext cx="7086600" cy="30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顶点 336 / 三角面 668、体积 82,889 mm³、后端计算 9.56 ms；检查结论与数据性质同屏显示。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94" name="TextBox 10"/>
          <p:cNvSpPr txBox="1"/>
          <p:nvPr/>
        </p:nvSpPr>
        <p:spPr>
          <a:xfrm>
            <a:off x="8331200" y="3130296"/>
            <a:ext cx="70866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②  补扫建议 · 结果交付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pic>
        <p:nvPicPr>
          <p:cNvPr id="795" name="Picture 11" descr="ui_a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200" y="3485896"/>
            <a:ext cx="7010400" cy="3622040"/>
          </a:xfrm>
          <a:prstGeom prst="rect">
            <a:avLst/>
          </a:prstGeom>
          <a:ln w="12700">
            <a:solidFill>
              <a:srgbClr val="D5E0E5"/>
            </a:solidFill>
          </a:ln>
          <a:effectLst/>
        </p:spPr>
      </p:pic>
      <p:sp>
        <p:nvSpPr>
          <p:cNvPr id="796" name="TextBox 12"/>
          <p:cNvSpPr txBox="1"/>
          <p:nvPr/>
        </p:nvSpPr>
        <p:spPr>
          <a:xfrm>
            <a:off x="8331200" y="7270496"/>
            <a:ext cx="7086600" cy="30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DeepSeek 建议与「仅供参考、不影响验收」声明并列；右侧是 STEP、可打印报告、完整报告的导出入口。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797" name="Connector 13"/>
          <p:cNvCxnSpPr/>
          <p:nvPr/>
        </p:nvCxnSpPr>
        <p:spPr>
          <a:xfrm>
            <a:off x="812800" y="7823200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8" name="TextBox 14"/>
          <p:cNvSpPr txBox="1"/>
          <p:nvPr/>
        </p:nvSpPr>
        <p:spPr>
          <a:xfrm>
            <a:off x="812800" y="7975600"/>
            <a:ext cx="144526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截图取自本机录屏（CADMind Studio，本地浏览器端，960 × 496 原尺寸）；导出文件里 SAMPLE 标注会随 STEP 与报告一起带出。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99" name="TextBox 15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实机界面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800" name="TextBox 16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08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AFCFD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3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9374E"/>
                </a:solidFill>
                <a:latin typeface="微软雅黑"/>
                <a:ea typeface="微软雅黑"/>
              </a:rPr>
              <a:t>A I   ·   W H E R E   I T   S I T S</a:t>
            </a:r>
            <a:endParaRPr sz="105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804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5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9374E"/>
                </a:solidFill>
                <a:latin typeface="微软雅黑"/>
                <a:ea typeface="微软雅黑"/>
              </a:rPr>
              <a:t>AI 只做两件事，而且都不碰尺寸</a:t>
            </a:r>
            <a:endParaRPr sz="33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806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7" name="Rectangle 6"/>
          <p:cNvSpPr/>
          <p:nvPr/>
        </p:nvSpPr>
        <p:spPr>
          <a:xfrm>
            <a:off x="812800" y="2416048"/>
            <a:ext cx="7162800" cy="2819400"/>
          </a:xfrm>
          <a:prstGeom prst="rect">
            <a:avLst/>
          </a:prstGeom>
          <a:solidFill>
            <a:srgbClr val="12374F"/>
          </a:solidFill>
          <a:ln w="12700">
            <a:solidFill>
              <a:srgbClr val="2653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8" name="TextBox 7"/>
          <p:cNvSpPr txBox="1"/>
          <p:nvPr/>
        </p:nvSpPr>
        <p:spPr>
          <a:xfrm>
            <a:off x="1143000" y="2670048"/>
            <a:ext cx="642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1">
                <a:solidFill>
                  <a:srgbClr val="19374E"/>
                </a:solidFill>
                <a:latin typeface="微软雅黑"/>
                <a:ea typeface="微软雅黑"/>
              </a:rPr>
              <a:t>环节一 · 必经</a:t>
            </a:r>
            <a:endParaRPr sz="105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09" name="TextBox 8"/>
          <p:cNvSpPr txBox="1"/>
          <p:nvPr/>
        </p:nvSpPr>
        <p:spPr>
          <a:xfrm>
            <a:off x="1143000" y="2949448"/>
            <a:ext cx="6426200" cy="389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1">
                <a:solidFill>
                  <a:srgbClr val="19374E"/>
                </a:solidFill>
                <a:latin typeface="微软雅黑"/>
                <a:ea typeface="微软雅黑"/>
              </a:rPr>
              <a:t>形状类别判别</a:t>
            </a:r>
            <a:endParaRPr sz="19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10" name="TextBox 9"/>
          <p:cNvSpPr txBox="1"/>
          <p:nvPr/>
        </p:nvSpPr>
        <p:spPr>
          <a:xfrm>
            <a:off x="1143000" y="3457448"/>
            <a:ext cx="6527800" cy="5791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对点云计算 PCA 主轴与尺度归一化分布描述子（87 维），由本地四分类 kNN 投票：套筒 / 实</a:t>
            </a:r>
            <a:br/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心圆柱 / 板件 / 圆环。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811" name="Connector 10"/>
          <p:cNvCxnSpPr/>
          <p:nvPr/>
        </p:nvCxnSpPr>
        <p:spPr>
          <a:xfrm>
            <a:off x="1143000" y="4448048"/>
            <a:ext cx="812800" cy="0"/>
          </a:xfrm>
          <a:prstGeom prst="line">
            <a:avLst/>
          </a:prstGeom>
          <a:ln w="12700">
            <a:solidFill>
              <a:srgbClr val="3E6A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2" name="TextBox 11"/>
          <p:cNvSpPr txBox="1"/>
          <p:nvPr/>
        </p:nvSpPr>
        <p:spPr>
          <a:xfrm>
            <a:off x="1143000" y="4575048"/>
            <a:ext cx="6527800" cy="309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票数 ≥ 5/7 且距离过门槛才进入拟合；否则明确拒绝并给出原因。毫秒级，本机运行，不联网。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13" name="Rectangle 12"/>
          <p:cNvSpPr/>
          <p:nvPr/>
        </p:nvSpPr>
        <p:spPr>
          <a:xfrm>
            <a:off x="8280400" y="2416048"/>
            <a:ext cx="7162800" cy="2819400"/>
          </a:xfrm>
          <a:prstGeom prst="rect">
            <a:avLst/>
          </a:prstGeom>
          <a:solidFill>
            <a:srgbClr val="12374F"/>
          </a:solidFill>
          <a:ln w="12700">
            <a:solidFill>
              <a:srgbClr val="2653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4" name="TextBox 13"/>
          <p:cNvSpPr txBox="1"/>
          <p:nvPr/>
        </p:nvSpPr>
        <p:spPr>
          <a:xfrm>
            <a:off x="8610600" y="2670048"/>
            <a:ext cx="642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1">
                <a:solidFill>
                  <a:srgbClr val="19374E"/>
                </a:solidFill>
                <a:latin typeface="微软雅黑"/>
                <a:ea typeface="微软雅黑"/>
              </a:rPr>
              <a:t>环节二 · 可选</a:t>
            </a:r>
            <a:endParaRPr sz="105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15" name="TextBox 14"/>
          <p:cNvSpPr txBox="1"/>
          <p:nvPr/>
        </p:nvSpPr>
        <p:spPr>
          <a:xfrm>
            <a:off x="8610600" y="2949448"/>
            <a:ext cx="6426200" cy="389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1">
                <a:solidFill>
                  <a:srgbClr val="19374E"/>
                </a:solidFill>
                <a:latin typeface="微软雅黑"/>
                <a:ea typeface="微软雅黑"/>
              </a:rPr>
              <a:t>扫描质量说明</a:t>
            </a:r>
            <a:endParaRPr sz="19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16" name="TextBox 15"/>
          <p:cNvSpPr txBox="1"/>
          <p:nvPr/>
        </p:nvSpPr>
        <p:spPr>
          <a:xfrm>
            <a:off x="8610600" y="3457448"/>
            <a:ext cx="6527800" cy="5791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先用确定性几何规则生成诊断摘要（点数、包围盒、主方差比、内外壁与端面覆盖、逐项证据状</a:t>
            </a:r>
            <a:br/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态），再把摘要交给大模型。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817" name="Connector 16"/>
          <p:cNvCxnSpPr/>
          <p:nvPr/>
        </p:nvCxnSpPr>
        <p:spPr>
          <a:xfrm>
            <a:off x="8610600" y="4448048"/>
            <a:ext cx="812800" cy="0"/>
          </a:xfrm>
          <a:prstGeom prst="line">
            <a:avLst/>
          </a:prstGeom>
          <a:ln w="12700">
            <a:solidFill>
              <a:srgbClr val="3E6A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8" name="TextBox 17"/>
          <p:cNvSpPr txBox="1"/>
          <p:nvPr/>
        </p:nvSpPr>
        <p:spPr>
          <a:xfrm>
            <a:off x="8610600" y="4575048"/>
            <a:ext cx="6527800" cy="309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默认关闭，可现场演示；不发原始坐标；无密钥即降级，失败不影响主流程。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819" name="Connector 18"/>
          <p:cNvCxnSpPr/>
          <p:nvPr/>
        </p:nvCxnSpPr>
        <p:spPr>
          <a:xfrm>
            <a:off x="812800" y="5718048"/>
            <a:ext cx="14630400" cy="0"/>
          </a:xfrm>
          <a:prstGeom prst="line">
            <a:avLst/>
          </a:prstGeom>
          <a:ln w="12700">
            <a:solidFill>
              <a:srgbClr val="2A55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0" name="TextBox 19"/>
          <p:cNvSpPr txBox="1"/>
          <p:nvPr/>
        </p:nvSpPr>
        <p:spPr>
          <a:xfrm>
            <a:off x="812800" y="5921248"/>
            <a:ext cx="2362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19374E"/>
                </a:solidFill>
                <a:latin typeface="微软雅黑"/>
                <a:ea typeface="微软雅黑"/>
              </a:rPr>
              <a:t>归属澄清</a:t>
            </a:r>
            <a:endParaRPr sz="12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21" name="TextBox 20"/>
          <p:cNvSpPr txBox="1"/>
          <p:nvPr/>
        </p:nvSpPr>
        <p:spPr>
          <a:xfrm>
            <a:off x="2463800" y="5895848"/>
            <a:ext cx="12674600" cy="327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尺寸、曲面与 STEP 由最小二乘拟合与 CadQuery / OpenCascade 生成，AI 不参与任何测量。PCA、kNN、最小二乘、稳健损失、OpenCascade 均非本项目原创。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22" name="TextBox 21"/>
          <p:cNvSpPr txBox="1"/>
          <p:nvPr/>
        </p:nvSpPr>
        <p:spPr>
          <a:xfrm>
            <a:off x="2463800" y="6530848"/>
            <a:ext cx="12674600" cy="327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19374E"/>
                </a:solidFill>
                <a:latin typeface="微软雅黑"/>
                <a:ea typeface="微软雅黑"/>
              </a:rPr>
              <a:t>7 组合成压力样例上，AI 路线与直接几何路线的最终判定完全相同——所以 AI 的贡献是类别语义与准入门槛，不是“更准”。</a:t>
            </a:r>
            <a:endParaRPr sz="1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23" name="TextBox 22"/>
          <p:cNvSpPr txBox="1"/>
          <p:nvPr/>
        </p:nvSpPr>
        <p:spPr>
          <a:xfrm>
            <a:off x="812800" y="7343648"/>
            <a:ext cx="134366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1">
                <a:solidFill>
                  <a:srgbClr val="19374E"/>
                </a:solidFill>
                <a:latin typeface="微软雅黑"/>
                <a:ea typeface="微软雅黑"/>
              </a:rPr>
              <a:t>它把“无先验地盲拟合”改成“有类别前提、可拒绝的定向拟合”——这是纯几何指标给不出的能力。</a:t>
            </a:r>
            <a:endParaRPr sz="15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24" name="TextBox 23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19374E"/>
                </a:solidFill>
                <a:latin typeface="微软雅黑"/>
                <a:ea typeface="微软雅黑"/>
              </a:rPr>
              <a:t>CADMind  ·  技术方案</a:t>
            </a:r>
            <a:endParaRPr sz="10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825" name="TextBox 24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19374E"/>
                </a:solidFill>
                <a:latin typeface="微软雅黑"/>
                <a:ea typeface="微软雅黑"/>
              </a:rPr>
              <a:t>09 / 26</a:t>
            </a:r>
            <a:endParaRPr sz="10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I N N O V A T I O N   0 1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58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把“拒绝”做成一项能力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两次闸门，两个不同的时间点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61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7"/>
          <p:cNvSpPr/>
          <p:nvPr/>
        </p:nvSpPr>
        <p:spPr>
          <a:xfrm>
            <a:off x="812800" y="2952496"/>
            <a:ext cx="7162800" cy="25146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3" name="Connector 8"/>
          <p:cNvCxnSpPr/>
          <p:nvPr/>
        </p:nvCxnSpPr>
        <p:spPr>
          <a:xfrm>
            <a:off x="812800" y="2952496"/>
            <a:ext cx="7162800" cy="0"/>
          </a:xfrm>
          <a:prstGeom prst="line">
            <a:avLst/>
          </a:prstGeom>
          <a:ln w="38100">
            <a:solidFill>
              <a:srgbClr val="0A2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9"/>
          <p:cNvSpPr txBox="1"/>
          <p:nvPr/>
        </p:nvSpPr>
        <p:spPr>
          <a:xfrm>
            <a:off x="1143000" y="3231896"/>
            <a:ext cx="642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GATE A  拟合之前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10"/>
          <p:cNvSpPr txBox="1"/>
          <p:nvPr/>
        </p:nvSpPr>
        <p:spPr>
          <a:xfrm>
            <a:off x="1143000" y="3536696"/>
            <a:ext cx="6426200" cy="389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1">
                <a:solidFill>
                  <a:srgbClr val="0A2337"/>
                </a:solidFill>
                <a:latin typeface="微软雅黑"/>
                <a:ea typeface="微软雅黑"/>
              </a:rPr>
              <a:t>AI 分类闸门</a:t>
            </a:r>
            <a:endParaRPr sz="19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6" name="TextBox 11"/>
          <p:cNvSpPr txBox="1"/>
          <p:nvPr/>
        </p:nvSpPr>
        <p:spPr>
          <a:xfrm>
            <a:off x="1143000" y="4070096"/>
            <a:ext cx="65278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5000"/>
              </a:lnSpc>
            </a:pPr>
            <a:r>
              <a:rPr sz="1300" b="0">
                <a:solidFill>
                  <a:srgbClr val="5C7380"/>
                </a:solidFill>
                <a:latin typeface="微软雅黑"/>
                <a:ea typeface="微软雅黑"/>
              </a:rPr>
              <a:t>先回答“这是不是套筒”。分类器置信度不足或票型分裂时，在产生任何数字之前拒绝。</a:t>
            </a:r>
            <a:endParaRPr sz="13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12"/>
          <p:cNvSpPr txBox="1"/>
          <p:nvPr/>
        </p:nvSpPr>
        <p:spPr>
          <a:xfrm>
            <a:off x="1143000" y="4857496"/>
            <a:ext cx="65278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输出：拒绝 + 类别证据（k=7 邻居投票分布）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68" name="Rectangle 13"/>
          <p:cNvSpPr/>
          <p:nvPr/>
        </p:nvSpPr>
        <p:spPr>
          <a:xfrm>
            <a:off x="8280400" y="2952496"/>
            <a:ext cx="7162800" cy="25146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9" name="Connector 14"/>
          <p:cNvCxnSpPr/>
          <p:nvPr/>
        </p:nvCxnSpPr>
        <p:spPr>
          <a:xfrm>
            <a:off x="8280400" y="2952496"/>
            <a:ext cx="7162800" cy="0"/>
          </a:xfrm>
          <a:prstGeom prst="line">
            <a:avLst/>
          </a:prstGeom>
          <a:ln w="38100">
            <a:solidFill>
              <a:srgbClr val="B34A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15"/>
          <p:cNvSpPr txBox="1"/>
          <p:nvPr/>
        </p:nvSpPr>
        <p:spPr>
          <a:xfrm>
            <a:off x="8610600" y="3231896"/>
            <a:ext cx="6426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1">
                <a:solidFill>
                  <a:srgbClr val="8FA0AA"/>
                </a:solidFill>
                <a:latin typeface="微软雅黑"/>
                <a:ea typeface="微软雅黑"/>
              </a:rPr>
              <a:t>GATE B  拟合之后</a:t>
            </a:r>
            <a:endParaRPr sz="10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16"/>
          <p:cNvSpPr txBox="1"/>
          <p:nvPr/>
        </p:nvSpPr>
        <p:spPr>
          <a:xfrm>
            <a:off x="8610600" y="3536696"/>
            <a:ext cx="6426200" cy="389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1">
                <a:solidFill>
                  <a:srgbClr val="0A2337"/>
                </a:solidFill>
                <a:latin typeface="微软雅黑"/>
                <a:ea typeface="微软雅黑"/>
              </a:rPr>
              <a:t>几何完整性闸门</a:t>
            </a:r>
            <a:endParaRPr sz="19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2" name="TextBox 17"/>
          <p:cNvSpPr txBox="1"/>
          <p:nvPr/>
        </p:nvSpPr>
        <p:spPr>
          <a:xfrm>
            <a:off x="8610600" y="4070096"/>
            <a:ext cx="6527800" cy="654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5000"/>
              </a:lnSpc>
            </a:pPr>
            <a:r>
              <a:rPr sz="1300" b="0">
                <a:solidFill>
                  <a:srgbClr val="5C7380"/>
                </a:solidFill>
                <a:latin typeface="微软雅黑"/>
                <a:ea typeface="微软雅黑"/>
              </a:rPr>
              <a:t>尺寸已经算出来了，但观测不足以支撑它：圆周覆盖不足、端面缺失、超差占比 &gt; 5%，</a:t>
            </a:r>
            <a:br/>
            <a:r>
              <a:rPr sz="1300" b="0">
                <a:solidFill>
                  <a:srgbClr val="5C7380"/>
                </a:solidFill>
                <a:latin typeface="微软雅黑"/>
                <a:ea typeface="微软雅黑"/>
              </a:rPr>
              <a:t>照样拒绝。</a:t>
            </a:r>
            <a:endParaRPr sz="13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73" name="TextBox 18"/>
          <p:cNvSpPr txBox="1"/>
          <p:nvPr/>
        </p:nvSpPr>
        <p:spPr>
          <a:xfrm>
            <a:off x="8610600" y="4857496"/>
            <a:ext cx="65278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>
                <a:solidFill>
                  <a:srgbClr val="B34A3C"/>
                </a:solidFill>
                <a:latin typeface="微软雅黑"/>
                <a:ea typeface="微软雅黑"/>
              </a:rPr>
              <a:t>输出：拒绝 + 保留参数 + 明确原因</a:t>
            </a:r>
            <a:endParaRPr sz="1200" b="1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74" name="Rectangle 19"/>
          <p:cNvSpPr/>
          <p:nvPr/>
        </p:nvSpPr>
        <p:spPr>
          <a:xfrm>
            <a:off x="812800" y="5848096"/>
            <a:ext cx="14630400" cy="990600"/>
          </a:xfrm>
          <a:prstGeom prst="rect">
            <a:avLst/>
          </a:prstGeom>
          <a:solidFill>
            <a:srgbClr val="F7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5" name="Connector 20"/>
          <p:cNvCxnSpPr/>
          <p:nvPr/>
        </p:nvCxnSpPr>
        <p:spPr>
          <a:xfrm>
            <a:off x="812800" y="5848096"/>
            <a:ext cx="38100" cy="99060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21"/>
          <p:cNvSpPr txBox="1"/>
          <p:nvPr/>
        </p:nvSpPr>
        <p:spPr>
          <a:xfrm>
            <a:off x="1117600" y="6051296"/>
            <a:ext cx="14097000" cy="370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450" b="0">
                <a:solidFill>
                  <a:srgbClr val="0A2337"/>
                </a:solidFill>
                <a:latin typeface="微软雅黑"/>
                <a:ea typeface="微软雅黑"/>
              </a:rPr>
              <a:t>在工业场景里，一个被误接受（误判为合格）的错误尺寸，比一次明确的拒绝危险得多——前者会变成一张错误图纸，后者只会多花十分钟重扫。</a:t>
            </a:r>
            <a:endParaRPr sz="145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77" name="TextBox 22"/>
          <p:cNvSpPr txBox="1"/>
          <p:nvPr/>
        </p:nvSpPr>
        <p:spPr>
          <a:xfrm>
            <a:off x="812800" y="7118096"/>
            <a:ext cx="131826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>
                <a:solidFill>
                  <a:srgbClr val="8FA0AA"/>
                </a:solidFill>
                <a:latin typeface="微软雅黑"/>
                <a:ea typeface="微软雅黑"/>
              </a:rPr>
              <a:t>闸门的位置比闸门的数量更重要：A 栏在出数之前，B 栏在出图之前，中间不给“看起来对”的结果留出口。</a:t>
            </a:r>
            <a:endParaRPr sz="12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8" name="TextBox 23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技术创新点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79" name="TextBox 24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10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I N N O V A T I O N   0 2   ·   核心洞察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83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最小的拟合误差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85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可能正好是一个错误答案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86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 7"/>
          <p:cNvSpPr/>
          <p:nvPr/>
        </p:nvSpPr>
        <p:spPr>
          <a:xfrm>
            <a:off x="812800" y="3079496"/>
            <a:ext cx="2997200" cy="1905000"/>
          </a:xfrm>
          <a:prstGeom prst="rect">
            <a:avLst/>
          </a:prstGeom>
          <a:solidFill>
            <a:srgbClr val="ED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"/>
          <p:cNvSpPr/>
          <p:nvPr/>
        </p:nvSpPr>
        <p:spPr>
          <a:xfrm>
            <a:off x="3810000" y="3079496"/>
            <a:ext cx="2997200" cy="1905000"/>
          </a:xfrm>
          <a:prstGeom prst="rect">
            <a:avLst/>
          </a:prstGeom>
          <a:solidFill>
            <a:srgbClr val="F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9"/>
          <p:cNvSpPr txBox="1"/>
          <p:nvPr/>
        </p:nvSpPr>
        <p:spPr>
          <a:xfrm>
            <a:off x="965200" y="2800096"/>
            <a:ext cx="2743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有观测：点云覆盖区域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90" name="TextBox 10"/>
          <p:cNvSpPr txBox="1"/>
          <p:nvPr/>
        </p:nvSpPr>
        <p:spPr>
          <a:xfrm>
            <a:off x="3962400" y="2800096"/>
            <a:ext cx="2743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B34A3C"/>
                </a:solidFill>
                <a:latin typeface="微软雅黑"/>
                <a:ea typeface="微软雅黑"/>
              </a:rPr>
              <a:t>零观测：没有任何数据</a:t>
            </a:r>
            <a:endParaRPr sz="1050" b="0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91" name="Oval 11"/>
          <p:cNvSpPr/>
          <p:nvPr/>
        </p:nvSpPr>
        <p:spPr>
          <a:xfrm>
            <a:off x="1320800" y="36382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12"/>
          <p:cNvSpPr/>
          <p:nvPr/>
        </p:nvSpPr>
        <p:spPr>
          <a:xfrm>
            <a:off x="1651000" y="38160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13"/>
          <p:cNvSpPr/>
          <p:nvPr/>
        </p:nvSpPr>
        <p:spPr>
          <a:xfrm>
            <a:off x="1473200" y="40700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14"/>
          <p:cNvSpPr/>
          <p:nvPr/>
        </p:nvSpPr>
        <p:spPr>
          <a:xfrm>
            <a:off x="1905000" y="35366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15"/>
          <p:cNvSpPr/>
          <p:nvPr/>
        </p:nvSpPr>
        <p:spPr>
          <a:xfrm>
            <a:off x="2032000" y="39176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16"/>
          <p:cNvSpPr/>
          <p:nvPr/>
        </p:nvSpPr>
        <p:spPr>
          <a:xfrm>
            <a:off x="1803400" y="42986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17"/>
          <p:cNvSpPr/>
          <p:nvPr/>
        </p:nvSpPr>
        <p:spPr>
          <a:xfrm>
            <a:off x="1397000" y="44510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18"/>
          <p:cNvSpPr/>
          <p:nvPr/>
        </p:nvSpPr>
        <p:spPr>
          <a:xfrm>
            <a:off x="2209800" y="42478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19"/>
          <p:cNvSpPr/>
          <p:nvPr/>
        </p:nvSpPr>
        <p:spPr>
          <a:xfrm>
            <a:off x="2463800" y="37144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20"/>
          <p:cNvSpPr/>
          <p:nvPr/>
        </p:nvSpPr>
        <p:spPr>
          <a:xfrm>
            <a:off x="2717800" y="40192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21"/>
          <p:cNvSpPr/>
          <p:nvPr/>
        </p:nvSpPr>
        <p:spPr>
          <a:xfrm>
            <a:off x="2946400" y="35874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22"/>
          <p:cNvSpPr/>
          <p:nvPr/>
        </p:nvSpPr>
        <p:spPr>
          <a:xfrm>
            <a:off x="3175000" y="42986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23"/>
          <p:cNvSpPr/>
          <p:nvPr/>
        </p:nvSpPr>
        <p:spPr>
          <a:xfrm>
            <a:off x="2590800" y="45526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24"/>
          <p:cNvSpPr/>
          <p:nvPr/>
        </p:nvSpPr>
        <p:spPr>
          <a:xfrm>
            <a:off x="3302000" y="3866896"/>
            <a:ext cx="50800" cy="50800"/>
          </a:xfrm>
          <a:prstGeom prst="ellipse">
            <a:avLst/>
          </a:prstGeom>
          <a:solidFill>
            <a:srgbClr val="3E6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5" name="Connector 25"/>
          <p:cNvCxnSpPr/>
          <p:nvPr/>
        </p:nvCxnSpPr>
        <p:spPr>
          <a:xfrm>
            <a:off x="812800" y="4578096"/>
            <a:ext cx="5994400" cy="0"/>
          </a:xfrm>
          <a:prstGeom prst="line">
            <a:avLst/>
          </a:prstGeom>
          <a:ln w="12700">
            <a:solidFill>
              <a:srgbClr val="7E97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26"/>
          <p:cNvCxnSpPr/>
          <p:nvPr/>
        </p:nvCxnSpPr>
        <p:spPr>
          <a:xfrm>
            <a:off x="3810000" y="3079496"/>
            <a:ext cx="0" cy="1905000"/>
          </a:xfrm>
          <a:prstGeom prst="line">
            <a:avLst/>
          </a:prstGeom>
          <a:ln w="12700">
            <a:solidFill>
              <a:srgbClr val="D9C7B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27"/>
          <p:cNvCxnSpPr/>
          <p:nvPr/>
        </p:nvCxnSpPr>
        <p:spPr>
          <a:xfrm>
            <a:off x="4114800" y="3409696"/>
            <a:ext cx="2387600" cy="0"/>
          </a:xfrm>
          <a:prstGeom prst="line">
            <a:avLst/>
          </a:prstGeom>
          <a:ln w="17780">
            <a:solidFill>
              <a:srgbClr val="B34A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28"/>
          <p:cNvCxnSpPr/>
          <p:nvPr/>
        </p:nvCxnSpPr>
        <p:spPr>
          <a:xfrm>
            <a:off x="4114800" y="4247896"/>
            <a:ext cx="2387600" cy="0"/>
          </a:xfrm>
          <a:prstGeom prst="line">
            <a:avLst/>
          </a:prstGeom>
          <a:ln w="17780">
            <a:solidFill>
              <a:srgbClr val="B34A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29"/>
          <p:cNvSpPr txBox="1"/>
          <p:nvPr/>
        </p:nvSpPr>
        <p:spPr>
          <a:xfrm>
            <a:off x="4140200" y="3155696"/>
            <a:ext cx="2362200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B34A3C"/>
                </a:solidFill>
                <a:latin typeface="微软雅黑"/>
                <a:ea typeface="微软雅黑"/>
              </a:rPr>
              <a:t>外推出的 Ø50.001</a:t>
            </a:r>
            <a:endParaRPr sz="1000" b="0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110" name="TextBox 30"/>
          <p:cNvSpPr txBox="1"/>
          <p:nvPr/>
        </p:nvSpPr>
        <p:spPr>
          <a:xfrm>
            <a:off x="4140200" y="4019296"/>
            <a:ext cx="2362200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B34A3C"/>
                </a:solidFill>
                <a:latin typeface="微软雅黑"/>
                <a:ea typeface="微软雅黑"/>
              </a:rPr>
              <a:t>外推出的 Ø20.030</a:t>
            </a:r>
            <a:endParaRPr sz="1000" b="0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111" name="TextBox 31"/>
          <p:cNvSpPr txBox="1"/>
          <p:nvPr/>
        </p:nvSpPr>
        <p:spPr>
          <a:xfrm>
            <a:off x="4140200" y="3612896"/>
            <a:ext cx="2489200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9E6B5C"/>
                </a:solidFill>
                <a:latin typeface="微软雅黑"/>
                <a:ea typeface="微软雅黑"/>
              </a:rPr>
              <a:t>此处残差仍极小</a:t>
            </a:r>
            <a:endParaRPr sz="1000" b="0">
              <a:solidFill>
                <a:srgbClr val="9E6B5C"/>
              </a:solidFill>
              <a:latin typeface="微软雅黑"/>
              <a:ea typeface="微软雅黑"/>
            </a:endParaRPr>
          </a:p>
        </p:txBody>
      </p:sp>
      <p:sp>
        <p:nvSpPr>
          <p:cNvPr id="112" name="TextBox 32"/>
          <p:cNvSpPr txBox="1"/>
          <p:nvPr/>
        </p:nvSpPr>
        <p:spPr>
          <a:xfrm>
            <a:off x="812800" y="5136896"/>
            <a:ext cx="6172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8FA0AA"/>
                </a:solidFill>
                <a:latin typeface="微软雅黑"/>
                <a:ea typeface="微软雅黑"/>
              </a:rPr>
              <a:t>—— 拟合轴线：延伸到无观测区，算法不会报错</a:t>
            </a:r>
            <a:endParaRPr sz="11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13" name="TextBox 33"/>
          <p:cNvSpPr txBox="1"/>
          <p:nvPr/>
        </p:nvSpPr>
        <p:spPr>
          <a:xfrm>
            <a:off x="7416800" y="3079496"/>
            <a:ext cx="8102600" cy="7105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85000"/>
              </a:lnSpc>
            </a:pPr>
            <a:r>
              <a:rPr sz="1350" b="0">
                <a:solidFill>
                  <a:srgbClr val="0A2337"/>
                </a:solidFill>
                <a:latin typeface="微软雅黑"/>
                <a:ea typeface="微软雅黑"/>
              </a:rPr>
              <a:t>点云只覆盖了半个圆周时，最小二乘仍会给出一个“残差很小”的圆。低残差衡量的是“模型贴合已有</a:t>
            </a:r>
            <a:br/>
            <a:r>
              <a:rPr sz="1350" b="0">
                <a:solidFill>
                  <a:srgbClr val="0A2337"/>
                </a:solidFill>
                <a:latin typeface="微软雅黑"/>
                <a:ea typeface="微软雅黑"/>
              </a:rPr>
              <a:t>数据”的程度，不是“模型正确”的程度。</a:t>
            </a:r>
            <a:endParaRPr sz="135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14" name="Rectangle 34"/>
          <p:cNvSpPr/>
          <p:nvPr/>
        </p:nvSpPr>
        <p:spPr>
          <a:xfrm>
            <a:off x="7416800" y="4273296"/>
            <a:ext cx="8026400" cy="1676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35"/>
          <p:cNvSpPr txBox="1"/>
          <p:nvPr/>
        </p:nvSpPr>
        <p:spPr>
          <a:xfrm>
            <a:off x="7696200" y="4451096"/>
            <a:ext cx="7543800" cy="314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所以 Gate B 不只看残差，还看观测：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16" name="Oval 36"/>
          <p:cNvSpPr/>
          <p:nvPr/>
        </p:nvSpPr>
        <p:spPr>
          <a:xfrm>
            <a:off x="7721600" y="4920996"/>
            <a:ext cx="63500" cy="635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37"/>
          <p:cNvSpPr txBox="1"/>
          <p:nvPr/>
        </p:nvSpPr>
        <p:spPr>
          <a:xfrm>
            <a:off x="7874000" y="4832096"/>
            <a:ext cx="36068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圆周角覆盖率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18" name="Oval 38"/>
          <p:cNvSpPr/>
          <p:nvPr/>
        </p:nvSpPr>
        <p:spPr>
          <a:xfrm>
            <a:off x="11455400" y="4920996"/>
            <a:ext cx="63500" cy="635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39"/>
          <p:cNvSpPr txBox="1"/>
          <p:nvPr/>
        </p:nvSpPr>
        <p:spPr>
          <a:xfrm>
            <a:off x="11607800" y="4832096"/>
            <a:ext cx="36068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端面法向覆盖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20" name="Oval 40"/>
          <p:cNvSpPr/>
          <p:nvPr/>
        </p:nvSpPr>
        <p:spPr>
          <a:xfrm>
            <a:off x="7721600" y="5251196"/>
            <a:ext cx="63500" cy="635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41"/>
          <p:cNvSpPr txBox="1"/>
          <p:nvPr/>
        </p:nvSpPr>
        <p:spPr>
          <a:xfrm>
            <a:off x="7874000" y="5162296"/>
            <a:ext cx="36068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空洞面积占比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22" name="Oval 42"/>
          <p:cNvSpPr/>
          <p:nvPr/>
        </p:nvSpPr>
        <p:spPr>
          <a:xfrm>
            <a:off x="11455400" y="5251196"/>
            <a:ext cx="63500" cy="635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43"/>
          <p:cNvSpPr txBox="1"/>
          <p:nvPr/>
        </p:nvSpPr>
        <p:spPr>
          <a:xfrm>
            <a:off x="11607800" y="5162296"/>
            <a:ext cx="36068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超差点比例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24" name="Rectangle 44"/>
          <p:cNvSpPr/>
          <p:nvPr/>
        </p:nvSpPr>
        <p:spPr>
          <a:xfrm>
            <a:off x="812800" y="6406896"/>
            <a:ext cx="14630400" cy="838200"/>
          </a:xfrm>
          <a:prstGeom prst="rect">
            <a:avLst/>
          </a:prstGeom>
          <a:solidFill>
            <a:srgbClr val="FB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5" name="Connector 45"/>
          <p:cNvCxnSpPr/>
          <p:nvPr/>
        </p:nvCxnSpPr>
        <p:spPr>
          <a:xfrm>
            <a:off x="812800" y="6406896"/>
            <a:ext cx="38100" cy="838200"/>
          </a:xfrm>
          <a:prstGeom prst="line">
            <a:avLst/>
          </a:prstGeom>
          <a:ln w="38100">
            <a:solidFill>
              <a:srgbClr val="B34A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46"/>
          <p:cNvSpPr txBox="1"/>
          <p:nvPr/>
        </p:nvSpPr>
        <p:spPr>
          <a:xfrm>
            <a:off x="1117600" y="6610096"/>
            <a:ext cx="14097000" cy="350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350" b="0">
                <a:solidFill>
                  <a:srgbClr val="8A4B3E"/>
                </a:solidFill>
                <a:latin typeface="微软雅黑"/>
                <a:ea typeface="微软雅黑"/>
              </a:rPr>
              <a:t>RMSE 0.03 mm —— 指标很漂亮，答案是错的。任意一项观测指标不达标即拒绝出图，这是“7 组压力样例全部判定正确”的技术来源。</a:t>
            </a:r>
            <a:endParaRPr sz="1350" b="0">
              <a:solidFill>
                <a:srgbClr val="8A4B3E"/>
              </a:solidFill>
              <a:latin typeface="微软雅黑"/>
              <a:ea typeface="微软雅黑"/>
            </a:endParaRPr>
          </a:p>
        </p:txBody>
      </p:sp>
      <p:sp>
        <p:nvSpPr>
          <p:cNvPr id="127" name="TextBox 47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技术创新点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28" name="TextBox 48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11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I N N O V A T I O N   0 3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132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每一份结论都能被追到源头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134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哈希锚定 + 口径分离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135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Rectangle 7"/>
          <p:cNvSpPr/>
          <p:nvPr/>
        </p:nvSpPr>
        <p:spPr>
          <a:xfrm>
            <a:off x="812800" y="2977896"/>
            <a:ext cx="3124200" cy="939800"/>
          </a:xfrm>
          <a:prstGeom prst="rect">
            <a:avLst/>
          </a:prstGeom>
          <a:solidFill>
            <a:srgbClr val="F5FAFA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7" name="Connector 8"/>
          <p:cNvCxnSpPr/>
          <p:nvPr/>
        </p:nvCxnSpPr>
        <p:spPr>
          <a:xfrm>
            <a:off x="812800" y="2977896"/>
            <a:ext cx="3124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TextBox 9"/>
          <p:cNvSpPr txBox="1"/>
          <p:nvPr/>
        </p:nvSpPr>
        <p:spPr>
          <a:xfrm>
            <a:off x="1016000" y="3155696"/>
            <a:ext cx="2794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INPUT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39" name="TextBox 10"/>
          <p:cNvSpPr txBox="1"/>
          <p:nvPr/>
        </p:nvSpPr>
        <p:spPr>
          <a:xfrm>
            <a:off x="1016000" y="3435096"/>
            <a:ext cx="27940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点云文件 SHA-256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40" name="Freeform 11"/>
          <p:cNvSpPr/>
          <p:nvPr/>
        </p:nvSpPr>
        <p:spPr>
          <a:xfrm>
            <a:off x="4089400" y="3422396"/>
            <a:ext cx="228600" cy="101600"/>
          </a:xfrm>
          <a:custGeom>
            <a:avLst/>
            <a:gdLst/>
            <a:ahLst/>
            <a:cxnLst/>
            <a:rect l="l" t="t" r="r" b="b"/>
            <a:pathLst>
              <a:path w="228600" h="101600">
                <a:moveTo>
                  <a:pt x="0" y="0"/>
                </a:moveTo>
                <a:lnTo>
                  <a:pt x="228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2"/>
          <p:cNvSpPr/>
          <p:nvPr/>
        </p:nvSpPr>
        <p:spPr>
          <a:xfrm>
            <a:off x="4495800" y="2977896"/>
            <a:ext cx="3124200" cy="939800"/>
          </a:xfrm>
          <a:prstGeom prst="rect">
            <a:avLst/>
          </a:prstGeom>
          <a:solidFill>
            <a:srgbClr val="F5FAFA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2" name="Connector 13"/>
          <p:cNvCxnSpPr/>
          <p:nvPr/>
        </p:nvCxnSpPr>
        <p:spPr>
          <a:xfrm>
            <a:off x="4495800" y="2977896"/>
            <a:ext cx="3124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TextBox 14"/>
          <p:cNvSpPr txBox="1"/>
          <p:nvPr/>
        </p:nvSpPr>
        <p:spPr>
          <a:xfrm>
            <a:off x="4699000" y="3155696"/>
            <a:ext cx="2794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MODEL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44" name="TextBox 15"/>
          <p:cNvSpPr txBox="1"/>
          <p:nvPr/>
        </p:nvSpPr>
        <p:spPr>
          <a:xfrm>
            <a:off x="4699000" y="3435096"/>
            <a:ext cx="27940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模型文件 SHA-256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45" name="Freeform 16"/>
          <p:cNvSpPr/>
          <p:nvPr/>
        </p:nvSpPr>
        <p:spPr>
          <a:xfrm>
            <a:off x="7772400" y="3422396"/>
            <a:ext cx="228600" cy="101600"/>
          </a:xfrm>
          <a:custGeom>
            <a:avLst/>
            <a:gdLst/>
            <a:ahLst/>
            <a:cxnLst/>
            <a:rect l="l" t="t" r="r" b="b"/>
            <a:pathLst>
              <a:path w="228600" h="101600">
                <a:moveTo>
                  <a:pt x="0" y="0"/>
                </a:moveTo>
                <a:lnTo>
                  <a:pt x="228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Rectangle 17"/>
          <p:cNvSpPr/>
          <p:nvPr/>
        </p:nvSpPr>
        <p:spPr>
          <a:xfrm>
            <a:off x="8178800" y="2977896"/>
            <a:ext cx="3124200" cy="939800"/>
          </a:xfrm>
          <a:prstGeom prst="rect">
            <a:avLst/>
          </a:prstGeom>
          <a:solidFill>
            <a:srgbClr val="F5FAFA"/>
          </a:solidFill>
          <a:ln w="12700">
            <a:solidFill>
              <a:srgbClr val="E3EA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7" name="Connector 18"/>
          <p:cNvCxnSpPr/>
          <p:nvPr/>
        </p:nvCxnSpPr>
        <p:spPr>
          <a:xfrm>
            <a:off x="8178800" y="2977896"/>
            <a:ext cx="31242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9"/>
          <p:cNvSpPr txBox="1"/>
          <p:nvPr/>
        </p:nvSpPr>
        <p:spPr>
          <a:xfrm>
            <a:off x="8382000" y="3155696"/>
            <a:ext cx="2794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CODE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49" name="TextBox 20"/>
          <p:cNvSpPr txBox="1"/>
          <p:nvPr/>
        </p:nvSpPr>
        <p:spPr>
          <a:xfrm>
            <a:off x="8382000" y="3435096"/>
            <a:ext cx="27940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实现代码 SHA-256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50" name="Freeform 21"/>
          <p:cNvSpPr/>
          <p:nvPr/>
        </p:nvSpPr>
        <p:spPr>
          <a:xfrm>
            <a:off x="11455400" y="3422396"/>
            <a:ext cx="228600" cy="101600"/>
          </a:xfrm>
          <a:custGeom>
            <a:avLst/>
            <a:gdLst/>
            <a:ahLst/>
            <a:cxnLst/>
            <a:rect l="l" t="t" r="r" b="b"/>
            <a:pathLst>
              <a:path w="228600" h="101600">
                <a:moveTo>
                  <a:pt x="0" y="0"/>
                </a:moveTo>
                <a:lnTo>
                  <a:pt x="228600" y="50800"/>
                </a:lnTo>
                <a:lnTo>
                  <a:pt x="0" y="101600"/>
                </a:lnTo>
                <a:close/>
              </a:path>
            </a:pathLst>
          </a:custGeom>
          <a:solidFill>
            <a:srgbClr val="9FB4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22"/>
          <p:cNvSpPr/>
          <p:nvPr/>
        </p:nvSpPr>
        <p:spPr>
          <a:xfrm>
            <a:off x="11861800" y="2977896"/>
            <a:ext cx="3124200" cy="939800"/>
          </a:xfrm>
          <a:prstGeom prst="rect">
            <a:avLst/>
          </a:prstGeom>
          <a:solidFill>
            <a:srgbClr val="FBF6EA"/>
          </a:solidFill>
          <a:ln w="17780">
            <a:solidFill>
              <a:srgbClr val="C8A2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23"/>
          <p:cNvSpPr txBox="1"/>
          <p:nvPr/>
        </p:nvSpPr>
        <p:spPr>
          <a:xfrm>
            <a:off x="12065000" y="3155696"/>
            <a:ext cx="2794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REPORT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53" name="TextBox 24"/>
          <p:cNvSpPr txBox="1"/>
          <p:nvPr/>
        </p:nvSpPr>
        <p:spPr>
          <a:xfrm>
            <a:off x="12065000" y="3435096"/>
            <a:ext cx="27940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可复核的评测报告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54" name="Rectangle 25"/>
          <p:cNvSpPr/>
          <p:nvPr/>
        </p:nvSpPr>
        <p:spPr>
          <a:xfrm>
            <a:off x="812800" y="4222496"/>
            <a:ext cx="4724400" cy="1930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26"/>
          <p:cNvSpPr txBox="1"/>
          <p:nvPr/>
        </p:nvSpPr>
        <p:spPr>
          <a:xfrm>
            <a:off x="1143000" y="4476496"/>
            <a:ext cx="4140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防数据泄漏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56" name="TextBox 27"/>
          <p:cNvSpPr txBox="1"/>
          <p:nvPr/>
        </p:nvSpPr>
        <p:spPr>
          <a:xfrm>
            <a:off x="1143000" y="4806696"/>
            <a:ext cx="4140200" cy="8534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以 partId 与点云哈希双重去重，同一零件的扫描不会同时出</a:t>
            </a:r>
            <a:br/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现在训练集与测试集——这是几乎所有“高准确率”的来源</a:t>
            </a:r>
            <a:br/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漏洞。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57" name="Rectangle 28"/>
          <p:cNvSpPr/>
          <p:nvPr/>
        </p:nvSpPr>
        <p:spPr>
          <a:xfrm>
            <a:off x="5740400" y="4222496"/>
            <a:ext cx="4724400" cy="1930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TextBox 29"/>
          <p:cNvSpPr txBox="1"/>
          <p:nvPr/>
        </p:nvSpPr>
        <p:spPr>
          <a:xfrm>
            <a:off x="6070600" y="4476496"/>
            <a:ext cx="4140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分母说清楚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59" name="TextBox 30"/>
          <p:cNvSpPr txBox="1"/>
          <p:nvPr/>
        </p:nvSpPr>
        <p:spPr>
          <a:xfrm>
            <a:off x="6070600" y="4806696"/>
            <a:ext cx="41402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合成数据、实测数据、来源未知三类分别计数，绝不混在一</a:t>
            </a:r>
            <a:br/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个数字里凑样本量。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60" name="Rectangle 31"/>
          <p:cNvSpPr/>
          <p:nvPr/>
        </p:nvSpPr>
        <p:spPr>
          <a:xfrm>
            <a:off x="10668000" y="4222496"/>
            <a:ext cx="4724400" cy="1930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TextBox 32"/>
          <p:cNvSpPr txBox="1"/>
          <p:nvPr/>
        </p:nvSpPr>
        <p:spPr>
          <a:xfrm>
            <a:off x="10998200" y="4476496"/>
            <a:ext cx="4140200" cy="3162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0A2337"/>
                </a:solidFill>
                <a:latin typeface="微软雅黑"/>
                <a:ea typeface="微软雅黑"/>
              </a:rPr>
              <a:t>公开失败</a:t>
            </a:r>
            <a:endParaRPr sz="13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162" name="TextBox 33"/>
          <p:cNvSpPr txBox="1"/>
          <p:nvPr/>
        </p:nvSpPr>
        <p:spPr>
          <a:xfrm>
            <a:off x="10998200" y="4806696"/>
            <a:ext cx="41402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7 组压力样例中 4 组是“应当被拒绝”的反例。拒绝行为被</a:t>
            </a:r>
            <a:br/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写成测试，而不是藏着。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163" name="Connector 34"/>
          <p:cNvCxnSpPr/>
          <p:nvPr/>
        </p:nvCxnSpPr>
        <p:spPr>
          <a:xfrm>
            <a:off x="812800" y="7092696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35"/>
          <p:cNvSpPr txBox="1"/>
          <p:nvPr/>
        </p:nvSpPr>
        <p:spPr>
          <a:xfrm>
            <a:off x="812800" y="7295896"/>
            <a:ext cx="14198600" cy="3222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50" b="0">
                <a:solidFill>
                  <a:srgbClr val="5C7380"/>
                </a:solidFill>
                <a:latin typeface="微软雅黑"/>
                <a:ea typeface="微软雅黑"/>
              </a:rPr>
              <a:t>评测协议、混淆矩阵与失败样例都已随代码公开——“可复现”不是形容词，是一份可以被人逐条打开核对的目录。</a:t>
            </a:r>
            <a:endParaRPr sz="12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65" name="TextBox 36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技术创新点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66" name="TextBox 37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12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V A L I D A T I O N   0 1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170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已经跑出来的数字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172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以及它们的适用边界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173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" name="TextBox 7"/>
          <p:cNvSpPr txBox="1"/>
          <p:nvPr/>
        </p:nvSpPr>
        <p:spPr>
          <a:xfrm>
            <a:off x="812800" y="2977896"/>
            <a:ext cx="6680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形状分类器  shape-knn-v1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graphicFrame>
        <p:nvGraphicFramePr>
          <p:cNvPr id="175" name="Table 8"/>
          <p:cNvGraphicFramePr>
            <a:graphicFrameLocks noGrp="1"/>
          </p:cNvGraphicFramePr>
          <p:nvPr/>
        </p:nvGraphicFramePr>
        <p:xfrm>
          <a:off x="812800" y="3282696"/>
          <a:ext cx="6146800" cy="2362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79600"/>
                <a:gridCol w="1066800"/>
                <a:gridCol w="1066800"/>
                <a:gridCol w="1066800"/>
                <a:gridCol w="1066800"/>
              </a:tblGrid>
              <a:tr h="4318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真实 \ 预测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套筒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圆柱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板件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圆环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0A2337"/>
                          </a:solidFill>
                          <a:latin typeface="微软雅黑"/>
                        </a:rPr>
                        <a:t>套筒</a:t>
                      </a:r>
                      <a:endParaRPr sz="12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71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3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1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0A2337"/>
                          </a:solidFill>
                          <a:latin typeface="微软雅黑"/>
                        </a:rPr>
                        <a:t>实心圆柱</a:t>
                      </a:r>
                      <a:endParaRPr sz="12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75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0A2337"/>
                          </a:solidFill>
                          <a:latin typeface="微软雅黑"/>
                        </a:rPr>
                        <a:t>板件</a:t>
                      </a:r>
                      <a:endParaRPr sz="12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75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0A2337"/>
                          </a:solidFill>
                          <a:latin typeface="微软雅黑"/>
                        </a:rPr>
                        <a:t>圆环</a:t>
                      </a:r>
                      <a:endParaRPr sz="12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0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5C7380"/>
                          </a:solidFill>
                          <a:latin typeface="微软雅黑"/>
                        </a:rPr>
                        <a:t>75</a:t>
                      </a:r>
                      <a:endParaRPr sz="12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9"/>
          <p:cNvSpPr txBox="1"/>
          <p:nvPr/>
        </p:nvSpPr>
        <p:spPr>
          <a:xfrm>
            <a:off x="812800" y="6051296"/>
            <a:ext cx="6426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296 / 300 = 98.67%，唯一混淆方向：薄壁套筒 ↔ 实心圆柱。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77" name="TextBox 10"/>
          <p:cNvSpPr txBox="1"/>
          <p:nvPr/>
        </p:nvSpPr>
        <p:spPr>
          <a:xfrm>
            <a:off x="812800" y="6330696"/>
            <a:ext cx="6426200" cy="285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B34A3C"/>
                </a:solidFill>
                <a:latin typeface="微软雅黑"/>
                <a:ea typeface="微软雅黑"/>
              </a:rPr>
              <a:t>边界：同生成器、不同种子，不是外部测试集，不能写作工业识别准确率。</a:t>
            </a:r>
            <a:endParaRPr sz="1100" b="0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sp>
        <p:nvSpPr>
          <p:cNvPr id="178" name="TextBox 11"/>
          <p:cNvSpPr txBox="1"/>
          <p:nvPr/>
        </p:nvSpPr>
        <p:spPr>
          <a:xfrm>
            <a:off x="8382000" y="2977896"/>
            <a:ext cx="6680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尺寸拟合精度（单位 mm）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graphicFrame>
        <p:nvGraphicFramePr>
          <p:cNvPr id="179" name="Table 12"/>
          <p:cNvGraphicFramePr>
            <a:graphicFrameLocks noGrp="1"/>
          </p:cNvGraphicFramePr>
          <p:nvPr/>
        </p:nvGraphicFramePr>
        <p:xfrm>
          <a:off x="8382000" y="3282696"/>
          <a:ext cx="5638800" cy="2362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79600"/>
                <a:gridCol w="1066800"/>
                <a:gridCol w="1473200"/>
                <a:gridCol w="1219200"/>
              </a:tblGrid>
              <a:tr h="43180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真值 ØD/L</a:t>
                      </a:r>
                      <a:endParaRPr sz="10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噪声 σ</a:t>
                      </a:r>
                      <a:endParaRPr sz="10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最大绝对误差</a:t>
                      </a:r>
                      <a:endParaRPr sz="10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点面 RMSE</a:t>
                      </a:r>
                      <a:endParaRPr sz="10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50 / 20 / 40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0.025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0.00415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0.0244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36 / 18 / 16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0.015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0.00148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0.0147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24 / 12 / 34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0.020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0.00337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0.0198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70 / 44 / 60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0.050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0.00516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0.0497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</a:tbl>
          </a:graphicData>
        </a:graphic>
      </p:graphicFrame>
      <p:sp>
        <p:nvSpPr>
          <p:cNvPr id="180" name="TextBox 13"/>
          <p:cNvSpPr txBox="1"/>
          <p:nvPr/>
        </p:nvSpPr>
        <p:spPr>
          <a:xfrm>
            <a:off x="8382000" y="6051296"/>
            <a:ext cx="6680200" cy="29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四组覆盖不同尺寸区间与噪声水平，最大绝对误差 0.00516 mm。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181" name="TextBox 14"/>
          <p:cNvSpPr txBox="1"/>
          <p:nvPr/>
        </p:nvSpPr>
        <p:spPr>
          <a:xfrm>
            <a:off x="8382000" y="6330696"/>
            <a:ext cx="6680200" cy="285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B34A3C"/>
                </a:solidFill>
                <a:latin typeface="微软雅黑"/>
                <a:ea typeface="微软雅黑"/>
              </a:rPr>
              <a:t>边界：理想完整表面，不代表真实扫描精度；RMSE 为点到解析面单向距离。</a:t>
            </a:r>
            <a:endParaRPr sz="1100" b="0">
              <a:solidFill>
                <a:srgbClr val="B34A3C"/>
              </a:solidFill>
              <a:latin typeface="微软雅黑"/>
              <a:ea typeface="微软雅黑"/>
            </a:endParaRPr>
          </a:p>
        </p:txBody>
      </p:sp>
      <p:cxnSp>
        <p:nvCxnSpPr>
          <p:cNvPr id="182" name="Connector 15"/>
          <p:cNvCxnSpPr/>
          <p:nvPr/>
        </p:nvCxnSpPr>
        <p:spPr>
          <a:xfrm>
            <a:off x="812800" y="6813296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3" name="TextBox 16"/>
          <p:cNvSpPr txBox="1"/>
          <p:nvPr/>
        </p:nvSpPr>
        <p:spPr>
          <a:xfrm>
            <a:off x="812800" y="7016496"/>
            <a:ext cx="14198600" cy="312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8FA0AA"/>
                </a:solidFill>
                <a:latin typeface="微软雅黑"/>
                <a:ea typeface="微软雅黑"/>
              </a:rPr>
              <a:t>两组数字的分工：分类器回答“能不能自动判断”，拟合精度回答“判断对了之后能算多准”，两者都只在标注的边界内成立。</a:t>
            </a:r>
            <a:endParaRPr sz="12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84" name="TextBox 17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验证结果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85" name="TextBox 18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13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V A L I D A T I O N   0 2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189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真正难的是“该拒绝的时候拒绝”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191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7 组压力样例，7 组判定正确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192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3" name="Table 7"/>
          <p:cNvGraphicFramePr>
            <a:graphicFrameLocks noGrp="1"/>
          </p:cNvGraphicFramePr>
          <p:nvPr/>
        </p:nvGraphicFramePr>
        <p:xfrm>
          <a:off x="812800" y="2977896"/>
          <a:ext cx="14630400" cy="3810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91000"/>
                <a:gridCol w="2159000"/>
                <a:gridCol w="1143000"/>
                <a:gridCol w="7137400"/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输入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点数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期望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微软雅黑"/>
                        </a:rPr>
                        <a:t>实际结果</a:t>
                      </a:r>
                      <a:endParaRPr sz="11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完整 / 加噪 / 稀疏套筒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2400 / 2400 / 600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接受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√ 全部接受，RMSE 0.023–0.078 mm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缺失内壁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1901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拒绝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√ 拒绝（前置分类判为实心圆柱）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缺失一端面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2073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拒绝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√ 拒绝（端面观测不足）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缺失半圆周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1212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拒绝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√ 拒绝（圆周覆盖不足 + 超差占比 &gt; 5%）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圆环（反例）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1152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拒绝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√ 拒绝（分类为圆环，7/7 票）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600 点稀疏点云（修复前后）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600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接受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修复前被误拒（输入一致性 RMSE 3.172 mm）→ 修复后正确接受 0.0232 mm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</a:tbl>
          </a:graphicData>
        </a:graphic>
      </p:graphicFrame>
      <p:sp>
        <p:nvSpPr>
          <p:cNvPr id="194" name="TextBox 8"/>
          <p:cNvSpPr txBox="1"/>
          <p:nvPr/>
        </p:nvSpPr>
        <p:spPr>
          <a:xfrm>
            <a:off x="812800" y="7067296"/>
            <a:ext cx="14579600" cy="299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8FA0AA"/>
                </a:solidFill>
                <a:latin typeface="微软雅黑"/>
                <a:ea typeface="微软雅黑"/>
              </a:rPr>
              <a:t>来源：docs/competition/synthetic-evaluation.json（SAMPLE 标签，非工业测试集）。另一项敏感性实验：孔径由 20 mm 改为 24 mm 时 RMSE 由 0.0252 升至 0.8768 mm，说明误差指标对“模型与点云不一致”高度敏感。</a:t>
            </a:r>
            <a:endParaRPr sz="11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95" name="TextBox 9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验证结果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196" name="TextBox 10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14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AFCFD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9374E"/>
                </a:solidFill>
                <a:latin typeface="微软雅黑"/>
                <a:ea typeface="微软雅黑"/>
              </a:rPr>
              <a:t>B O U N D A R I E S</a:t>
            </a:r>
            <a:endParaRPr sz="105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200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1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9374E"/>
                </a:solidFill>
                <a:latin typeface="微软雅黑"/>
                <a:ea typeface="微软雅黑"/>
              </a:rPr>
              <a:t>三件我们还没有的事</a:t>
            </a:r>
            <a:endParaRPr sz="33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02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9374E"/>
                </a:solidFill>
                <a:latin typeface="微软雅黑"/>
                <a:ea typeface="微软雅黑"/>
              </a:rPr>
              <a:t>写在最前面，而不是藏在最后</a:t>
            </a:r>
            <a:endParaRPr sz="33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203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7"/>
          <p:cNvCxnSpPr/>
          <p:nvPr/>
        </p:nvCxnSpPr>
        <p:spPr>
          <a:xfrm>
            <a:off x="812800" y="2977896"/>
            <a:ext cx="4318000" cy="0"/>
          </a:xfrm>
          <a:prstGeom prst="line">
            <a:avLst/>
          </a:prstGeom>
          <a:ln w="254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" name="TextBox 8"/>
          <p:cNvSpPr txBox="1"/>
          <p:nvPr/>
        </p:nvSpPr>
        <p:spPr>
          <a:xfrm>
            <a:off x="812800" y="3257296"/>
            <a:ext cx="2616200" cy="690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9374E"/>
                </a:solidFill>
                <a:latin typeface="微软雅黑"/>
                <a:ea typeface="微软雅黑"/>
              </a:rPr>
              <a:t>0</a:t>
            </a:r>
            <a:endParaRPr sz="44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06" name="TextBox 9"/>
          <p:cNvSpPr txBox="1"/>
          <p:nvPr/>
        </p:nvSpPr>
        <p:spPr>
          <a:xfrm>
            <a:off x="812800" y="3968496"/>
            <a:ext cx="42672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19374E"/>
                </a:solidFill>
                <a:latin typeface="微软雅黑"/>
                <a:ea typeface="微软雅黑"/>
              </a:rPr>
              <a:t>真实工业扫描件</a:t>
            </a:r>
            <a:endParaRPr sz="13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07" name="TextBox 10"/>
          <p:cNvSpPr txBox="1"/>
          <p:nvPr/>
        </p:nvSpPr>
        <p:spPr>
          <a:xfrm>
            <a:off x="812800" y="4247896"/>
            <a:ext cx="4267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现有全部指标来自合成数据与自建压力集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208" name="Connector 11"/>
          <p:cNvCxnSpPr/>
          <p:nvPr/>
        </p:nvCxnSpPr>
        <p:spPr>
          <a:xfrm>
            <a:off x="5740400" y="2977896"/>
            <a:ext cx="4318000" cy="0"/>
          </a:xfrm>
          <a:prstGeom prst="line">
            <a:avLst/>
          </a:prstGeom>
          <a:ln w="25400">
            <a:solidFill>
              <a:srgbClr val="3E6A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TextBox 12"/>
          <p:cNvSpPr txBox="1"/>
          <p:nvPr/>
        </p:nvSpPr>
        <p:spPr>
          <a:xfrm>
            <a:off x="5740400" y="3257296"/>
            <a:ext cx="2616200" cy="690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9374E"/>
                </a:solidFill>
                <a:latin typeface="微软雅黑"/>
                <a:ea typeface="微软雅黑"/>
              </a:rPr>
              <a:t>0</a:t>
            </a:r>
            <a:endParaRPr sz="44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10" name="TextBox 13"/>
          <p:cNvSpPr txBox="1"/>
          <p:nvPr/>
        </p:nvSpPr>
        <p:spPr>
          <a:xfrm>
            <a:off x="5740400" y="3968496"/>
            <a:ext cx="42672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19374E"/>
                </a:solidFill>
                <a:latin typeface="微软雅黑"/>
                <a:ea typeface="微软雅黑"/>
              </a:rPr>
              <a:t>企业试用与付费订单</a:t>
            </a:r>
            <a:endParaRPr sz="13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11" name="TextBox 14"/>
          <p:cNvSpPr txBox="1"/>
          <p:nvPr/>
        </p:nvSpPr>
        <p:spPr>
          <a:xfrm>
            <a:off x="5740400" y="4247896"/>
            <a:ext cx="4267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客户画像尚未经过系统访谈验证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212" name="Connector 15"/>
          <p:cNvCxnSpPr/>
          <p:nvPr/>
        </p:nvCxnSpPr>
        <p:spPr>
          <a:xfrm>
            <a:off x="10668000" y="2977896"/>
            <a:ext cx="4318000" cy="0"/>
          </a:xfrm>
          <a:prstGeom prst="line">
            <a:avLst/>
          </a:prstGeom>
          <a:ln w="25400">
            <a:solidFill>
              <a:srgbClr val="3E6A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3" name="TextBox 16"/>
          <p:cNvSpPr txBox="1"/>
          <p:nvPr/>
        </p:nvSpPr>
        <p:spPr>
          <a:xfrm>
            <a:off x="10668000" y="3257296"/>
            <a:ext cx="2616200" cy="690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9374E"/>
                </a:solidFill>
                <a:latin typeface="微软雅黑"/>
                <a:ea typeface="微软雅黑"/>
              </a:rPr>
              <a:t>0</a:t>
            </a:r>
            <a:endParaRPr sz="44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14" name="TextBox 17"/>
          <p:cNvSpPr txBox="1"/>
          <p:nvPr/>
        </p:nvSpPr>
        <p:spPr>
          <a:xfrm>
            <a:off x="10668000" y="3968496"/>
            <a:ext cx="42672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1">
                <a:solidFill>
                  <a:srgbClr val="19374E"/>
                </a:solidFill>
                <a:latin typeface="微软雅黑"/>
                <a:ea typeface="微软雅黑"/>
              </a:rPr>
              <a:t>“AI 提升准确率”的证据</a:t>
            </a:r>
            <a:endParaRPr sz="13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15" name="TextBox 18"/>
          <p:cNvSpPr txBox="1"/>
          <p:nvPr/>
        </p:nvSpPr>
        <p:spPr>
          <a:xfrm>
            <a:off x="10668000" y="4247896"/>
            <a:ext cx="42672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7 组样例上两条路线最终判定完全相同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16" name="TextBox 19"/>
          <p:cNvSpPr txBox="1"/>
          <p:nvPr/>
        </p:nvSpPr>
        <p:spPr>
          <a:xfrm>
            <a:off x="812800" y="5009896"/>
            <a:ext cx="5918200" cy="9572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85000"/>
              </a:lnSpc>
            </a:pPr>
            <a:r>
              <a:rPr sz="1250" b="0">
                <a:solidFill>
                  <a:srgbClr val="19374E"/>
                </a:solidFill>
                <a:latin typeface="微软雅黑"/>
                <a:ea typeface="微软雅黑"/>
              </a:rPr>
              <a:t>CADMind 目前是一个可运行的工程原型，不是一个已有营收的产品。技术指标</a:t>
            </a:r>
            <a:br/>
            <a:r>
              <a:rPr sz="1250" b="0">
                <a:solidFill>
                  <a:srgbClr val="19374E"/>
                </a:solidFill>
                <a:latin typeface="微软雅黑"/>
                <a:ea typeface="微软雅黑"/>
              </a:rPr>
              <a:t>逐项标注了适用边界，市场与财务明确区分“已查证的公开数据”与“待验证的</a:t>
            </a:r>
            <a:br/>
            <a:r>
              <a:rPr sz="1250" b="0">
                <a:solidFill>
                  <a:srgbClr val="19374E"/>
                </a:solidFill>
                <a:latin typeface="微软雅黑"/>
                <a:ea typeface="微软雅黑"/>
              </a:rPr>
              <a:t>商业假设”。</a:t>
            </a:r>
            <a:endParaRPr sz="12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17" name="TextBox 20"/>
          <p:cNvSpPr txBox="1"/>
          <p:nvPr/>
        </p:nvSpPr>
        <p:spPr>
          <a:xfrm>
            <a:off x="7416800" y="5009896"/>
            <a:ext cx="8102600" cy="663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85000"/>
              </a:lnSpc>
            </a:pPr>
            <a:r>
              <a:rPr sz="1250" b="0">
                <a:solidFill>
                  <a:srgbClr val="19374E"/>
                </a:solidFill>
                <a:latin typeface="微软雅黑"/>
                <a:ea typeface="微软雅黑"/>
              </a:rPr>
              <a:t>AI 在这里的贡献是把判断前移、把失败显性化，而不是凭空提高精度。我们认为：评委一眼能看穿的夸大，是</a:t>
            </a:r>
            <a:br/>
            <a:r>
              <a:rPr sz="1250" b="0">
                <a:solidFill>
                  <a:srgbClr val="19374E"/>
                </a:solidFill>
                <a:latin typeface="微软雅黑"/>
                <a:ea typeface="微软雅黑"/>
              </a:rPr>
              <a:t>学生项目最常见的失分点。</a:t>
            </a:r>
            <a:endParaRPr sz="12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218" name="Connector 21"/>
          <p:cNvCxnSpPr/>
          <p:nvPr/>
        </p:nvCxnSpPr>
        <p:spPr>
          <a:xfrm>
            <a:off x="812800" y="6406896"/>
            <a:ext cx="14630400" cy="0"/>
          </a:xfrm>
          <a:prstGeom prst="line">
            <a:avLst/>
          </a:prstGeom>
          <a:ln w="12700">
            <a:solidFill>
              <a:srgbClr val="2A55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9" name="TextBox 22"/>
          <p:cNvSpPr txBox="1"/>
          <p:nvPr/>
        </p:nvSpPr>
        <p:spPr>
          <a:xfrm>
            <a:off x="812800" y="6660896"/>
            <a:ext cx="139446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700" b="1">
                <a:solidFill>
                  <a:srgbClr val="19374E"/>
                </a:solidFill>
                <a:latin typeface="微软雅黑"/>
                <a:ea typeface="微软雅黑"/>
              </a:rPr>
              <a:t>我们宁愿这次因为“证据不够”被扣分，也不愿因为“数据好看”而被记住。</a:t>
            </a:r>
            <a:endParaRPr sz="17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20" name="TextBox 23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19374E"/>
                </a:solidFill>
                <a:latin typeface="微软雅黑"/>
                <a:ea typeface="微软雅黑"/>
              </a:rPr>
              <a:t>CADMind  ·  边界声明</a:t>
            </a:r>
            <a:endParaRPr sz="10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221" name="TextBox 24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19374E"/>
                </a:solidFill>
                <a:latin typeface="微软雅黑"/>
                <a:ea typeface="微软雅黑"/>
              </a:rPr>
              <a:t>15 / 26</a:t>
            </a:r>
            <a:endParaRPr sz="10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4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U S E   C A S E S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225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6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谁在为“一次建模”付钱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227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三类客户，同一件事：把实物变回数据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228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9" name="Rectangle 7"/>
          <p:cNvSpPr/>
          <p:nvPr/>
        </p:nvSpPr>
        <p:spPr>
          <a:xfrm>
            <a:off x="812800" y="2952496"/>
            <a:ext cx="4724400" cy="2692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0" name="Connector 8"/>
          <p:cNvCxnSpPr/>
          <p:nvPr/>
        </p:nvCxnSpPr>
        <p:spPr>
          <a:xfrm>
            <a:off x="812800" y="2952496"/>
            <a:ext cx="47244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1" name="TextBox 9"/>
          <p:cNvSpPr txBox="1"/>
          <p:nvPr/>
        </p:nvSpPr>
        <p:spPr>
          <a:xfrm>
            <a:off x="1117600" y="3155696"/>
            <a:ext cx="4191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A  中小企业 · 20–200 人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32" name="TextBox 10"/>
          <p:cNvSpPr txBox="1"/>
          <p:nvPr/>
        </p:nvSpPr>
        <p:spPr>
          <a:xfrm>
            <a:off x="1117600" y="3409696"/>
            <a:ext cx="4191000" cy="3340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50" b="1">
                <a:solidFill>
                  <a:srgbClr val="0A2337"/>
                </a:solidFill>
                <a:latin typeface="微软雅黑"/>
                <a:ea typeface="微软雅黑"/>
              </a:rPr>
              <a:t>客户送样复制、老模具修配</a:t>
            </a:r>
            <a:endParaRPr sz="14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33" name="TextBox 11"/>
          <p:cNvSpPr txBox="1"/>
          <p:nvPr/>
        </p:nvSpPr>
        <p:spPr>
          <a:xfrm>
            <a:off x="1117600" y="3765296"/>
            <a:ext cx="4191000" cy="558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进口备件国产化替代、订单来图不全。老板拍板，价格敏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感——“能不能当天出图”就是全部诉求。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234" name="Connector 12"/>
          <p:cNvCxnSpPr/>
          <p:nvPr/>
        </p:nvCxnSpPr>
        <p:spPr>
          <a:xfrm>
            <a:off x="1117600" y="4781296"/>
            <a:ext cx="457200" cy="0"/>
          </a:xfrm>
          <a:prstGeom prst="line">
            <a:avLst/>
          </a:prstGeom>
          <a:ln w="254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" name="TextBox 13"/>
          <p:cNvSpPr txBox="1"/>
          <p:nvPr/>
        </p:nvSpPr>
        <p:spPr>
          <a:xfrm>
            <a:off x="1117600" y="4933696"/>
            <a:ext cx="41910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单次外协扫描 500–2,000 元 → 一次买断 2,980 元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36" name="Rectangle 14"/>
          <p:cNvSpPr/>
          <p:nvPr/>
        </p:nvSpPr>
        <p:spPr>
          <a:xfrm>
            <a:off x="5740400" y="2952496"/>
            <a:ext cx="4724400" cy="2692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7" name="Connector 15"/>
          <p:cNvCxnSpPr/>
          <p:nvPr/>
        </p:nvCxnSpPr>
        <p:spPr>
          <a:xfrm>
            <a:off x="5740400" y="2952496"/>
            <a:ext cx="47244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8" name="TextBox 16"/>
          <p:cNvSpPr txBox="1"/>
          <p:nvPr/>
        </p:nvSpPr>
        <p:spPr>
          <a:xfrm>
            <a:off x="6045200" y="3155696"/>
            <a:ext cx="4191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B  设备维修 / 再制造 · 10–50 人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39" name="TextBox 17"/>
          <p:cNvSpPr txBox="1"/>
          <p:nvPr/>
        </p:nvSpPr>
        <p:spPr>
          <a:xfrm>
            <a:off x="6045200" y="3409696"/>
            <a:ext cx="4191000" cy="3340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50" b="1">
                <a:solidFill>
                  <a:srgbClr val="0A2337"/>
                </a:solidFill>
                <a:latin typeface="微软雅黑"/>
                <a:ea typeface="微软雅黑"/>
              </a:rPr>
              <a:t>停产设备备件、老旧零件翻新</a:t>
            </a:r>
            <a:endParaRPr sz="14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40" name="TextBox 18"/>
          <p:cNvSpPr txBox="1"/>
          <p:nvPr/>
        </p:nvSpPr>
        <p:spPr>
          <a:xfrm>
            <a:off x="6045200" y="3765296"/>
            <a:ext cx="4191000" cy="558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技术负责人主导，看重失败成本与交付周期。对“拒绝机制”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的接受度最高——他们最怕的就是拿着一张错图纸去加工。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241" name="Connector 19"/>
          <p:cNvCxnSpPr/>
          <p:nvPr/>
        </p:nvCxnSpPr>
        <p:spPr>
          <a:xfrm>
            <a:off x="6045200" y="4781296"/>
            <a:ext cx="457200" cy="0"/>
          </a:xfrm>
          <a:prstGeom prst="line">
            <a:avLst/>
          </a:prstGeom>
          <a:ln w="254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2" name="TextBox 20"/>
          <p:cNvSpPr txBox="1"/>
          <p:nvPr/>
        </p:nvSpPr>
        <p:spPr>
          <a:xfrm>
            <a:off x="6045200" y="4933696"/>
            <a:ext cx="41910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按项目收费，工具是“提高接单能力”的投资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43" name="Rectangle 21"/>
          <p:cNvSpPr/>
          <p:nvPr/>
        </p:nvSpPr>
        <p:spPr>
          <a:xfrm>
            <a:off x="10668000" y="2952496"/>
            <a:ext cx="4724400" cy="26924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4" name="Connector 22"/>
          <p:cNvCxnSpPr/>
          <p:nvPr/>
        </p:nvCxnSpPr>
        <p:spPr>
          <a:xfrm>
            <a:off x="10668000" y="2952496"/>
            <a:ext cx="4724400" cy="0"/>
          </a:xfrm>
          <a:prstGeom prst="line">
            <a:avLst/>
          </a:prstGeom>
          <a:ln w="254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" name="TextBox 23"/>
          <p:cNvSpPr txBox="1"/>
          <p:nvPr/>
        </p:nvSpPr>
        <p:spPr>
          <a:xfrm>
            <a:off x="10972800" y="3155696"/>
            <a:ext cx="4191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C  职业院校 / 高校实训 · 40 座机房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46" name="TextBox 24"/>
          <p:cNvSpPr txBox="1"/>
          <p:nvPr/>
        </p:nvSpPr>
        <p:spPr>
          <a:xfrm>
            <a:off x="10972800" y="3409696"/>
            <a:ext cx="4191000" cy="3340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450" b="1">
                <a:solidFill>
                  <a:srgbClr val="0A2337"/>
                </a:solidFill>
                <a:latin typeface="微软雅黑"/>
                <a:ea typeface="微软雅黑"/>
              </a:rPr>
              <a:t>逆向工程课程、技能大赛训练</a:t>
            </a:r>
            <a:endParaRPr sz="14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47" name="TextBox 25"/>
          <p:cNvSpPr txBox="1"/>
          <p:nvPr/>
        </p:nvSpPr>
        <p:spPr>
          <a:xfrm>
            <a:off x="10972800" y="3765296"/>
            <a:ext cx="4191000" cy="558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教研室 / 实训中心主任，采购流程长，看重教学可控性与案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例完整性；本地离线运行规避校园网限制。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248" name="Connector 26"/>
          <p:cNvCxnSpPr/>
          <p:nvPr/>
        </p:nvCxnSpPr>
        <p:spPr>
          <a:xfrm>
            <a:off x="10972800" y="4781296"/>
            <a:ext cx="457200" cy="0"/>
          </a:xfrm>
          <a:prstGeom prst="line">
            <a:avLst/>
          </a:prstGeom>
          <a:ln w="254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9" name="TextBox 27"/>
          <p:cNvSpPr txBox="1"/>
          <p:nvPr/>
        </p:nvSpPr>
        <p:spPr>
          <a:xfrm>
            <a:off x="10972800" y="4933696"/>
            <a:ext cx="41910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机房授权，一次部署 40 座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50" name="TextBox 28"/>
          <p:cNvSpPr txBox="1"/>
          <p:nvPr/>
        </p:nvSpPr>
        <p:spPr>
          <a:xfrm>
            <a:off x="812800" y="6483096"/>
            <a:ext cx="6680200" cy="5727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对客户而言，CADMind 卖的不是“AI”，而是一次任务的时间与确定性：把“扫完点云之后、画</a:t>
            </a:r>
            <a:br/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完图纸之前”这段最依赖老师傅经验的环节，压缩成一次可复核的操作。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51" name="TextBox 29"/>
          <p:cNvSpPr txBox="1"/>
          <p:nvPr/>
        </p:nvSpPr>
        <p:spPr>
          <a:xfrm>
            <a:off x="7924800" y="6483096"/>
            <a:ext cx="7594600" cy="5727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对院校而言，它还是一个可讲解的教学载体：每一次拒绝都对应一个明确的几何原因，比“跑通了”更有教学价</a:t>
            </a:r>
            <a:br/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值。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52" name="TextBox 30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应用场景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53" name="TextBox 31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16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6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M A R K E T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257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8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两种独立口径，只有一个收敛的答案值得引用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259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0" name="Freeform 6"/>
          <p:cNvSpPr/>
          <p:nvPr/>
        </p:nvSpPr>
        <p:spPr>
          <a:xfrm>
            <a:off x="812800" y="2593848"/>
            <a:ext cx="5588000" cy="787400"/>
          </a:xfrm>
          <a:custGeom>
            <a:avLst/>
            <a:gdLst/>
            <a:ahLst/>
            <a:cxnLst/>
            <a:rect l="l" t="t" r="r" b="b"/>
            <a:pathLst>
              <a:path w="5588000" h="787400">
                <a:moveTo>
                  <a:pt x="0" y="0"/>
                </a:moveTo>
                <a:lnTo>
                  <a:pt x="5588000" y="0"/>
                </a:lnTo>
                <a:lnTo>
                  <a:pt x="4648200" y="787400"/>
                </a:lnTo>
                <a:lnTo>
                  <a:pt x="939800" y="787400"/>
                </a:lnTo>
                <a:close/>
              </a:path>
            </a:pathLst>
          </a:custGeom>
          <a:solidFill>
            <a:srgbClr val="123C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1" name="TextBox 7"/>
          <p:cNvSpPr txBox="1"/>
          <p:nvPr/>
        </p:nvSpPr>
        <p:spPr>
          <a:xfrm>
            <a:off x="812800" y="2797048"/>
            <a:ext cx="56642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TAM   逆向建模类软件</a:t>
            </a:r>
            <a:endParaRPr sz="130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2" name="TextBox 8"/>
          <p:cNvSpPr txBox="1"/>
          <p:nvPr/>
        </p:nvSpPr>
        <p:spPr>
          <a:xfrm>
            <a:off x="812800" y="3076448"/>
            <a:ext cx="5664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00" b="0">
                <a:solidFill>
                  <a:srgbClr val="B9CFDB"/>
                </a:solidFill>
                <a:latin typeface="微软雅黑"/>
                <a:ea typeface="微软雅黑"/>
              </a:rPr>
              <a:t>≈ 3.8 亿元 / 年</a:t>
            </a:r>
            <a:endParaRPr sz="1200" b="0">
              <a:solidFill>
                <a:srgbClr val="B9CFDB"/>
              </a:solidFill>
              <a:latin typeface="微软雅黑"/>
              <a:ea typeface="微软雅黑"/>
            </a:endParaRPr>
          </a:p>
        </p:txBody>
      </p:sp>
      <p:sp>
        <p:nvSpPr>
          <p:cNvPr id="263" name="Freeform 9"/>
          <p:cNvSpPr/>
          <p:nvPr/>
        </p:nvSpPr>
        <p:spPr>
          <a:xfrm>
            <a:off x="1752600" y="3482848"/>
            <a:ext cx="3708400" cy="787400"/>
          </a:xfrm>
          <a:custGeom>
            <a:avLst/>
            <a:gdLst/>
            <a:ahLst/>
            <a:cxnLst/>
            <a:rect l="l" t="t" r="r" b="b"/>
            <a:pathLst>
              <a:path w="3708400" h="787400">
                <a:moveTo>
                  <a:pt x="0" y="0"/>
                </a:moveTo>
                <a:lnTo>
                  <a:pt x="3708400" y="0"/>
                </a:lnTo>
                <a:lnTo>
                  <a:pt x="2870200" y="787400"/>
                </a:lnTo>
                <a:lnTo>
                  <a:pt x="838200" y="787400"/>
                </a:lnTo>
                <a:close/>
              </a:path>
            </a:pathLst>
          </a:custGeom>
          <a:solidFill>
            <a:srgbClr val="2E6B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4" name="TextBox 10"/>
          <p:cNvSpPr txBox="1"/>
          <p:nvPr/>
        </p:nvSpPr>
        <p:spPr>
          <a:xfrm>
            <a:off x="812800" y="3686048"/>
            <a:ext cx="5664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250" b="1">
                <a:solidFill>
                  <a:srgbClr val="FFFFFF"/>
                </a:solidFill>
                <a:latin typeface="微软雅黑"/>
                <a:ea typeface="微软雅黑"/>
              </a:rPr>
              <a:t>SAM   中小企业 + 院校</a:t>
            </a:r>
            <a:endParaRPr sz="12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5" name="TextBox 11"/>
          <p:cNvSpPr txBox="1"/>
          <p:nvPr/>
        </p:nvSpPr>
        <p:spPr>
          <a:xfrm>
            <a:off x="812800" y="3965448"/>
            <a:ext cx="5664200" cy="2806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150" b="0">
                <a:solidFill>
                  <a:srgbClr val="D8E6EC"/>
                </a:solidFill>
                <a:latin typeface="微软雅黑"/>
                <a:ea typeface="微软雅黑"/>
              </a:rPr>
              <a:t>1,900 – 5,700 万元 / 年</a:t>
            </a:r>
            <a:endParaRPr sz="1150" b="0">
              <a:solidFill>
                <a:srgbClr val="D8E6EC"/>
              </a:solidFill>
              <a:latin typeface="微软雅黑"/>
              <a:ea typeface="微软雅黑"/>
            </a:endParaRPr>
          </a:p>
        </p:txBody>
      </p:sp>
      <p:sp>
        <p:nvSpPr>
          <p:cNvPr id="266" name="Freeform 12"/>
          <p:cNvSpPr/>
          <p:nvPr/>
        </p:nvSpPr>
        <p:spPr>
          <a:xfrm>
            <a:off x="2590800" y="4371848"/>
            <a:ext cx="2032000" cy="685800"/>
          </a:xfrm>
          <a:custGeom>
            <a:avLst/>
            <a:gdLst/>
            <a:ahLst/>
            <a:cxnLst/>
            <a:rect l="l" t="t" r="r" b="b"/>
            <a:pathLst>
              <a:path w="2032000" h="685800">
                <a:moveTo>
                  <a:pt x="0" y="0"/>
                </a:moveTo>
                <a:lnTo>
                  <a:pt x="2032000" y="0"/>
                </a:lnTo>
                <a:lnTo>
                  <a:pt x="1397000" y="685800"/>
                </a:lnTo>
                <a:lnTo>
                  <a:pt x="635000" y="685800"/>
                </a:lnTo>
                <a:close/>
              </a:path>
            </a:pathLst>
          </a:custGeom>
          <a:solidFill>
            <a:srgbClr val="8FB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7" name="TextBox 13"/>
          <p:cNvSpPr txBox="1"/>
          <p:nvPr/>
        </p:nvSpPr>
        <p:spPr>
          <a:xfrm>
            <a:off x="812800" y="4498848"/>
            <a:ext cx="5664200" cy="2806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SOM   3 年可得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68" name="TextBox 14"/>
          <p:cNvSpPr txBox="1"/>
          <p:nvPr/>
        </p:nvSpPr>
        <p:spPr>
          <a:xfrm>
            <a:off x="812800" y="4752848"/>
            <a:ext cx="56642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100" b="0">
                <a:solidFill>
                  <a:srgbClr val="2B4553"/>
                </a:solidFill>
                <a:latin typeface="微软雅黑"/>
                <a:ea typeface="微软雅黑"/>
              </a:rPr>
              <a:t>≈ 163 万元 / 年</a:t>
            </a:r>
            <a:endParaRPr sz="1100" b="0">
              <a:solidFill>
                <a:srgbClr val="2B4553"/>
              </a:solidFill>
              <a:latin typeface="微软雅黑"/>
              <a:ea typeface="微软雅黑"/>
            </a:endParaRPr>
          </a:p>
        </p:txBody>
      </p:sp>
      <p:sp>
        <p:nvSpPr>
          <p:cNvPr id="269" name="TextBox 15"/>
          <p:cNvSpPr txBox="1"/>
          <p:nvPr/>
        </p:nvSpPr>
        <p:spPr>
          <a:xfrm>
            <a:off x="7416800" y="2543048"/>
            <a:ext cx="81026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口径一：自上而下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70" name="TextBox 16"/>
          <p:cNvSpPr txBox="1"/>
          <p:nvPr/>
        </p:nvSpPr>
        <p:spPr>
          <a:xfrm>
            <a:off x="7416800" y="2822448"/>
            <a:ext cx="8102600" cy="5727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2025 年中国 3D CAD 市场 47.48 亿元（占 CAD 70.8%，同比 +9.9%）。参照工业三维扫描应用中逆向工程占 28.3%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 的结构，保守估计逆向建模软件在 3D CAD 中占 8%，得 TAM ≈ 3.8 亿元。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271" name="TextBox 17"/>
          <p:cNvSpPr txBox="1"/>
          <p:nvPr/>
        </p:nvSpPr>
        <p:spPr>
          <a:xfrm>
            <a:off x="7416800" y="3965448"/>
            <a:ext cx="81026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口径二：自下而上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72" name="TextBox 18"/>
          <p:cNvSpPr txBox="1"/>
          <p:nvPr/>
        </p:nvSpPr>
        <p:spPr>
          <a:xfrm>
            <a:off x="7416800" y="4244848"/>
            <a:ext cx="8102600" cy="5727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规模以上工业企业 50 万家 × 25%（有机加工与逆向需求）× 5%（有明确付费能力）= 6,250 家；按年均付费 3,000–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8,000 元计，SAM ≈ 1,900–5,000 万元。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273" name="Connector 19"/>
          <p:cNvCxnSpPr/>
          <p:nvPr/>
        </p:nvCxnSpPr>
        <p:spPr>
          <a:xfrm>
            <a:off x="7416800" y="5108448"/>
            <a:ext cx="8026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4" name="TextBox 20"/>
          <p:cNvSpPr txBox="1"/>
          <p:nvPr/>
        </p:nvSpPr>
        <p:spPr>
          <a:xfrm>
            <a:off x="7416800" y="5235448"/>
            <a:ext cx="81026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25% / 5% / 8% 三项比例均为基于公开数据的假设值，需经客户访谈与试点校正。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75" name="Rectangle 21"/>
          <p:cNvSpPr/>
          <p:nvPr/>
        </p:nvSpPr>
        <p:spPr>
          <a:xfrm>
            <a:off x="812800" y="5641848"/>
            <a:ext cx="14630400" cy="711200"/>
          </a:xfrm>
          <a:prstGeom prst="rect">
            <a:avLst/>
          </a:prstGeom>
          <a:solidFill>
            <a:srgbClr val="FB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6" name="Connector 22"/>
          <p:cNvCxnSpPr/>
          <p:nvPr/>
        </p:nvCxnSpPr>
        <p:spPr>
          <a:xfrm>
            <a:off x="812800" y="5641848"/>
            <a:ext cx="38100" cy="71120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TextBox 23"/>
          <p:cNvSpPr txBox="1"/>
          <p:nvPr/>
        </p:nvSpPr>
        <p:spPr>
          <a:xfrm>
            <a:off x="1117600" y="5845048"/>
            <a:ext cx="14097000" cy="333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0A2337"/>
                </a:solidFill>
                <a:latin typeface="微软雅黑"/>
                <a:ea typeface="微软雅黑"/>
              </a:rPr>
              <a:t>163 万 ≈ SAM 的 2.9%。三年目标不是“占领市场”，而是在一个可及子集里跑通可复制的销售动作。</a:t>
            </a:r>
            <a:endParaRPr sz="135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78" name="TextBox 24"/>
          <p:cNvSpPr txBox="1"/>
          <p:nvPr/>
        </p:nvSpPr>
        <p:spPr>
          <a:xfrm>
            <a:off x="812800" y="6708648"/>
            <a:ext cx="4648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增长来自零件族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79" name="TextBox 25"/>
          <p:cNvSpPr txBox="1"/>
          <p:nvPr/>
        </p:nvSpPr>
        <p:spPr>
          <a:xfrm>
            <a:off x="812800" y="6988048"/>
            <a:ext cx="4597400" cy="523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台阶轴、法兰、齿轮坯复用同一套轴线 / 端面 / 内外壁算子，客单价与覆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盖面同时上升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280" name="TextBox 26"/>
          <p:cNvSpPr txBox="1"/>
          <p:nvPr/>
        </p:nvSpPr>
        <p:spPr>
          <a:xfrm>
            <a:off x="5740400" y="6708648"/>
            <a:ext cx="4648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假设需要被证伪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81" name="TextBox 27"/>
          <p:cNvSpPr txBox="1"/>
          <p:nvPr/>
        </p:nvSpPr>
        <p:spPr>
          <a:xfrm>
            <a:off x="5740400" y="6988048"/>
            <a:ext cx="4597400" cy="299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25% / 5% / 8% 全部标注为假设，用 30 家访谈与 10 套试点校正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282" name="TextBox 28"/>
          <p:cNvSpPr txBox="1"/>
          <p:nvPr/>
        </p:nvSpPr>
        <p:spPr>
          <a:xfrm>
            <a:off x="10668000" y="6708648"/>
            <a:ext cx="4648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为什么值得做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283" name="TextBox 29"/>
          <p:cNvSpPr txBox="1"/>
          <p:nvPr/>
        </p:nvSpPr>
        <p:spPr>
          <a:xfrm>
            <a:off x="10668000" y="6988048"/>
            <a:ext cx="4597400" cy="523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需求刚性、付费主体明确、巨头不经济（数万元级通用逆向降不到 3,000 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元）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284" name="TextBox 30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市场分析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85" name="TextBox 31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17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8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C O M P E T I T I O N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289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0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不是替代谁，是补上一个没人愿意站的位置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291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Connector 6"/>
          <p:cNvCxnSpPr/>
          <p:nvPr/>
        </p:nvCxnSpPr>
        <p:spPr>
          <a:xfrm>
            <a:off x="812800" y="2797048"/>
            <a:ext cx="0" cy="3175000"/>
          </a:xfrm>
          <a:prstGeom prst="line">
            <a:avLst/>
          </a:prstGeom>
          <a:ln w="12700">
            <a:solidFill>
              <a:srgbClr val="AFC0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Connector 7"/>
          <p:cNvCxnSpPr/>
          <p:nvPr/>
        </p:nvCxnSpPr>
        <p:spPr>
          <a:xfrm>
            <a:off x="812800" y="5972048"/>
            <a:ext cx="5969000" cy="0"/>
          </a:xfrm>
          <a:prstGeom prst="line">
            <a:avLst/>
          </a:prstGeom>
          <a:ln w="12700">
            <a:solidFill>
              <a:srgbClr val="AFC0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4" name="TextBox 8"/>
          <p:cNvSpPr txBox="1"/>
          <p:nvPr/>
        </p:nvSpPr>
        <p:spPr>
          <a:xfrm>
            <a:off x="762000" y="2517648"/>
            <a:ext cx="1600200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可验证 ↑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295" name="TextBox 9"/>
          <p:cNvSpPr txBox="1"/>
          <p:nvPr/>
        </p:nvSpPr>
        <p:spPr>
          <a:xfrm>
            <a:off x="6273800" y="6073648"/>
            <a:ext cx="838200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价格 →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cxnSp>
        <p:nvCxnSpPr>
          <p:cNvPr id="296" name="Connector 10"/>
          <p:cNvCxnSpPr/>
          <p:nvPr/>
        </p:nvCxnSpPr>
        <p:spPr>
          <a:xfrm>
            <a:off x="2311400" y="3305048"/>
            <a:ext cx="0" cy="2667000"/>
          </a:xfrm>
          <a:prstGeom prst="line">
            <a:avLst/>
          </a:prstGeom>
          <a:ln w="12700">
            <a:solidFill>
              <a:srgbClr val="C6D3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Connector 11"/>
          <p:cNvCxnSpPr/>
          <p:nvPr/>
        </p:nvCxnSpPr>
        <p:spPr>
          <a:xfrm>
            <a:off x="812800" y="3609848"/>
            <a:ext cx="5969000" cy="0"/>
          </a:xfrm>
          <a:prstGeom prst="line">
            <a:avLst/>
          </a:prstGeom>
          <a:ln w="12700">
            <a:solidFill>
              <a:srgbClr val="C6D3D9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8" name="Oval 12"/>
          <p:cNvSpPr/>
          <p:nvPr/>
        </p:nvSpPr>
        <p:spPr>
          <a:xfrm>
            <a:off x="2133600" y="3254248"/>
            <a:ext cx="355600" cy="3556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9" name="TextBox 13"/>
          <p:cNvSpPr txBox="1"/>
          <p:nvPr/>
        </p:nvSpPr>
        <p:spPr>
          <a:xfrm>
            <a:off x="1600200" y="2873248"/>
            <a:ext cx="2362200" cy="257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CADMind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00" name="Oval 14"/>
          <p:cNvSpPr/>
          <p:nvPr/>
        </p:nvSpPr>
        <p:spPr>
          <a:xfrm>
            <a:off x="4876800" y="3178048"/>
            <a:ext cx="165100" cy="165100"/>
          </a:xfrm>
          <a:prstGeom prst="ellipse">
            <a:avLst/>
          </a:prstGeom>
          <a:solidFill>
            <a:srgbClr val="C47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1" name="TextBox 15"/>
          <p:cNvSpPr txBox="1"/>
          <p:nvPr/>
        </p:nvSpPr>
        <p:spPr>
          <a:xfrm>
            <a:off x="4622800" y="2898648"/>
            <a:ext cx="2362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8A4B3E"/>
                </a:solidFill>
                <a:latin typeface="微软雅黑"/>
                <a:ea typeface="微软雅黑"/>
              </a:rPr>
              <a:t>专业逆向软件</a:t>
            </a:r>
            <a:endParaRPr sz="1050" b="0">
              <a:solidFill>
                <a:srgbClr val="8A4B3E"/>
              </a:solidFill>
              <a:latin typeface="微软雅黑"/>
              <a:ea typeface="微软雅黑"/>
            </a:endParaRPr>
          </a:p>
        </p:txBody>
      </p:sp>
      <p:sp>
        <p:nvSpPr>
          <p:cNvPr id="302" name="Oval 16"/>
          <p:cNvSpPr/>
          <p:nvPr/>
        </p:nvSpPr>
        <p:spPr>
          <a:xfrm>
            <a:off x="5003800" y="4524248"/>
            <a:ext cx="165100" cy="165100"/>
          </a:xfrm>
          <a:prstGeom prst="ellipse">
            <a:avLst/>
          </a:prstGeom>
          <a:solidFill>
            <a:srgbClr val="C470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3" name="TextBox 17"/>
          <p:cNvSpPr txBox="1"/>
          <p:nvPr/>
        </p:nvSpPr>
        <p:spPr>
          <a:xfrm>
            <a:off x="4749800" y="4778248"/>
            <a:ext cx="2362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8A4B3E"/>
                </a:solidFill>
                <a:latin typeface="微软雅黑"/>
                <a:ea typeface="微软雅黑"/>
              </a:rPr>
              <a:t>云端逆向服务</a:t>
            </a:r>
            <a:endParaRPr sz="1050" b="0">
              <a:solidFill>
                <a:srgbClr val="8A4B3E"/>
              </a:solidFill>
              <a:latin typeface="微软雅黑"/>
              <a:ea typeface="微软雅黑"/>
            </a:endParaRPr>
          </a:p>
        </p:txBody>
      </p:sp>
      <p:sp>
        <p:nvSpPr>
          <p:cNvPr id="304" name="Oval 18"/>
          <p:cNvSpPr/>
          <p:nvPr/>
        </p:nvSpPr>
        <p:spPr>
          <a:xfrm>
            <a:off x="1574800" y="4930648"/>
            <a:ext cx="152400" cy="152400"/>
          </a:xfrm>
          <a:prstGeom prst="ellipse">
            <a:avLst/>
          </a:prstGeom>
          <a:solidFill>
            <a:srgbClr val="8FA9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5" name="TextBox 19"/>
          <p:cNvSpPr txBox="1"/>
          <p:nvPr/>
        </p:nvSpPr>
        <p:spPr>
          <a:xfrm>
            <a:off x="1066800" y="5184648"/>
            <a:ext cx="2362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卡尺手工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06" name="TextBox 20"/>
          <p:cNvSpPr txBox="1"/>
          <p:nvPr/>
        </p:nvSpPr>
        <p:spPr>
          <a:xfrm>
            <a:off x="7416800" y="2517648"/>
            <a:ext cx="81026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三个支点，缺一个都站不住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07" name="Oval 21"/>
          <p:cNvSpPr/>
          <p:nvPr/>
        </p:nvSpPr>
        <p:spPr>
          <a:xfrm>
            <a:off x="7416800" y="2860548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8" name="TextBox 22"/>
          <p:cNvSpPr txBox="1"/>
          <p:nvPr/>
        </p:nvSpPr>
        <p:spPr>
          <a:xfrm>
            <a:off x="7416800" y="2841498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309" name="TextBox 23"/>
          <p:cNvSpPr txBox="1"/>
          <p:nvPr/>
        </p:nvSpPr>
        <p:spPr>
          <a:xfrm>
            <a:off x="7759700" y="2809748"/>
            <a:ext cx="7759700" cy="2971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价格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10" name="TextBox 24"/>
          <p:cNvSpPr txBox="1"/>
          <p:nvPr/>
        </p:nvSpPr>
        <p:spPr>
          <a:xfrm>
            <a:off x="7759700" y="3051048"/>
            <a:ext cx="77597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2,980 元买断 = 1–2 次外协扫描的费用，进入中小企业“可以自己决定”的预算区间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11" name="Oval 25"/>
          <p:cNvSpPr/>
          <p:nvPr/>
        </p:nvSpPr>
        <p:spPr>
          <a:xfrm>
            <a:off x="7416800" y="3698748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2" name="TextBox 26"/>
          <p:cNvSpPr txBox="1"/>
          <p:nvPr/>
        </p:nvSpPr>
        <p:spPr>
          <a:xfrm>
            <a:off x="7416800" y="3679698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313" name="TextBox 27"/>
          <p:cNvSpPr txBox="1"/>
          <p:nvPr/>
        </p:nvSpPr>
        <p:spPr>
          <a:xfrm>
            <a:off x="7759700" y="3647948"/>
            <a:ext cx="7759700" cy="2971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本地化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14" name="TextBox 28"/>
          <p:cNvSpPr txBox="1"/>
          <p:nvPr/>
        </p:nvSpPr>
        <p:spPr>
          <a:xfrm>
            <a:off x="7759700" y="3889248"/>
            <a:ext cx="77597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无云端、默认零外发，直接命中涉密与图纸管控型客户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15" name="Oval 29"/>
          <p:cNvSpPr/>
          <p:nvPr/>
        </p:nvSpPr>
        <p:spPr>
          <a:xfrm>
            <a:off x="7416800" y="4536948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6" name="TextBox 30"/>
          <p:cNvSpPr txBox="1"/>
          <p:nvPr/>
        </p:nvSpPr>
        <p:spPr>
          <a:xfrm>
            <a:off x="7416800" y="4517898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317" name="TextBox 31"/>
          <p:cNvSpPr txBox="1"/>
          <p:nvPr/>
        </p:nvSpPr>
        <p:spPr>
          <a:xfrm>
            <a:off x="7759700" y="4486148"/>
            <a:ext cx="7759700" cy="2971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可验证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18" name="TextBox 32"/>
          <p:cNvSpPr txBox="1"/>
          <p:nvPr/>
        </p:nvSpPr>
        <p:spPr>
          <a:xfrm>
            <a:off x="7759700" y="4727448"/>
            <a:ext cx="77597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拒绝机制 + 哈希锚定 + 口径分离，把“我敢被检查”变成产品能力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19" name="TextBox 33"/>
          <p:cNvSpPr txBox="1"/>
          <p:nvPr/>
        </p:nvSpPr>
        <p:spPr>
          <a:xfrm>
            <a:off x="7416800" y="5413248"/>
            <a:ext cx="8102600" cy="309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8FA0AA"/>
                </a:solidFill>
                <a:latin typeface="微软雅黑"/>
                <a:ea typeface="微软雅黑"/>
              </a:rPr>
              <a:t>我们的短板同样明确：目前只支持直圆套筒一个零件族，复杂曲面与自由形状不做。这是主动选择的窄。</a:t>
            </a:r>
            <a:endParaRPr sz="11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cxnSp>
        <p:nvCxnSpPr>
          <p:cNvPr id="320" name="Connector 34"/>
          <p:cNvCxnSpPr/>
          <p:nvPr/>
        </p:nvCxnSpPr>
        <p:spPr>
          <a:xfrm>
            <a:off x="812800" y="6226048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1" name="TextBox 35"/>
          <p:cNvSpPr txBox="1"/>
          <p:nvPr/>
        </p:nvSpPr>
        <p:spPr>
          <a:xfrm>
            <a:off x="812800" y="6429248"/>
            <a:ext cx="4648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数据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22" name="TextBox 36"/>
          <p:cNvSpPr txBox="1"/>
          <p:nvPr/>
        </p:nvSpPr>
        <p:spPr>
          <a:xfrm>
            <a:off x="812800" y="6683248"/>
            <a:ext cx="4597400" cy="292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评测协议与失败案例库——每多跑一个零件，壁垒厚一层，别人抄不走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23" name="TextBox 37"/>
          <p:cNvSpPr txBox="1"/>
          <p:nvPr/>
        </p:nvSpPr>
        <p:spPr>
          <a:xfrm>
            <a:off x="5740400" y="6429248"/>
            <a:ext cx="4648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渠道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24" name="TextBox 38"/>
          <p:cNvSpPr txBox="1"/>
          <p:nvPr/>
        </p:nvSpPr>
        <p:spPr>
          <a:xfrm>
            <a:off x="5740400" y="6683248"/>
            <a:ext cx="4597400" cy="292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与扫描仪经销商绑定：卖硬件的人替我们卖“扫完之后那一步”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25" name="TextBox 39"/>
          <p:cNvSpPr txBox="1"/>
          <p:nvPr/>
        </p:nvSpPr>
        <p:spPr>
          <a:xfrm>
            <a:off x="10668000" y="6429248"/>
            <a:ext cx="4648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标准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26" name="TextBox 40"/>
          <p:cNvSpPr txBox="1"/>
          <p:nvPr/>
        </p:nvSpPr>
        <p:spPr>
          <a:xfrm>
            <a:off x="10668000" y="6683248"/>
            <a:ext cx="4597400" cy="292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把可追溯评测做成行业参考，让“能不能被验证”成为采购标准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27" name="TextBox 41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市场分析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28" name="TextBox 42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18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1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B U S I N E S S   M O D E L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332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3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软件授权 + 年度维护 + 技术服务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334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三段式收入，先卖“能用”，再卖“持续”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335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6" name="Table 7"/>
          <p:cNvGraphicFramePr>
            <a:graphicFrameLocks noGrp="1"/>
          </p:cNvGraphicFramePr>
          <p:nvPr/>
        </p:nvGraphicFramePr>
        <p:xfrm>
          <a:off x="812800" y="2977896"/>
          <a:ext cx="14630400" cy="3124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35200"/>
                <a:gridCol w="2997200"/>
                <a:gridCol w="2641600"/>
                <a:gridCol w="4318000"/>
                <a:gridCol w="2438400"/>
              </a:tblGrid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产品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定价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目标客户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交付内容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收入属性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单机专业版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2,980 元 / 一次性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A、B 类中小企业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本地安装 + 首年更新 + 1 小时远程培训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首单现金流，决策链最短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团队协作版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1,200 元 / 席 / 年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5–20 人技术团队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多用户、项目版本、审计日志、权限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可预测的订阅收入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教育实训版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6,800 元 / 机房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C 类院校（40 座）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机房授权 + 教学案例包 + 教师培训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单笔金额大，采购周期长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技术服务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按项目 3,000–15,000 元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急件、批量件、异形件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代做建模 + 出具报告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验证需求的探针，也养口碑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</a:tbl>
          </a:graphicData>
        </a:graphic>
      </p:graphicFrame>
      <p:sp>
        <p:nvSpPr>
          <p:cNvPr id="337" name="TextBox 8"/>
          <p:cNvSpPr txBox="1"/>
          <p:nvPr/>
        </p:nvSpPr>
        <p:spPr>
          <a:xfrm>
            <a:off x="812800" y="6406896"/>
            <a:ext cx="4648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为什么不做免费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38" name="TextBox 9"/>
          <p:cNvSpPr txBox="1"/>
          <p:nvPr/>
        </p:nvSpPr>
        <p:spPr>
          <a:xfrm>
            <a:off x="812800" y="6711696"/>
            <a:ext cx="4597400" cy="558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免费会吸引大量非真实需求，让“是否有人愿意付钱”这个最关键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的信息失真。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39" name="TextBox 10"/>
          <p:cNvSpPr txBox="1"/>
          <p:nvPr/>
        </p:nvSpPr>
        <p:spPr>
          <a:xfrm>
            <a:off x="5740400" y="6406896"/>
            <a:ext cx="4648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为什么不做纯 SaaS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40" name="TextBox 11"/>
          <p:cNvSpPr txBox="1"/>
          <p:nvPr/>
        </p:nvSpPr>
        <p:spPr>
          <a:xfrm>
            <a:off x="5740400" y="6711696"/>
            <a:ext cx="4597400" cy="3171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目标客户里最有钱的那部分，恰恰是数据不能出厂的那部分。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41" name="TextBox 12"/>
          <p:cNvSpPr txBox="1"/>
          <p:nvPr/>
        </p:nvSpPr>
        <p:spPr>
          <a:xfrm>
            <a:off x="10668000" y="6406896"/>
            <a:ext cx="4648200" cy="298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1">
                <a:solidFill>
                  <a:srgbClr val="0A2337"/>
                </a:solidFill>
                <a:latin typeface="微软雅黑"/>
                <a:ea typeface="微软雅黑"/>
              </a:rPr>
              <a:t>为什么保留技术服务</a:t>
            </a:r>
            <a:endParaRPr sz="12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42" name="TextBox 13"/>
          <p:cNvSpPr txBox="1"/>
          <p:nvPr/>
        </p:nvSpPr>
        <p:spPr>
          <a:xfrm>
            <a:off x="10668000" y="6711696"/>
            <a:ext cx="4597400" cy="558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它是唯一能在早期拿到真实零件与真实失败案例的渠道，比收入更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重要。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343" name="TextBox 14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商业模式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44" name="TextBox 15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19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0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U N I T   E C O N O M I C S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381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2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一单 2,980 元，公司留下 1,405 元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383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4" name="Rectangle 6"/>
          <p:cNvSpPr/>
          <p:nvPr/>
        </p:nvSpPr>
        <p:spPr>
          <a:xfrm>
            <a:off x="812800" y="2847848"/>
            <a:ext cx="1092200" cy="2540000"/>
          </a:xfrm>
          <a:prstGeom prst="rect">
            <a:avLst/>
          </a:prstGeom>
          <a:solidFill>
            <a:srgbClr val="123C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5" name="TextBox 7"/>
          <p:cNvSpPr txBox="1"/>
          <p:nvPr/>
        </p:nvSpPr>
        <p:spPr>
          <a:xfrm>
            <a:off x="736600" y="2416048"/>
            <a:ext cx="1473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0A2337"/>
                </a:solidFill>
                <a:latin typeface="微软雅黑"/>
                <a:ea typeface="微软雅黑"/>
              </a:rPr>
              <a:t>2,980</a:t>
            </a:r>
            <a:endParaRPr sz="15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86" name="TextBox 8"/>
          <p:cNvSpPr txBox="1"/>
          <p:nvPr/>
        </p:nvSpPr>
        <p:spPr>
          <a:xfrm>
            <a:off x="711200" y="5514848"/>
            <a:ext cx="1473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客单价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87" name="Rectangle 9"/>
          <p:cNvSpPr/>
          <p:nvPr/>
        </p:nvSpPr>
        <p:spPr>
          <a:xfrm>
            <a:off x="2311400" y="3406648"/>
            <a:ext cx="1092200" cy="1981200"/>
          </a:xfrm>
          <a:prstGeom prst="rect">
            <a:avLst/>
          </a:prstGeom>
          <a:solidFill>
            <a:srgbClr val="1D5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8" name="TextBox 10"/>
          <p:cNvSpPr txBox="1"/>
          <p:nvPr/>
        </p:nvSpPr>
        <p:spPr>
          <a:xfrm>
            <a:off x="2235200" y="2974848"/>
            <a:ext cx="1473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0A2337"/>
                </a:solidFill>
                <a:latin typeface="微软雅黑"/>
                <a:ea typeface="微软雅黑"/>
              </a:rPr>
              <a:t>2,325</a:t>
            </a:r>
            <a:endParaRPr sz="15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89" name="TextBox 11"/>
          <p:cNvSpPr txBox="1"/>
          <p:nvPr/>
        </p:nvSpPr>
        <p:spPr>
          <a:xfrm>
            <a:off x="2209800" y="5514848"/>
            <a:ext cx="1473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毛利 78%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90" name="Rectangle 12"/>
          <p:cNvSpPr/>
          <p:nvPr/>
        </p:nvSpPr>
        <p:spPr>
          <a:xfrm>
            <a:off x="3810000" y="3914648"/>
            <a:ext cx="1092200" cy="1473200"/>
          </a:xfrm>
          <a:prstGeom prst="rect">
            <a:avLst/>
          </a:prstGeom>
          <a:solidFill>
            <a:srgbClr val="4E8D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1" name="TextBox 13"/>
          <p:cNvSpPr txBox="1"/>
          <p:nvPr/>
        </p:nvSpPr>
        <p:spPr>
          <a:xfrm>
            <a:off x="3733800" y="3482848"/>
            <a:ext cx="1473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0A2337"/>
                </a:solidFill>
                <a:latin typeface="微软雅黑"/>
                <a:ea typeface="微软雅黑"/>
              </a:rPr>
              <a:t>1,725</a:t>
            </a:r>
            <a:endParaRPr sz="15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92" name="TextBox 14"/>
          <p:cNvSpPr txBox="1"/>
          <p:nvPr/>
        </p:nvSpPr>
        <p:spPr>
          <a:xfrm>
            <a:off x="3708400" y="5514848"/>
            <a:ext cx="1473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扣获客 600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93" name="Rectangle 15"/>
          <p:cNvSpPr/>
          <p:nvPr/>
        </p:nvSpPr>
        <p:spPr>
          <a:xfrm>
            <a:off x="5308600" y="4194048"/>
            <a:ext cx="1092200" cy="1193800"/>
          </a:xfrm>
          <a:prstGeom prst="rect">
            <a:avLst/>
          </a:prstGeom>
          <a:solidFill>
            <a:srgbClr val="8FB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4" name="TextBox 16"/>
          <p:cNvSpPr txBox="1"/>
          <p:nvPr/>
        </p:nvSpPr>
        <p:spPr>
          <a:xfrm>
            <a:off x="5232400" y="3762248"/>
            <a:ext cx="1473200" cy="32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0A2337"/>
                </a:solidFill>
                <a:latin typeface="微软雅黑"/>
                <a:ea typeface="微软雅黑"/>
              </a:rPr>
              <a:t>1,405</a:t>
            </a:r>
            <a:endParaRPr sz="15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395" name="TextBox 17"/>
          <p:cNvSpPr txBox="1"/>
          <p:nvPr/>
        </p:nvSpPr>
        <p:spPr>
          <a:xfrm>
            <a:off x="5207000" y="5514848"/>
            <a:ext cx="1473200" cy="2628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扣交付 320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cxnSp>
        <p:nvCxnSpPr>
          <p:cNvPr id="396" name="Connector 18"/>
          <p:cNvCxnSpPr/>
          <p:nvPr/>
        </p:nvCxnSpPr>
        <p:spPr>
          <a:xfrm>
            <a:off x="812800" y="5387848"/>
            <a:ext cx="5969000" cy="0"/>
          </a:xfrm>
          <a:prstGeom prst="line">
            <a:avLst/>
          </a:prstGeom>
          <a:ln w="12700">
            <a:solidFill>
              <a:srgbClr val="AFC0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7" name="TextBox 19"/>
          <p:cNvSpPr txBox="1"/>
          <p:nvPr/>
        </p:nvSpPr>
        <p:spPr>
          <a:xfrm>
            <a:off x="812800" y="5895848"/>
            <a:ext cx="6045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单位：元 / 单。毛利已扣首年更新 180 元、支付 25 元、渠道分成 450 元（15%）。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398" name="Oval 20"/>
          <p:cNvSpPr/>
          <p:nvPr/>
        </p:nvSpPr>
        <p:spPr>
          <a:xfrm>
            <a:off x="7416800" y="27208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9" name="TextBox 21"/>
          <p:cNvSpPr txBox="1"/>
          <p:nvPr/>
        </p:nvSpPr>
        <p:spPr>
          <a:xfrm>
            <a:off x="7620000" y="2606548"/>
            <a:ext cx="7899400" cy="2971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毛利率 78%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00" name="TextBox 22"/>
          <p:cNvSpPr txBox="1"/>
          <p:nvPr/>
        </p:nvSpPr>
        <p:spPr>
          <a:xfrm>
            <a:off x="7620000" y="2847848"/>
            <a:ext cx="78994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软件型成本结构，随装机量摊薄；直销单不含渠道分成时更高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01" name="Oval 23"/>
          <p:cNvSpPr/>
          <p:nvPr/>
        </p:nvSpPr>
        <p:spPr>
          <a:xfrm>
            <a:off x="7416800" y="33812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2" name="TextBox 24"/>
          <p:cNvSpPr txBox="1"/>
          <p:nvPr/>
        </p:nvSpPr>
        <p:spPr>
          <a:xfrm>
            <a:off x="7620000" y="3266948"/>
            <a:ext cx="7899400" cy="2971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获客成本 600 元 / 单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03" name="TextBox 25"/>
          <p:cNvSpPr txBox="1"/>
          <p:nvPr/>
        </p:nvSpPr>
        <p:spPr>
          <a:xfrm>
            <a:off x="7620000" y="3508248"/>
            <a:ext cx="78994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内容 + 经销商，不投竞价广告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04" name="Oval 26"/>
          <p:cNvSpPr/>
          <p:nvPr/>
        </p:nvSpPr>
        <p:spPr>
          <a:xfrm>
            <a:off x="7416800" y="40416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5" name="TextBox 27"/>
          <p:cNvSpPr txBox="1"/>
          <p:nvPr/>
        </p:nvSpPr>
        <p:spPr>
          <a:xfrm>
            <a:off x="7620000" y="3927348"/>
            <a:ext cx="7899400" cy="2971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3 年 LTV ≈ 4,250 元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06" name="TextBox 28"/>
          <p:cNvSpPr txBox="1"/>
          <p:nvPr/>
        </p:nvSpPr>
        <p:spPr>
          <a:xfrm>
            <a:off x="7620000" y="4168648"/>
            <a:ext cx="78994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含维护续费；LTV / CAC ≈ 7×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07" name="Oval 29"/>
          <p:cNvSpPr/>
          <p:nvPr/>
        </p:nvSpPr>
        <p:spPr>
          <a:xfrm>
            <a:off x="7416800" y="4702048"/>
            <a:ext cx="76200" cy="762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8" name="TextBox 30"/>
          <p:cNvSpPr txBox="1"/>
          <p:nvPr/>
        </p:nvSpPr>
        <p:spPr>
          <a:xfrm>
            <a:off x="7620000" y="4587748"/>
            <a:ext cx="7899400" cy="2971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首单即回本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09" name="TextBox 31"/>
          <p:cNvSpPr txBox="1"/>
          <p:nvPr/>
        </p:nvSpPr>
        <p:spPr>
          <a:xfrm>
            <a:off x="7620000" y="4829048"/>
            <a:ext cx="7899400" cy="3025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CAC 600 元 ÷ 净贡献 1,405 元 ≈ 0.4 单，第一单就是正贡献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cxnSp>
        <p:nvCxnSpPr>
          <p:cNvPr id="410" name="Connector 32"/>
          <p:cNvCxnSpPr/>
          <p:nvPr/>
        </p:nvCxnSpPr>
        <p:spPr>
          <a:xfrm>
            <a:off x="7416800" y="5311648"/>
            <a:ext cx="8026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1" name="TextBox 33"/>
          <p:cNvSpPr txBox="1"/>
          <p:nvPr/>
        </p:nvSpPr>
        <p:spPr>
          <a:xfrm>
            <a:off x="7416800" y="5464048"/>
            <a:ext cx="81026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上述为模型假设，尚未经真实成交验证；敏感性分析见商业计划书 8.5 节。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12" name="TextBox 34"/>
          <p:cNvSpPr txBox="1"/>
          <p:nvPr/>
        </p:nvSpPr>
        <p:spPr>
          <a:xfrm>
            <a:off x="812800" y="6556248"/>
            <a:ext cx="4648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单客户即正贡献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13" name="TextBox 35"/>
          <p:cNvSpPr txBox="1"/>
          <p:nvPr/>
        </p:nvSpPr>
        <p:spPr>
          <a:xfrm>
            <a:off x="812800" y="6835648"/>
            <a:ext cx="4597400" cy="299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不需要规模才能活，扩张靠销售效率而不是融资续命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14" name="TextBox 36"/>
          <p:cNvSpPr txBox="1"/>
          <p:nvPr/>
        </p:nvSpPr>
        <p:spPr>
          <a:xfrm>
            <a:off x="5740400" y="6556248"/>
            <a:ext cx="4648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毛利随装机摊薄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15" name="TextBox 37"/>
          <p:cNvSpPr txBox="1"/>
          <p:nvPr/>
        </p:nvSpPr>
        <p:spPr>
          <a:xfrm>
            <a:off x="5740400" y="6835648"/>
            <a:ext cx="4597400" cy="299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软件型成本结构，装机量越大，2,980 元里留下的越多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16" name="TextBox 38"/>
          <p:cNvSpPr txBox="1"/>
          <p:nvPr/>
        </p:nvSpPr>
        <p:spPr>
          <a:xfrm>
            <a:off x="10668000" y="6556248"/>
            <a:ext cx="4648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验证方式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17" name="TextBox 39"/>
          <p:cNvSpPr txBox="1"/>
          <p:nvPr/>
        </p:nvSpPr>
        <p:spPr>
          <a:xfrm>
            <a:off x="10668000" y="6835648"/>
            <a:ext cx="4597400" cy="299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以试点价卖 10 套，看续费与推荐，而不是听一句“愿意买”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18" name="TextBox 40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商业模式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19" name="TextBox 41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20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2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G O - T O - M A R K E T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423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4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不打广告，让内容替我们筛客户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425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6" name="Rectangle 6"/>
          <p:cNvSpPr/>
          <p:nvPr/>
        </p:nvSpPr>
        <p:spPr>
          <a:xfrm>
            <a:off x="812800" y="2416048"/>
            <a:ext cx="4724400" cy="2489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7" name="TextBox 7"/>
          <p:cNvSpPr txBox="1"/>
          <p:nvPr/>
        </p:nvSpPr>
        <p:spPr>
          <a:xfrm>
            <a:off x="1117600" y="2619248"/>
            <a:ext cx="4191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阶段一  0–12 个月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28" name="TextBox 8"/>
          <p:cNvSpPr txBox="1"/>
          <p:nvPr/>
        </p:nvSpPr>
        <p:spPr>
          <a:xfrm>
            <a:off x="1117600" y="2898648"/>
            <a:ext cx="41910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1">
                <a:solidFill>
                  <a:srgbClr val="0A2337"/>
                </a:solidFill>
                <a:latin typeface="微软雅黑"/>
                <a:ea typeface="微软雅黑"/>
              </a:rPr>
              <a:t>内容破冰</a:t>
            </a:r>
            <a:endParaRPr sz="15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29" name="TextBox 9"/>
          <p:cNvSpPr txBox="1"/>
          <p:nvPr/>
        </p:nvSpPr>
        <p:spPr>
          <a:xfrm>
            <a:off x="1117600" y="3279648"/>
            <a:ext cx="4191000" cy="821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点云→实体的几十秒视频天然适合短视频：一坨散乱的点，变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成一个带尺寸标注的实体。以“逆向建模实操 + 失败案例复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盘”建立专业信任，沉淀私域。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30" name="Rectangle 10"/>
          <p:cNvSpPr/>
          <p:nvPr/>
        </p:nvSpPr>
        <p:spPr>
          <a:xfrm>
            <a:off x="5740400" y="2416048"/>
            <a:ext cx="4724400" cy="2489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1" name="TextBox 11"/>
          <p:cNvSpPr txBox="1"/>
          <p:nvPr/>
        </p:nvSpPr>
        <p:spPr>
          <a:xfrm>
            <a:off x="6045200" y="2619248"/>
            <a:ext cx="4191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阶段二  12–24 个月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32" name="TextBox 12"/>
          <p:cNvSpPr txBox="1"/>
          <p:nvPr/>
        </p:nvSpPr>
        <p:spPr>
          <a:xfrm>
            <a:off x="6045200" y="2898648"/>
            <a:ext cx="41910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1">
                <a:solidFill>
                  <a:srgbClr val="0A2337"/>
                </a:solidFill>
                <a:latin typeface="微软雅黑"/>
                <a:ea typeface="微软雅黑"/>
              </a:rPr>
              <a:t>渠道分销</a:t>
            </a:r>
            <a:endParaRPr sz="15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33" name="TextBox 13"/>
          <p:cNvSpPr txBox="1"/>
          <p:nvPr/>
        </p:nvSpPr>
        <p:spPr>
          <a:xfrm>
            <a:off x="6045200" y="3279648"/>
            <a:ext cx="4191000" cy="821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与 1–2 家扫描仪经销商绑定：他们卖硬件，我们卖“扫完之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后那一步”。分成 15%，用他们现成的客户关系跳过信任成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本。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34" name="Rectangle 14"/>
          <p:cNvSpPr/>
          <p:nvPr/>
        </p:nvSpPr>
        <p:spPr>
          <a:xfrm>
            <a:off x="10668000" y="2416048"/>
            <a:ext cx="4724400" cy="2489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5" name="TextBox 15"/>
          <p:cNvSpPr txBox="1"/>
          <p:nvPr/>
        </p:nvSpPr>
        <p:spPr>
          <a:xfrm>
            <a:off x="10972800" y="2619248"/>
            <a:ext cx="4191000" cy="2330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8FA0AA"/>
                </a:solidFill>
                <a:latin typeface="微软雅黑"/>
                <a:ea typeface="微软雅黑"/>
              </a:rPr>
              <a:t>阶段三  24–36 个月</a:t>
            </a:r>
            <a:endParaRPr sz="950" b="1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36" name="TextBox 16"/>
          <p:cNvSpPr txBox="1"/>
          <p:nvPr/>
        </p:nvSpPr>
        <p:spPr>
          <a:xfrm>
            <a:off x="10972800" y="2898648"/>
            <a:ext cx="419100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1">
                <a:solidFill>
                  <a:srgbClr val="0A2337"/>
                </a:solidFill>
                <a:latin typeface="微软雅黑"/>
                <a:ea typeface="微软雅黑"/>
              </a:rPr>
              <a:t>院校与教材</a:t>
            </a:r>
            <a:endParaRPr sz="15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37" name="TextBox 17"/>
          <p:cNvSpPr txBox="1"/>
          <p:nvPr/>
        </p:nvSpPr>
        <p:spPr>
          <a:xfrm>
            <a:off x="10972800" y="3279648"/>
            <a:ext cx="4191000" cy="5727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以机房授权进入课程，配合实训案例包；教师用顺手后，学生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会把它带进企业。教育市场是慢变量，但复购与口碑最稳。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38" name="TextBox 18"/>
          <p:cNvSpPr txBox="1"/>
          <p:nvPr/>
        </p:nvSpPr>
        <p:spPr>
          <a:xfrm>
            <a:off x="812800" y="5210048"/>
            <a:ext cx="16002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0E4B5C"/>
                </a:solidFill>
                <a:latin typeface="微软雅黑"/>
                <a:ea typeface="微软雅黑"/>
              </a:rPr>
              <a:t>30</a:t>
            </a:r>
            <a:endParaRPr sz="30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439" name="TextBox 19"/>
          <p:cNvSpPr txBox="1"/>
          <p:nvPr/>
        </p:nvSpPr>
        <p:spPr>
          <a:xfrm>
            <a:off x="812800" y="5743448"/>
            <a:ext cx="3378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家深度访谈（A20 / B5 / C5）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40" name="TextBox 20"/>
          <p:cNvSpPr txBox="1"/>
          <p:nvPr/>
        </p:nvSpPr>
        <p:spPr>
          <a:xfrm>
            <a:off x="4521200" y="5210048"/>
            <a:ext cx="16002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0E4B5C"/>
                </a:solidFill>
                <a:latin typeface="微软雅黑"/>
                <a:ea typeface="微软雅黑"/>
              </a:rPr>
              <a:t>10</a:t>
            </a:r>
            <a:endParaRPr sz="30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441" name="TextBox 21"/>
          <p:cNvSpPr txBox="1"/>
          <p:nvPr/>
        </p:nvSpPr>
        <p:spPr>
          <a:xfrm>
            <a:off x="4521200" y="5743448"/>
            <a:ext cx="3378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套试点，看续费而非口头表态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42" name="TextBox 22"/>
          <p:cNvSpPr txBox="1"/>
          <p:nvPr/>
        </p:nvSpPr>
        <p:spPr>
          <a:xfrm>
            <a:off x="8229600" y="5210048"/>
            <a:ext cx="16002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0E4B5C"/>
                </a:solidFill>
                <a:latin typeface="微软雅黑"/>
                <a:ea typeface="微软雅黑"/>
              </a:rPr>
              <a:t>3 万</a:t>
            </a:r>
            <a:endParaRPr sz="30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443" name="TextBox 23"/>
          <p:cNvSpPr txBox="1"/>
          <p:nvPr/>
        </p:nvSpPr>
        <p:spPr>
          <a:xfrm>
            <a:off x="8229600" y="5743448"/>
            <a:ext cx="3378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精准粉丝，形成稳定线索来源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44" name="TextBox 24"/>
          <p:cNvSpPr txBox="1"/>
          <p:nvPr/>
        </p:nvSpPr>
        <p:spPr>
          <a:xfrm>
            <a:off x="11938000" y="5210048"/>
            <a:ext cx="16002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0E4B5C"/>
                </a:solidFill>
                <a:latin typeface="微软雅黑"/>
                <a:ea typeface="微软雅黑"/>
              </a:rPr>
              <a:t>2</a:t>
            </a:r>
            <a:endParaRPr sz="3000" b="1">
              <a:solidFill>
                <a:srgbClr val="0E4B5C"/>
              </a:solidFill>
              <a:latin typeface="微软雅黑"/>
              <a:ea typeface="微软雅黑"/>
            </a:endParaRPr>
          </a:p>
        </p:txBody>
      </p:sp>
      <p:sp>
        <p:nvSpPr>
          <p:cNvPr id="445" name="TextBox 25"/>
          <p:cNvSpPr txBox="1"/>
          <p:nvPr/>
        </p:nvSpPr>
        <p:spPr>
          <a:xfrm>
            <a:off x="11938000" y="5743448"/>
            <a:ext cx="3378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家经销商，覆盖区域交付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46" name="Rectangle 26"/>
          <p:cNvSpPr/>
          <p:nvPr/>
        </p:nvSpPr>
        <p:spPr>
          <a:xfrm>
            <a:off x="812800" y="6302248"/>
            <a:ext cx="14630400" cy="990600"/>
          </a:xfrm>
          <a:prstGeom prst="rect">
            <a:avLst/>
          </a:prstGeom>
          <a:solidFill>
            <a:srgbClr val="FBF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47" name="Connector 27"/>
          <p:cNvCxnSpPr/>
          <p:nvPr/>
        </p:nvCxnSpPr>
        <p:spPr>
          <a:xfrm>
            <a:off x="812800" y="6302248"/>
            <a:ext cx="38100" cy="99060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8" name="TextBox 28"/>
          <p:cNvSpPr txBox="1"/>
          <p:nvPr/>
        </p:nvSpPr>
        <p:spPr>
          <a:xfrm>
            <a:off x="1117600" y="6480048"/>
            <a:ext cx="14097000" cy="338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50" b="0">
                <a:solidFill>
                  <a:srgbClr val="0A2337"/>
                </a:solidFill>
                <a:latin typeface="微软雅黑"/>
                <a:ea typeface="微软雅黑"/>
              </a:rPr>
              <a:t>若 30 家访谈中不足 8 家有每月 2 次以上真实任务，或对照实验节省不足 30%，则调整切入零件族，而不是继续加码销售——证伪条件提前写下。</a:t>
            </a:r>
            <a:endParaRPr sz="125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49" name="TextBox 29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商业模式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50" name="TextBox 30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21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3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R O A D M A P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454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5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先证明，再复制，后扩展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456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12 个月只做一件事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457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8" name="Connector 7"/>
          <p:cNvCxnSpPr/>
          <p:nvPr/>
        </p:nvCxnSpPr>
        <p:spPr>
          <a:xfrm>
            <a:off x="812800" y="3892296"/>
            <a:ext cx="14122400" cy="0"/>
          </a:xfrm>
          <a:prstGeom prst="line">
            <a:avLst/>
          </a:prstGeom>
          <a:ln w="25400">
            <a:solidFill>
              <a:srgbClr val="B8C8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9" name="Oval 8"/>
          <p:cNvSpPr/>
          <p:nvPr/>
        </p:nvSpPr>
        <p:spPr>
          <a:xfrm>
            <a:off x="723900" y="3803396"/>
            <a:ext cx="177800" cy="1778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4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0" name="Oval 9"/>
          <p:cNvSpPr/>
          <p:nvPr/>
        </p:nvSpPr>
        <p:spPr>
          <a:xfrm>
            <a:off x="762000" y="3841496"/>
            <a:ext cx="101600" cy="101600"/>
          </a:xfrm>
          <a:prstGeom prst="ellipse">
            <a:avLst/>
          </a:prstGeom>
          <a:solidFill>
            <a:srgbClr val="0E4B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1" name="TextBox 10"/>
          <p:cNvSpPr txBox="1"/>
          <p:nvPr/>
        </p:nvSpPr>
        <p:spPr>
          <a:xfrm>
            <a:off x="304800" y="3460496"/>
            <a:ext cx="1981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2026 Q4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62" name="TextBox 11"/>
          <p:cNvSpPr txBox="1"/>
          <p:nvPr/>
        </p:nvSpPr>
        <p:spPr>
          <a:xfrm>
            <a:off x="304800" y="4070096"/>
            <a:ext cx="2108200" cy="257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当前原型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63" name="Oval 12"/>
          <p:cNvSpPr/>
          <p:nvPr/>
        </p:nvSpPr>
        <p:spPr>
          <a:xfrm>
            <a:off x="4914900" y="3803396"/>
            <a:ext cx="177800" cy="1778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4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4" name="TextBox 13"/>
          <p:cNvSpPr txBox="1"/>
          <p:nvPr/>
        </p:nvSpPr>
        <p:spPr>
          <a:xfrm>
            <a:off x="4495800" y="3460496"/>
            <a:ext cx="1981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2027 Q3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65" name="TextBox 14"/>
          <p:cNvSpPr txBox="1"/>
          <p:nvPr/>
        </p:nvSpPr>
        <p:spPr>
          <a:xfrm>
            <a:off x="4495800" y="4070096"/>
            <a:ext cx="2108200" cy="257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验证完成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66" name="Oval 15"/>
          <p:cNvSpPr/>
          <p:nvPr/>
        </p:nvSpPr>
        <p:spPr>
          <a:xfrm>
            <a:off x="9613900" y="3803396"/>
            <a:ext cx="177800" cy="1778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4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7" name="TextBox 16"/>
          <p:cNvSpPr txBox="1"/>
          <p:nvPr/>
        </p:nvSpPr>
        <p:spPr>
          <a:xfrm>
            <a:off x="9194800" y="3460496"/>
            <a:ext cx="1981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2028 Q3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68" name="TextBox 17"/>
          <p:cNvSpPr txBox="1"/>
          <p:nvPr/>
        </p:nvSpPr>
        <p:spPr>
          <a:xfrm>
            <a:off x="9194800" y="4070096"/>
            <a:ext cx="2108200" cy="257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复制完成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69" name="Oval 18"/>
          <p:cNvSpPr/>
          <p:nvPr/>
        </p:nvSpPr>
        <p:spPr>
          <a:xfrm>
            <a:off x="14211300" y="3803396"/>
            <a:ext cx="177800" cy="1778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E4B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0" name="TextBox 19"/>
          <p:cNvSpPr txBox="1"/>
          <p:nvPr/>
        </p:nvSpPr>
        <p:spPr>
          <a:xfrm>
            <a:off x="13792200" y="3460496"/>
            <a:ext cx="1981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2029 Q3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71" name="TextBox 20"/>
          <p:cNvSpPr txBox="1"/>
          <p:nvPr/>
        </p:nvSpPr>
        <p:spPr>
          <a:xfrm>
            <a:off x="13792200" y="4070096"/>
            <a:ext cx="2108200" cy="257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A2337"/>
                </a:solidFill>
                <a:latin typeface="微软雅黑"/>
                <a:ea typeface="微软雅黑"/>
              </a:rPr>
              <a:t>规模扩展</a:t>
            </a:r>
            <a:endParaRPr sz="11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72" name="TextBox 21"/>
          <p:cNvSpPr txBox="1"/>
          <p:nvPr/>
        </p:nvSpPr>
        <p:spPr>
          <a:xfrm>
            <a:off x="889000" y="4501896"/>
            <a:ext cx="4216400" cy="2828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5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30 件真实扫描 · 首次公开盲测 · 首笔付费 · 软著下证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73" name="TextBox 22"/>
          <p:cNvSpPr txBox="1"/>
          <p:nvPr/>
        </p:nvSpPr>
        <p:spPr>
          <a:xfrm>
            <a:off x="4876800" y="4501896"/>
            <a:ext cx="4699000" cy="2828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5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100 家企业 · 40 所院校 · 台阶轴 / 法兰上线 · 经销商渠道建立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74" name="TextBox 23"/>
          <p:cNvSpPr txBox="1"/>
          <p:nvPr/>
        </p:nvSpPr>
        <p:spPr>
          <a:xfrm>
            <a:off x="9779000" y="4501896"/>
            <a:ext cx="4445000" cy="2828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5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300 家企业 · 112 所院校 · 营收 163 万元 · 净利润转正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75" name="Rectangle 24"/>
          <p:cNvSpPr/>
          <p:nvPr/>
        </p:nvSpPr>
        <p:spPr>
          <a:xfrm>
            <a:off x="812800" y="5238496"/>
            <a:ext cx="4724400" cy="660400"/>
          </a:xfrm>
          <a:prstGeom prst="rect">
            <a:avLst/>
          </a:prstGeom>
          <a:solidFill>
            <a:srgbClr val="ED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6" name="TextBox 25"/>
          <p:cNvSpPr txBox="1"/>
          <p:nvPr/>
        </p:nvSpPr>
        <p:spPr>
          <a:xfrm>
            <a:off x="1041400" y="5340096"/>
            <a:ext cx="4394200" cy="2660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第一步  验证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77" name="TextBox 26"/>
          <p:cNvSpPr txBox="1"/>
          <p:nvPr/>
        </p:nvSpPr>
        <p:spPr>
          <a:xfrm>
            <a:off x="1041400" y="5594096"/>
            <a:ext cx="4394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C7380"/>
                </a:solidFill>
                <a:latin typeface="微软雅黑"/>
                <a:ea typeface="微软雅黑"/>
              </a:rPr>
              <a:t>把“合成数据”变成“有工业背书的工具”</a:t>
            </a:r>
            <a:endParaRPr sz="10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78" name="Rectangle 27"/>
          <p:cNvSpPr/>
          <p:nvPr/>
        </p:nvSpPr>
        <p:spPr>
          <a:xfrm>
            <a:off x="5740400" y="5238496"/>
            <a:ext cx="4724400" cy="660400"/>
          </a:xfrm>
          <a:prstGeom prst="rect">
            <a:avLst/>
          </a:prstGeom>
          <a:solidFill>
            <a:srgbClr val="ED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9" name="TextBox 28"/>
          <p:cNvSpPr txBox="1"/>
          <p:nvPr/>
        </p:nvSpPr>
        <p:spPr>
          <a:xfrm>
            <a:off x="5969000" y="5340096"/>
            <a:ext cx="4394200" cy="2660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第二步  复制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80" name="TextBox 29"/>
          <p:cNvSpPr txBox="1"/>
          <p:nvPr/>
        </p:nvSpPr>
        <p:spPr>
          <a:xfrm>
            <a:off x="5969000" y="5594096"/>
            <a:ext cx="4394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C7380"/>
                </a:solidFill>
                <a:latin typeface="微软雅黑"/>
                <a:ea typeface="微软雅黑"/>
              </a:rPr>
              <a:t>迁移到相邻零件族</a:t>
            </a:r>
            <a:endParaRPr sz="10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81" name="Rectangle 30"/>
          <p:cNvSpPr/>
          <p:nvPr/>
        </p:nvSpPr>
        <p:spPr>
          <a:xfrm>
            <a:off x="10668000" y="5238496"/>
            <a:ext cx="4724400" cy="660400"/>
          </a:xfrm>
          <a:prstGeom prst="rect">
            <a:avLst/>
          </a:prstGeom>
          <a:solidFill>
            <a:srgbClr val="ED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2" name="TextBox 31"/>
          <p:cNvSpPr txBox="1"/>
          <p:nvPr/>
        </p:nvSpPr>
        <p:spPr>
          <a:xfrm>
            <a:off x="10896600" y="5340096"/>
            <a:ext cx="4394200" cy="2660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第三步  扩展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83" name="TextBox 32"/>
          <p:cNvSpPr txBox="1"/>
          <p:nvPr/>
        </p:nvSpPr>
        <p:spPr>
          <a:xfrm>
            <a:off x="10896600" y="5594096"/>
            <a:ext cx="43942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C7380"/>
                </a:solidFill>
                <a:latin typeface="微软雅黑"/>
                <a:ea typeface="微软雅黑"/>
              </a:rPr>
              <a:t>走向逆向工艺知识平台</a:t>
            </a:r>
            <a:endParaRPr sz="10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84" name="TextBox 33"/>
          <p:cNvSpPr txBox="1"/>
          <p:nvPr/>
        </p:nvSpPr>
        <p:spPr>
          <a:xfrm>
            <a:off x="812800" y="6254496"/>
            <a:ext cx="66802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为什么第一步必须这么慢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85" name="TextBox 34"/>
          <p:cNvSpPr txBox="1"/>
          <p:nvPr/>
        </p:nvSpPr>
        <p:spPr>
          <a:xfrm>
            <a:off x="812800" y="6533896"/>
            <a:ext cx="6426200" cy="5727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没有真实数据背书的“高准确率”，在工业客户面前一文不值。前 12 个月的任务不是做功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能，是拿到 30 件真实零件的真值并公开结果——包括失败的那几件。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86" name="TextBox 35"/>
          <p:cNvSpPr txBox="1"/>
          <p:nvPr/>
        </p:nvSpPr>
        <p:spPr>
          <a:xfrm>
            <a:off x="7924800" y="6254496"/>
            <a:ext cx="7594600" cy="289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0A2337"/>
                </a:solidFill>
                <a:latin typeface="微软雅黑"/>
                <a:ea typeface="微软雅黑"/>
              </a:rPr>
              <a:t>三年内不做的事</a:t>
            </a:r>
            <a:endParaRPr sz="12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87" name="TextBox 36"/>
          <p:cNvSpPr txBox="1"/>
          <p:nvPr/>
        </p:nvSpPr>
        <p:spPr>
          <a:xfrm>
            <a:off x="7924800" y="6533896"/>
            <a:ext cx="7594600" cy="5727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通用逆向（曲面/自由形状）、云端 SaaS、消费级 3D 打印轻应用、AI 自动生成任意 CAD 设计。这四条路都会</a:t>
            </a:r>
            <a:br/>
            <a:r>
              <a:rPr sz="1150" b="0">
                <a:solidFill>
                  <a:srgbClr val="5C7380"/>
                </a:solidFill>
                <a:latin typeface="微软雅黑"/>
                <a:ea typeface="微软雅黑"/>
              </a:rPr>
              <a:t>离开“可验证”这个立足点。</a:t>
            </a:r>
            <a:endParaRPr sz="115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488" name="TextBox 37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发展规划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89" name="TextBox 38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22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2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F I N A N C I A L S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493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4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三年做到 163 万营收，第三年净利润转正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495" name="Connector 5"/>
          <p:cNvCxnSpPr/>
          <p:nvPr/>
        </p:nvCxnSpPr>
        <p:spPr>
          <a:xfrm>
            <a:off x="812800" y="2035048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6" name="Rectangle 6"/>
          <p:cNvSpPr/>
          <p:nvPr/>
        </p:nvSpPr>
        <p:spPr>
          <a:xfrm>
            <a:off x="812800" y="5210048"/>
            <a:ext cx="1219200" cy="254000"/>
          </a:xfrm>
          <a:prstGeom prst="rect">
            <a:avLst/>
          </a:prstGeom>
          <a:solidFill>
            <a:srgbClr val="C3D6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7" name="TextBox 7"/>
          <p:cNvSpPr txBox="1"/>
          <p:nvPr/>
        </p:nvSpPr>
        <p:spPr>
          <a:xfrm>
            <a:off x="711200" y="4854448"/>
            <a:ext cx="14986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0A2337"/>
                </a:solidFill>
                <a:latin typeface="微软雅黑"/>
                <a:ea typeface="微软雅黑"/>
              </a:rPr>
              <a:t>15.60</a:t>
            </a:r>
            <a:endParaRPr sz="14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498" name="TextBox 8"/>
          <p:cNvSpPr txBox="1"/>
          <p:nvPr/>
        </p:nvSpPr>
        <p:spPr>
          <a:xfrm>
            <a:off x="711200" y="5565648"/>
            <a:ext cx="14986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2027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499" name="Rectangle 9"/>
          <p:cNvSpPr/>
          <p:nvPr/>
        </p:nvSpPr>
        <p:spPr>
          <a:xfrm>
            <a:off x="2717800" y="4270248"/>
            <a:ext cx="1219200" cy="1193800"/>
          </a:xfrm>
          <a:prstGeom prst="rect">
            <a:avLst/>
          </a:prstGeom>
          <a:solidFill>
            <a:srgbClr val="4E8D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0" name="TextBox 10"/>
          <p:cNvSpPr txBox="1"/>
          <p:nvPr/>
        </p:nvSpPr>
        <p:spPr>
          <a:xfrm>
            <a:off x="2616200" y="3914648"/>
            <a:ext cx="14986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0A2337"/>
                </a:solidFill>
                <a:latin typeface="微软雅黑"/>
                <a:ea typeface="微软雅黑"/>
              </a:rPr>
              <a:t>72.66</a:t>
            </a:r>
            <a:endParaRPr sz="14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01" name="TextBox 11"/>
          <p:cNvSpPr txBox="1"/>
          <p:nvPr/>
        </p:nvSpPr>
        <p:spPr>
          <a:xfrm>
            <a:off x="2616200" y="5565648"/>
            <a:ext cx="14986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2028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02" name="Rectangle 12"/>
          <p:cNvSpPr/>
          <p:nvPr/>
        </p:nvSpPr>
        <p:spPr>
          <a:xfrm>
            <a:off x="4622800" y="2797048"/>
            <a:ext cx="1219200" cy="2667000"/>
          </a:xfrm>
          <a:prstGeom prst="rect">
            <a:avLst/>
          </a:prstGeom>
          <a:solidFill>
            <a:srgbClr val="123C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3" name="TextBox 13"/>
          <p:cNvSpPr txBox="1"/>
          <p:nvPr/>
        </p:nvSpPr>
        <p:spPr>
          <a:xfrm>
            <a:off x="4521200" y="2441448"/>
            <a:ext cx="1498600" cy="307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0A2337"/>
                </a:solidFill>
                <a:latin typeface="微软雅黑"/>
                <a:ea typeface="微软雅黑"/>
              </a:rPr>
              <a:t>162.64</a:t>
            </a:r>
            <a:endParaRPr sz="140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04" name="TextBox 14"/>
          <p:cNvSpPr txBox="1"/>
          <p:nvPr/>
        </p:nvSpPr>
        <p:spPr>
          <a:xfrm>
            <a:off x="4521200" y="5565648"/>
            <a:ext cx="1498600" cy="249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2029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05" name="TextBox 15"/>
          <p:cNvSpPr txBox="1"/>
          <p:nvPr/>
        </p:nvSpPr>
        <p:spPr>
          <a:xfrm>
            <a:off x="812800" y="5895848"/>
            <a:ext cx="5918200" cy="276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营业收入（万元）。税前利润：−27.82 / −13.32 / +12.48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graphicFrame>
        <p:nvGraphicFramePr>
          <p:cNvPr id="506" name="Table 16"/>
          <p:cNvGraphicFramePr>
            <a:graphicFrameLocks noGrp="1"/>
          </p:cNvGraphicFramePr>
          <p:nvPr/>
        </p:nvGraphicFramePr>
        <p:xfrm>
          <a:off x="7416800" y="2441448"/>
          <a:ext cx="6350000" cy="2667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10000"/>
                <a:gridCol w="2540000"/>
              </a:tblGrid>
              <a:tr h="38100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关键假设</a:t>
                      </a:r>
                      <a:endParaRPr sz="10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取值</a:t>
                      </a:r>
                      <a:endParaRPr sz="105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单机版年销量（台）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40 / 180 / 380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团队版席位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20 / 120 / 320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院校机房（校）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4 / 20 / 52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综合毛利率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81%（单机版 78%）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人员费用（万元）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28 / 54 / 90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盈亏平衡营收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5C7380"/>
                          </a:solidFill>
                          <a:latin typeface="微软雅黑"/>
                        </a:rPr>
                        <a:t>≈ 148 万元</a:t>
                      </a:r>
                      <a:endParaRPr sz="11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</a:tbl>
          </a:graphicData>
        </a:graphic>
      </p:graphicFrame>
      <p:sp>
        <p:nvSpPr>
          <p:cNvPr id="507" name="TextBox 17"/>
          <p:cNvSpPr txBox="1"/>
          <p:nvPr/>
        </p:nvSpPr>
        <p:spPr>
          <a:xfrm>
            <a:off x="7416800" y="5413248"/>
            <a:ext cx="6426200" cy="469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盈亏平衡点 = 年固定成本 120 万 ÷ 综合毛利率 81% ≈ 148 万元，对应 2029 年上半年。全部假设为建模结果，</a:t>
            </a:r>
            <a:br/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尚未经真实成交验证。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cxnSp>
        <p:nvCxnSpPr>
          <p:cNvPr id="508" name="Connector 18"/>
          <p:cNvCxnSpPr/>
          <p:nvPr/>
        </p:nvCxnSpPr>
        <p:spPr>
          <a:xfrm>
            <a:off x="812800" y="6276848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9" name="TextBox 19"/>
          <p:cNvSpPr txBox="1"/>
          <p:nvPr/>
        </p:nvSpPr>
        <p:spPr>
          <a:xfrm>
            <a:off x="812800" y="6480048"/>
            <a:ext cx="14198600" cy="312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现金流：2027 年净流出 27.82 万元，2028 年收窄至 13.32 万元，2029 年转正 12.48 万元——累计缺口 41.14 万元，150 万元融资足以覆盖一次方向调整。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510" name="TextBox 20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财务预测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11" name="TextBox 21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23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4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T H E   A S K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515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6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融资 150 万元，出让 10%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517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全部用于把“原型”变成“有证据的产品”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518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19" name="Table 7"/>
          <p:cNvGraphicFramePr>
            <a:graphicFrameLocks noGrp="1"/>
          </p:cNvGraphicFramePr>
          <p:nvPr/>
        </p:nvGraphicFramePr>
        <p:xfrm>
          <a:off x="812800" y="2977896"/>
          <a:ext cx="6858000" cy="28448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10000"/>
                <a:gridCol w="1651000"/>
                <a:gridCol w="1397000"/>
              </a:tblGrid>
              <a:tr h="43180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用途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金额（万元）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占比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A2337"/>
                          </a:solidFill>
                          <a:latin typeface="微软雅黑"/>
                        </a:rPr>
                        <a:t>真实数据采集与第三方检测</a:t>
                      </a:r>
                      <a:endParaRPr sz="120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40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26.7%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A2337"/>
                          </a:solidFill>
                          <a:latin typeface="微软雅黑"/>
                        </a:rPr>
                        <a:t>研发（算法 + 工程）</a:t>
                      </a:r>
                      <a:endParaRPr sz="120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55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36.7%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A2337"/>
                          </a:solidFill>
                          <a:latin typeface="微软雅黑"/>
                        </a:rPr>
                        <a:t>市场与渠道启动</a:t>
                      </a:r>
                      <a:endParaRPr sz="120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25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16.7%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A2337"/>
                          </a:solidFill>
                          <a:latin typeface="微软雅黑"/>
                        </a:rPr>
                        <a:t>知识产权与合规</a:t>
                      </a:r>
                      <a:endParaRPr sz="120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15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10.0%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A2337"/>
                          </a:solidFill>
                          <a:latin typeface="微软雅黑"/>
                        </a:rPr>
                        <a:t>预备金</a:t>
                      </a:r>
                      <a:endParaRPr sz="120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15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C7380"/>
                          </a:solidFill>
                          <a:latin typeface="微软雅黑"/>
                        </a:rPr>
                        <a:t>10.0%</a:t>
                      </a:r>
                      <a:endParaRPr sz="120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20" name="TextBox 8"/>
          <p:cNvSpPr txBox="1"/>
          <p:nvPr/>
        </p:nvSpPr>
        <p:spPr>
          <a:xfrm>
            <a:off x="812800" y="6000496"/>
            <a:ext cx="693420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“真实数据采集与第三方检测”是最高优先级：它是把 98.67% 这个数字从“合成集”搬到“工业场景”的唯一</a:t>
            </a:r>
            <a:br/>
            <a:r>
              <a:rPr sz="1050" b="0">
                <a:solidFill>
                  <a:srgbClr val="8FA0AA"/>
                </a:solidFill>
                <a:latin typeface="微软雅黑"/>
                <a:ea typeface="微软雅黑"/>
              </a:rPr>
              <a:t>路径。</a:t>
            </a:r>
            <a:endParaRPr sz="105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21" name="Oval 9"/>
          <p:cNvSpPr/>
          <p:nvPr/>
        </p:nvSpPr>
        <p:spPr>
          <a:xfrm>
            <a:off x="8382000" y="29905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2" name="TextBox 10"/>
          <p:cNvSpPr txBox="1"/>
          <p:nvPr/>
        </p:nvSpPr>
        <p:spPr>
          <a:xfrm>
            <a:off x="8382000" y="29715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3" name="TextBox 11"/>
          <p:cNvSpPr txBox="1"/>
          <p:nvPr/>
        </p:nvSpPr>
        <p:spPr>
          <a:xfrm>
            <a:off x="8724900" y="2939796"/>
            <a:ext cx="6794500" cy="2879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12 个月里程碑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24" name="TextBox 12"/>
          <p:cNvSpPr txBox="1"/>
          <p:nvPr/>
        </p:nvSpPr>
        <p:spPr>
          <a:xfrm>
            <a:off x="8724900" y="3181096"/>
            <a:ext cx="6794500" cy="292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30 件真实零件 + 首次公开盲测 + 首笔付费客户 + 软著下证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525" name="Oval 13"/>
          <p:cNvSpPr/>
          <p:nvPr/>
        </p:nvSpPr>
        <p:spPr>
          <a:xfrm>
            <a:off x="8382000" y="37779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6" name="TextBox 14"/>
          <p:cNvSpPr txBox="1"/>
          <p:nvPr/>
        </p:nvSpPr>
        <p:spPr>
          <a:xfrm>
            <a:off x="8382000" y="37589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7" name="TextBox 15"/>
          <p:cNvSpPr txBox="1"/>
          <p:nvPr/>
        </p:nvSpPr>
        <p:spPr>
          <a:xfrm>
            <a:off x="8724900" y="3727196"/>
            <a:ext cx="6794500" cy="2879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资金节奏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28" name="TextBox 16"/>
          <p:cNvSpPr txBox="1"/>
          <p:nvPr/>
        </p:nvSpPr>
        <p:spPr>
          <a:xfrm>
            <a:off x="8724900" y="3968496"/>
            <a:ext cx="6794500" cy="292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按季度拨付，每季度末复核里程碑；未达标不进入下一阶段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529" name="Oval 17"/>
          <p:cNvSpPr/>
          <p:nvPr/>
        </p:nvSpPr>
        <p:spPr>
          <a:xfrm>
            <a:off x="8382000" y="4565396"/>
            <a:ext cx="215900" cy="215900"/>
          </a:xfrm>
          <a:prstGeom prst="ellipse">
            <a:avLst/>
          </a:prstGeom>
          <a:solidFill>
            <a:srgbClr val="0A23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0" name="TextBox 18"/>
          <p:cNvSpPr txBox="1"/>
          <p:nvPr/>
        </p:nvSpPr>
        <p:spPr>
          <a:xfrm>
            <a:off x="8382000" y="4546346"/>
            <a:ext cx="292100" cy="196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  <a:endParaRPr sz="950" b="1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1" name="TextBox 19"/>
          <p:cNvSpPr txBox="1"/>
          <p:nvPr/>
        </p:nvSpPr>
        <p:spPr>
          <a:xfrm>
            <a:off x="8724900" y="4514596"/>
            <a:ext cx="6794500" cy="2879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1">
                <a:solidFill>
                  <a:srgbClr val="0A2337"/>
                </a:solidFill>
                <a:latin typeface="微软雅黑"/>
                <a:ea typeface="微软雅黑"/>
              </a:rPr>
              <a:t>回报路径</a:t>
            </a:r>
            <a:endParaRPr sz="1150" b="1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32" name="TextBox 20"/>
          <p:cNvSpPr txBox="1"/>
          <p:nvPr/>
        </p:nvSpPr>
        <p:spPr>
          <a:xfrm>
            <a:off x="8724900" y="4755896"/>
            <a:ext cx="6794500" cy="5092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不赌 PE 倍数。价值在“评测协议 + 真实零件库 + 客户基础”，按 3–8 倍 PS 由国产 CAD 或扫描仪厂商并</a:t>
            </a:r>
            <a:br/>
            <a:r>
              <a:rPr sz="1100" b="0">
                <a:solidFill>
                  <a:srgbClr val="5C7380"/>
                </a:solidFill>
                <a:latin typeface="微软雅黑"/>
                <a:ea typeface="微软雅黑"/>
              </a:rPr>
              <a:t>购，或持续经营分红</a:t>
            </a:r>
            <a:endParaRPr sz="11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533" name="Rectangle 21"/>
          <p:cNvSpPr/>
          <p:nvPr/>
        </p:nvSpPr>
        <p:spPr>
          <a:xfrm>
            <a:off x="8382000" y="5619496"/>
            <a:ext cx="7061200" cy="1066800"/>
          </a:xfrm>
          <a:prstGeom prst="rect">
            <a:avLst/>
          </a:prstGeom>
          <a:solidFill>
            <a:srgbClr val="F7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4" name="TextBox 22"/>
          <p:cNvSpPr txBox="1"/>
          <p:nvPr/>
        </p:nvSpPr>
        <p:spPr>
          <a:xfrm>
            <a:off x="8636000" y="5771896"/>
            <a:ext cx="6629400" cy="27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>
                <a:solidFill>
                  <a:srgbClr val="8A6A2A"/>
                </a:solidFill>
                <a:latin typeface="微软雅黑"/>
                <a:ea typeface="微软雅黑"/>
              </a:rPr>
              <a:t>我们接受的对赌</a:t>
            </a:r>
            <a:endParaRPr sz="1100" b="1">
              <a:solidFill>
                <a:srgbClr val="8A6A2A"/>
              </a:solidFill>
              <a:latin typeface="微软雅黑"/>
              <a:ea typeface="微软雅黑"/>
            </a:endParaRPr>
          </a:p>
        </p:txBody>
      </p:sp>
      <p:sp>
        <p:nvSpPr>
          <p:cNvPr id="535" name="TextBox 23"/>
          <p:cNvSpPr txBox="1"/>
          <p:nvPr/>
        </p:nvSpPr>
        <p:spPr>
          <a:xfrm>
            <a:off x="8636000" y="6025896"/>
            <a:ext cx="6629400" cy="299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00" b="0">
                <a:solidFill>
                  <a:srgbClr val="4A3A18"/>
                </a:solidFill>
                <a:latin typeface="微软雅黑"/>
                <a:ea typeface="微软雅黑"/>
              </a:rPr>
              <a:t>若 12 个月内未能完成 30 件真实零件采集与公开盲测，接受按约定比例稀释。</a:t>
            </a:r>
            <a:endParaRPr sz="1100" b="0">
              <a:solidFill>
                <a:srgbClr val="4A3A18"/>
              </a:solidFill>
              <a:latin typeface="微软雅黑"/>
              <a:ea typeface="微软雅黑"/>
            </a:endParaRPr>
          </a:p>
        </p:txBody>
      </p:sp>
      <p:cxnSp>
        <p:nvCxnSpPr>
          <p:cNvPr id="536" name="Connector 24"/>
          <p:cNvCxnSpPr/>
          <p:nvPr/>
        </p:nvCxnSpPr>
        <p:spPr>
          <a:xfrm>
            <a:off x="812800" y="6813296"/>
            <a:ext cx="14630400" cy="0"/>
          </a:xfrm>
          <a:prstGeom prst="line">
            <a:avLst/>
          </a:prstGeom>
          <a:ln w="12700">
            <a:solidFill>
              <a:srgbClr val="DEE7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7" name="TextBox 25"/>
          <p:cNvSpPr txBox="1"/>
          <p:nvPr/>
        </p:nvSpPr>
        <p:spPr>
          <a:xfrm>
            <a:off x="812800" y="7016496"/>
            <a:ext cx="14198600" cy="312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5C7380"/>
                </a:solidFill>
                <a:latin typeface="微软雅黑"/>
                <a:ea typeface="微软雅黑"/>
              </a:rPr>
              <a:t>资金用途只有一条原则：先买证据，再买增长。40 万元的数据与第三方检测预算，是这轮融资里唯一不能省的科目。</a:t>
            </a:r>
            <a:endParaRPr sz="1200" b="0">
              <a:solidFill>
                <a:srgbClr val="5C7380"/>
              </a:solidFill>
              <a:latin typeface="微软雅黑"/>
              <a:ea typeface="微软雅黑"/>
            </a:endParaRPr>
          </a:p>
        </p:txBody>
      </p:sp>
      <p:sp>
        <p:nvSpPr>
          <p:cNvPr id="538" name="TextBox 26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融资计划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39" name="TextBox 27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24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2" name="TextBox 2"/>
          <p:cNvSpPr txBox="1"/>
          <p:nvPr/>
        </p:nvSpPr>
        <p:spPr>
          <a:xfrm>
            <a:off x="812800" y="660400"/>
            <a:ext cx="1150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83752"/>
                </a:solidFill>
                <a:latin typeface="微软雅黑"/>
                <a:ea typeface="微软雅黑"/>
              </a:rPr>
              <a:t>R I S K S</a:t>
            </a:r>
            <a:endParaRPr sz="105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543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4" name="TextBox 4"/>
          <p:cNvSpPr txBox="1"/>
          <p:nvPr/>
        </p:nvSpPr>
        <p:spPr>
          <a:xfrm>
            <a:off x="812800" y="1346200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五个可能杀死项目的问题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sp>
        <p:nvSpPr>
          <p:cNvPr id="545" name="TextBox 5"/>
          <p:cNvSpPr txBox="1"/>
          <p:nvPr/>
        </p:nvSpPr>
        <p:spPr>
          <a:xfrm>
            <a:off x="812800" y="1882648"/>
            <a:ext cx="14706600" cy="6126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3300" b="1">
                <a:solidFill>
                  <a:srgbClr val="183752"/>
                </a:solidFill>
                <a:latin typeface="微软雅黑"/>
                <a:ea typeface="微软雅黑"/>
              </a:rPr>
              <a:t>以及我们现在的应对</a:t>
            </a:r>
            <a:endParaRPr sz="3300" b="1">
              <a:solidFill>
                <a:srgbClr val="183752"/>
              </a:solidFill>
              <a:latin typeface="微软雅黑"/>
              <a:ea typeface="微软雅黑"/>
            </a:endParaRPr>
          </a:p>
        </p:txBody>
      </p:sp>
      <p:cxnSp>
        <p:nvCxnSpPr>
          <p:cNvPr id="546" name="Connector 6"/>
          <p:cNvCxnSpPr/>
          <p:nvPr/>
        </p:nvCxnSpPr>
        <p:spPr>
          <a:xfrm>
            <a:off x="812800" y="2571496"/>
            <a:ext cx="914400" cy="0"/>
          </a:xfrm>
          <a:prstGeom prst="line">
            <a:avLst/>
          </a:prstGeom>
          <a:ln w="38100">
            <a:solidFill>
              <a:srgbClr val="0E4B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47" name="Table 7"/>
          <p:cNvGraphicFramePr>
            <a:graphicFrameLocks noGrp="1"/>
          </p:cNvGraphicFramePr>
          <p:nvPr/>
        </p:nvGraphicFramePr>
        <p:xfrm>
          <a:off x="812800" y="2977896"/>
          <a:ext cx="14630400" cy="37338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32200"/>
                <a:gridCol w="762000"/>
                <a:gridCol w="10236200"/>
              </a:tblGrid>
              <a:tr h="43180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风险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概率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</a:rPr>
                        <a:t>应对</a:t>
                      </a:r>
                      <a:endParaRPr sz="1100" b="1">
                        <a:solidFill>
                          <a:srgbClr val="FFFFFF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0A2337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拿不到真实工业数据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B34A3C"/>
                          </a:solidFill>
                          <a:latin typeface="微软雅黑"/>
                        </a:rPr>
                        <a:t>高</a:t>
                      </a:r>
                      <a:endParaRPr sz="1150" b="0">
                        <a:solidFill>
                          <a:srgbClr val="B34A3C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通过技术服务与经销商人脉换取扫描件；先做“小样本 + 公开失败”，而不是等凑齐大样本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被误接受（错误尺寸流出）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中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双闸门 + 观测完整性判定；把“拒绝”写进测试用例，宁可多拒不可误放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仅支持单一零件族，天花板低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中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12 个月后迁移台阶轴、法兰、齿轮坯，复用轴线 / 端面 / 内外壁算子；不追通用曲面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大厂或开源方案降维打击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中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不拼功能拼“敢被验证”与“本地化交付”；把评测协议做成行业参考，形成事实标准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5FAFA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0A2337"/>
                          </a:solidFill>
                          <a:latin typeface="微软雅黑"/>
                        </a:rPr>
                        <a:t>自建评测缺乏公信力</a:t>
                      </a:r>
                      <a:endParaRPr sz="1150" b="1">
                        <a:solidFill>
                          <a:srgbClr val="0A2337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中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5C7380"/>
                          </a:solidFill>
                          <a:latin typeface="微软雅黑"/>
                        </a:rPr>
                        <a:t>预注册协议 + 第三方检测 + 公开盲测；不把合成集数字表述为工业精度，失败案例照常公开</a:t>
                      </a:r>
                      <a:endParaRPr sz="1150" b="0">
                        <a:solidFill>
                          <a:srgbClr val="5C7380"/>
                        </a:solidFill>
                        <a:latin typeface="微软雅黑"/>
                      </a:endParaRPr>
                    </a:p>
                  </a:txBody>
                  <a:tcPr marL="152400" marR="152400" marT="50800" marB="508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48" name="Rectangle 8"/>
          <p:cNvSpPr/>
          <p:nvPr/>
        </p:nvSpPr>
        <p:spPr>
          <a:xfrm>
            <a:off x="812800" y="6965696"/>
            <a:ext cx="14630400" cy="838200"/>
          </a:xfrm>
          <a:prstGeom prst="rect">
            <a:avLst/>
          </a:prstGeom>
          <a:solidFill>
            <a:srgbClr val="F5FA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49" name="Connector 9"/>
          <p:cNvCxnSpPr/>
          <p:nvPr/>
        </p:nvCxnSpPr>
        <p:spPr>
          <a:xfrm>
            <a:off x="812800" y="6965696"/>
            <a:ext cx="38100" cy="838200"/>
          </a:xfrm>
          <a:prstGeom prst="line">
            <a:avLst/>
          </a:prstGeom>
          <a:ln w="38100">
            <a:solidFill>
              <a:srgbClr val="0A2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0" name="TextBox 10"/>
          <p:cNvSpPr txBox="1"/>
          <p:nvPr/>
        </p:nvSpPr>
        <p:spPr>
          <a:xfrm>
            <a:off x="1117600" y="7156196"/>
            <a:ext cx="14097000" cy="3419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350" b="0">
                <a:solidFill>
                  <a:srgbClr val="0A2337"/>
                </a:solidFill>
                <a:latin typeface="微软雅黑"/>
                <a:ea typeface="微软雅黑"/>
              </a:rPr>
              <a:t>最大的风险不是技术做不出来，而是“我们以为客户需要”。所以第一个 12 个月的任务，是去证明或证伪这个假设。</a:t>
            </a:r>
            <a:endParaRPr sz="1350" b="0">
              <a:solidFill>
                <a:srgbClr val="0A2337"/>
              </a:solidFill>
              <a:latin typeface="微软雅黑"/>
              <a:ea typeface="微软雅黑"/>
            </a:endParaRPr>
          </a:p>
        </p:txBody>
      </p:sp>
      <p:sp>
        <p:nvSpPr>
          <p:cNvPr id="551" name="TextBox 11"/>
          <p:cNvSpPr txBox="1"/>
          <p:nvPr/>
        </p:nvSpPr>
        <p:spPr>
          <a:xfrm>
            <a:off x="812800" y="8483600"/>
            <a:ext cx="7696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CADMind  ·  风险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  <p:sp>
        <p:nvSpPr>
          <p:cNvPr id="552" name="TextBox 12"/>
          <p:cNvSpPr txBox="1"/>
          <p:nvPr/>
        </p:nvSpPr>
        <p:spPr>
          <a:xfrm>
            <a:off x="14300200" y="8483600"/>
            <a:ext cx="1219200" cy="20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8FA0AA"/>
                </a:solidFill>
                <a:latin typeface="微软雅黑"/>
                <a:ea typeface="微软雅黑"/>
              </a:rPr>
              <a:t>25 / 26</a:t>
            </a:r>
            <a:endParaRPr sz="1000" b="0">
              <a:solidFill>
                <a:srgbClr val="8FA0AA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Rectangle 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AFCFD"/>
          </a:solidFill>
          <a:ln>
            <a:solid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5" name="TextBox 2"/>
          <p:cNvSpPr txBox="1"/>
          <p:nvPr/>
        </p:nvSpPr>
        <p:spPr>
          <a:xfrm>
            <a:off x="812800" y="660400"/>
            <a:ext cx="769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9374E"/>
                </a:solidFill>
                <a:latin typeface="微软雅黑"/>
                <a:ea typeface="微软雅黑"/>
              </a:rPr>
              <a:t>C A D M I N D   ·   E N D</a:t>
            </a:r>
            <a:endParaRPr sz="105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556" name="Connector 3"/>
          <p:cNvCxnSpPr/>
          <p:nvPr/>
        </p:nvCxnSpPr>
        <p:spPr>
          <a:xfrm>
            <a:off x="812800" y="1168400"/>
            <a:ext cx="685800" cy="0"/>
          </a:xfrm>
          <a:prstGeom prst="line">
            <a:avLst/>
          </a:prstGeom>
          <a:ln w="38100">
            <a:solidFill>
              <a:srgbClr val="C8A2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7" name="TextBox 4"/>
          <p:cNvSpPr txBox="1"/>
          <p:nvPr/>
        </p:nvSpPr>
        <p:spPr>
          <a:xfrm>
            <a:off x="812800" y="1473200"/>
            <a:ext cx="12776200" cy="899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400" b="1">
                <a:solidFill>
                  <a:srgbClr val="19374E"/>
                </a:solidFill>
                <a:latin typeface="微软雅黑"/>
                <a:ea typeface="微软雅黑"/>
              </a:rPr>
              <a:t>我们愿意被验证</a:t>
            </a:r>
            <a:endParaRPr sz="54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58" name="TextBox 5"/>
          <p:cNvSpPr txBox="1"/>
          <p:nvPr/>
        </p:nvSpPr>
        <p:spPr>
          <a:xfrm>
            <a:off x="812800" y="2489200"/>
            <a:ext cx="11506200" cy="4394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9374E"/>
                </a:solidFill>
                <a:latin typeface="微软雅黑"/>
                <a:ea typeface="微软雅黑"/>
              </a:rPr>
              <a:t>包括被证明是错的</a:t>
            </a:r>
            <a:endParaRPr sz="22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59" name="TextBox 6"/>
          <p:cNvSpPr txBox="1"/>
          <p:nvPr/>
        </p:nvSpPr>
        <p:spPr>
          <a:xfrm>
            <a:off x="812800" y="3225800"/>
            <a:ext cx="10490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500" b="0">
                <a:solidFill>
                  <a:srgbClr val="19374E"/>
                </a:solidFill>
                <a:latin typeface="微软雅黑"/>
                <a:ea typeface="微软雅黑"/>
              </a:rPr>
              <a:t>给没有图纸的零件，重新造一份可信的图纸。</a:t>
            </a:r>
            <a:endParaRPr sz="15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60" name="TextBox 7"/>
          <p:cNvSpPr txBox="1"/>
          <p:nvPr/>
        </p:nvSpPr>
        <p:spPr>
          <a:xfrm>
            <a:off x="812800" y="3606800"/>
            <a:ext cx="104902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500" b="0">
                <a:solidFill>
                  <a:srgbClr val="19374E"/>
                </a:solidFill>
                <a:latin typeface="微软雅黑"/>
                <a:ea typeface="微软雅黑"/>
              </a:rPr>
              <a:t>用 12 个月、30 件真实零件、一次公开盲测，把这句话变成证据。</a:t>
            </a:r>
            <a:endParaRPr sz="150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61" name="Rounded Rectangle 8"/>
          <p:cNvSpPr/>
          <p:nvPr/>
        </p:nvSpPr>
        <p:spPr>
          <a:xfrm>
            <a:off x="812800" y="4368800"/>
            <a:ext cx="1841500" cy="381000"/>
          </a:xfrm>
          <a:prstGeom prst="roundRect">
            <a:avLst>
              <a:gd name="adj" fmla="val 10000"/>
            </a:avLst>
          </a:prstGeom>
          <a:noFill/>
          <a:ln w="12700">
            <a:solidFill>
              <a:srgbClr val="3358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2" name="TextBox 9"/>
          <p:cNvSpPr txBox="1"/>
          <p:nvPr/>
        </p:nvSpPr>
        <p:spPr>
          <a:xfrm>
            <a:off x="812800" y="4445000"/>
            <a:ext cx="1917700" cy="222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本地部署 · 数据不出厂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63" name="Rounded Rectangle 10"/>
          <p:cNvSpPr/>
          <p:nvPr/>
        </p:nvSpPr>
        <p:spPr>
          <a:xfrm>
            <a:off x="2781300" y="4368800"/>
            <a:ext cx="1841500" cy="381000"/>
          </a:xfrm>
          <a:prstGeom prst="roundRect">
            <a:avLst>
              <a:gd name="adj" fmla="val 10000"/>
            </a:avLst>
          </a:prstGeom>
          <a:noFill/>
          <a:ln w="12700">
            <a:solidFill>
              <a:srgbClr val="3358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4" name="TextBox 11"/>
          <p:cNvSpPr txBox="1"/>
          <p:nvPr/>
        </p:nvSpPr>
        <p:spPr>
          <a:xfrm>
            <a:off x="2781300" y="4445000"/>
            <a:ext cx="1917700" cy="222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双闸门 · 拒绝优于猜错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65" name="Rounded Rectangle 12"/>
          <p:cNvSpPr/>
          <p:nvPr/>
        </p:nvSpPr>
        <p:spPr>
          <a:xfrm>
            <a:off x="4749800" y="4368800"/>
            <a:ext cx="1841500" cy="381000"/>
          </a:xfrm>
          <a:prstGeom prst="roundRect">
            <a:avLst>
              <a:gd name="adj" fmla="val 10000"/>
            </a:avLst>
          </a:prstGeom>
          <a:noFill/>
          <a:ln w="12700">
            <a:solidFill>
              <a:srgbClr val="3358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6" name="TextBox 13"/>
          <p:cNvSpPr txBox="1"/>
          <p:nvPr/>
        </p:nvSpPr>
        <p:spPr>
          <a:xfrm>
            <a:off x="4749800" y="4445000"/>
            <a:ext cx="1917700" cy="222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19374E"/>
                </a:solidFill>
                <a:latin typeface="微软雅黑"/>
                <a:ea typeface="微软雅黑"/>
              </a:rPr>
              <a:t>哈希锚定 · 结论可追溯</a:t>
            </a:r>
            <a:endParaRPr sz="11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67" name="TextBox 14"/>
          <p:cNvSpPr txBox="1"/>
          <p:nvPr/>
        </p:nvSpPr>
        <p:spPr>
          <a:xfrm>
            <a:off x="7874000" y="5842000"/>
            <a:ext cx="76454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400" b="1">
                <a:solidFill>
                  <a:srgbClr val="19374E"/>
                </a:solidFill>
                <a:latin typeface="微软雅黑"/>
                <a:ea typeface="微软雅黑"/>
              </a:rPr>
              <a:t>CADMind</a:t>
            </a:r>
            <a:endParaRPr sz="9400" b="1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cxnSp>
        <p:nvCxnSpPr>
          <p:cNvPr id="568" name="Connector 15"/>
          <p:cNvCxnSpPr/>
          <p:nvPr/>
        </p:nvCxnSpPr>
        <p:spPr>
          <a:xfrm>
            <a:off x="812800" y="7620000"/>
            <a:ext cx="14630400" cy="0"/>
          </a:xfrm>
          <a:prstGeom prst="line">
            <a:avLst/>
          </a:prstGeom>
          <a:ln w="12700">
            <a:solidFill>
              <a:srgbClr val="2450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9" name="TextBox 16"/>
          <p:cNvSpPr txBox="1"/>
          <p:nvPr/>
        </p:nvSpPr>
        <p:spPr>
          <a:xfrm>
            <a:off x="812800" y="7874000"/>
            <a:ext cx="769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19374E"/>
                </a:solidFill>
                <a:latin typeface="微软雅黑"/>
                <a:ea typeface="微软雅黑"/>
              </a:rPr>
              <a:t>感谢聆听  ·  欢迎提问与质疑</a:t>
            </a:r>
            <a:endParaRPr sz="10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  <p:sp>
        <p:nvSpPr>
          <p:cNvPr id="570" name="TextBox 17"/>
          <p:cNvSpPr txBox="1"/>
          <p:nvPr/>
        </p:nvSpPr>
        <p:spPr>
          <a:xfrm>
            <a:off x="12903200" y="7874000"/>
            <a:ext cx="2616200" cy="2095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19374E"/>
                </a:solidFill>
                <a:latin typeface="微软雅黑"/>
                <a:ea typeface="微软雅黑"/>
              </a:rPr>
              <a:t>CADMind</a:t>
            </a:r>
            <a:endParaRPr sz="1050" b="0">
              <a:solidFill>
                <a:srgbClr val="19374E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10727</Words>
  <Application>WPS 演示</Application>
  <PresentationFormat>自定义</PresentationFormat>
  <Paragraphs>1290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Arial</vt:lpstr>
      <vt:lpstr>宋体</vt:lpstr>
      <vt:lpstr>Wingdings</vt:lpstr>
      <vt:lpstr>Arial</vt:lpstr>
      <vt:lpstr>微软雅黑</vt:lpstr>
      <vt:lpstr>汉仪旗黑</vt:lpstr>
      <vt:lpstr>Calibri</vt:lpstr>
      <vt:lpstr>Helvetica Neue</vt:lpstr>
      <vt:lpstr>微软雅黑</vt:lpstr>
      <vt:lpstr>宋体</vt:lpstr>
      <vt:lpstr>Arial Unicode MS</vt:lpstr>
      <vt:lpstr>汉仪书宋二KW</vt:lpstr>
      <vt:lpstr>微软雅黑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三清</dc:creator>
  <cp:lastModifiedBy>liaoran</cp:lastModifiedBy>
  <cp:revision>2</cp:revision>
  <dcterms:created xsi:type="dcterms:W3CDTF">2026-11-01T02:31:37Z</dcterms:created>
  <dcterms:modified xsi:type="dcterms:W3CDTF">2026-11-01T02:31:37Z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B6A9F08C666C48BD89A4E66A0744A7A7_43</vt:lpwstr>
  </property>
  <property fmtid="{D5CDD505-2E9C-101B-9397-08002B2CF9AE}" pid="3" name="KSOProductBuildVer">
    <vt:lpwstr>2052-12.1.22553.22553</vt:lpwstr>
  </property>
</Properties>
</file>